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6.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7.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60.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6" r:id="rId2"/>
    <p:sldMasterId id="2147483663" r:id="rId3"/>
    <p:sldMasterId id="2147483670" r:id="rId4"/>
    <p:sldMasterId id="2147483677" r:id="rId5"/>
    <p:sldMasterId id="2147483684" r:id="rId6"/>
  </p:sldMasterIdLst>
  <p:notesMasterIdLst>
    <p:notesMasterId r:id="rId86"/>
  </p:notesMasterIdLst>
  <p:handoutMasterIdLst>
    <p:handoutMasterId r:id="rId87"/>
  </p:handoutMasterIdLst>
  <p:sldIdLst>
    <p:sldId id="298" r:id="rId7"/>
    <p:sldId id="299" r:id="rId8"/>
    <p:sldId id="300" r:id="rId9"/>
    <p:sldId id="301" r:id="rId10"/>
    <p:sldId id="302" r:id="rId11"/>
    <p:sldId id="303" r:id="rId12"/>
    <p:sldId id="304" r:id="rId13"/>
    <p:sldId id="305" r:id="rId14"/>
    <p:sldId id="306" r:id="rId15"/>
    <p:sldId id="307" r:id="rId16"/>
    <p:sldId id="308" r:id="rId17"/>
    <p:sldId id="309" r:id="rId18"/>
    <p:sldId id="310" r:id="rId19"/>
    <p:sldId id="311" r:id="rId20"/>
    <p:sldId id="339" r:id="rId21"/>
    <p:sldId id="341" r:id="rId22"/>
    <p:sldId id="342" r:id="rId23"/>
    <p:sldId id="314" r:id="rId24"/>
    <p:sldId id="316" r:id="rId25"/>
    <p:sldId id="315" r:id="rId26"/>
    <p:sldId id="318" r:id="rId27"/>
    <p:sldId id="345" r:id="rId28"/>
    <p:sldId id="348" r:id="rId29"/>
    <p:sldId id="349" r:id="rId30"/>
    <p:sldId id="350" r:id="rId31"/>
    <p:sldId id="351" r:id="rId32"/>
    <p:sldId id="352" r:id="rId33"/>
    <p:sldId id="353" r:id="rId34"/>
    <p:sldId id="354" r:id="rId35"/>
    <p:sldId id="355" r:id="rId36"/>
    <p:sldId id="356" r:id="rId37"/>
    <p:sldId id="357" r:id="rId38"/>
    <p:sldId id="358" r:id="rId39"/>
    <p:sldId id="359" r:id="rId40"/>
    <p:sldId id="360" r:id="rId41"/>
    <p:sldId id="361" r:id="rId42"/>
    <p:sldId id="362" r:id="rId43"/>
    <p:sldId id="363" r:id="rId44"/>
    <p:sldId id="364" r:id="rId45"/>
    <p:sldId id="365" r:id="rId46"/>
    <p:sldId id="366" r:id="rId47"/>
    <p:sldId id="367" r:id="rId48"/>
    <p:sldId id="368" r:id="rId49"/>
    <p:sldId id="369" r:id="rId50"/>
    <p:sldId id="370" r:id="rId51"/>
    <p:sldId id="371" r:id="rId52"/>
    <p:sldId id="372" r:id="rId53"/>
    <p:sldId id="373" r:id="rId54"/>
    <p:sldId id="374" r:id="rId55"/>
    <p:sldId id="375" r:id="rId56"/>
    <p:sldId id="376" r:id="rId57"/>
    <p:sldId id="377" r:id="rId58"/>
    <p:sldId id="378" r:id="rId59"/>
    <p:sldId id="379" r:id="rId60"/>
    <p:sldId id="380" r:id="rId61"/>
    <p:sldId id="381" r:id="rId62"/>
    <p:sldId id="382" r:id="rId63"/>
    <p:sldId id="383" r:id="rId64"/>
    <p:sldId id="384" r:id="rId65"/>
    <p:sldId id="385" r:id="rId66"/>
    <p:sldId id="386" r:id="rId67"/>
    <p:sldId id="387" r:id="rId68"/>
    <p:sldId id="388" r:id="rId69"/>
    <p:sldId id="389" r:id="rId70"/>
    <p:sldId id="319" r:id="rId71"/>
    <p:sldId id="321"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Lst>
  <p:sldSz cx="9144000" cy="6858000" type="screen4x3"/>
  <p:notesSz cx="7315200" cy="9601200"/>
  <p:custDataLst>
    <p:tags r:id="rId8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olleen Litof" initials="CL" lastIdx="90" clrIdx="0"/>
  <p:cmAuthor id="1" name="Elise Walsh" initials="EW"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74003A"/>
    <a:srgbClr val="660033"/>
    <a:srgbClr val="216EB6"/>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5" autoAdjust="0"/>
    <p:restoredTop sz="93998" autoAdjust="0"/>
  </p:normalViewPr>
  <p:slideViewPr>
    <p:cSldViewPr snapToGrid="0">
      <p:cViewPr varScale="1">
        <p:scale>
          <a:sx n="100" d="100"/>
          <a:sy n="100" d="100"/>
        </p:scale>
        <p:origin x="-690" y="-102"/>
      </p:cViewPr>
      <p:guideLst>
        <p:guide orient="horz" pos="647"/>
        <p:guide orient="horz" pos="3679"/>
        <p:guide orient="horz" pos="371"/>
        <p:guide orient="horz" pos="3544"/>
        <p:guide pos="281"/>
        <p:guide pos="3002"/>
        <p:guide pos="165"/>
      </p:guideLst>
    </p:cSldViewPr>
  </p:slideViewPr>
  <p:notesTextViewPr>
    <p:cViewPr>
      <p:scale>
        <a:sx n="1" d="1"/>
        <a:sy n="1" d="1"/>
      </p:scale>
      <p:origin x="0" y="0"/>
    </p:cViewPr>
  </p:notesTextViewPr>
  <p:sorterViewPr>
    <p:cViewPr>
      <p:scale>
        <a:sx n="128" d="100"/>
        <a:sy n="128" d="100"/>
      </p:scale>
      <p:origin x="0" y="7488"/>
    </p:cViewPr>
  </p:sorterViewPr>
  <p:notesViewPr>
    <p:cSldViewPr snapToGrid="0">
      <p:cViewPr varScale="1">
        <p:scale>
          <a:sx n="77" d="100"/>
          <a:sy n="77" d="100"/>
        </p:scale>
        <p:origin x="-2496"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commentAuthors" Target="commentAuthor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5.xml"/><Relationship Id="rId90" Type="http://schemas.openxmlformats.org/officeDocument/2006/relationships/presProps" Target="presProps.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tags" Target="tags/tag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handoutMaster" Target="handoutMasters/handoutMaster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5C651CC3-6428-4A3F-BD3E-943FE56B244F}" type="datetimeFigureOut">
              <a:rPr lang="en-US" smtClean="0"/>
              <a:t>3/5/2015</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17BE9F5A-CABB-46BB-8BC9-F2E81CF9A7A6}" type="slidenum">
              <a:rPr lang="en-US" smtClean="0"/>
              <a:t>‹#›</a:t>
            </a:fld>
            <a:endParaRPr lang="en-US" dirty="0"/>
          </a:p>
        </p:txBody>
      </p:sp>
    </p:spTree>
    <p:extLst>
      <p:ext uri="{BB962C8B-B14F-4D97-AF65-F5344CB8AC3E}">
        <p14:creationId xmlns:p14="http://schemas.microsoft.com/office/powerpoint/2010/main" val="1808389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2065097D-C72B-4E32-AAAD-55DF6F4CC665}" type="datetimeFigureOut">
              <a:rPr lang="en-US" smtClean="0"/>
              <a:t>3/5/2015</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B6C04463-0AA4-48AC-804D-8E006A6B978E}" type="slidenum">
              <a:rPr lang="en-US" smtClean="0"/>
              <a:t>‹#›</a:t>
            </a:fld>
            <a:endParaRPr lang="en-US" dirty="0"/>
          </a:p>
        </p:txBody>
      </p:sp>
    </p:spTree>
    <p:extLst>
      <p:ext uri="{BB962C8B-B14F-4D97-AF65-F5344CB8AC3E}">
        <p14:creationId xmlns:p14="http://schemas.microsoft.com/office/powerpoint/2010/main" val="1809173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defTabSz="960438"/>
            <a:fld id="{70AB6927-5B2C-499F-A123-3D8A70D3E0FF}" type="slidenum">
              <a:rPr lang="en-US" smtClean="0">
                <a:latin typeface="Arial" charset="0"/>
              </a:rPr>
              <a:pPr defTabSz="960438"/>
              <a:t>1</a:t>
            </a:fld>
            <a:endParaRPr lang="en-US" dirty="0" smtClean="0">
              <a:latin typeface="Arial" charset="0"/>
            </a:endParaRPr>
          </a:p>
        </p:txBody>
      </p:sp>
      <p:sp>
        <p:nvSpPr>
          <p:cNvPr id="55299" name="Rectangle 2"/>
          <p:cNvSpPr>
            <a:spLocks noGrp="1" noRot="1" noChangeAspect="1" noChangeArrowheads="1" noTextEdit="1"/>
          </p:cNvSpPr>
          <p:nvPr>
            <p:ph type="sldImg"/>
          </p:nvPr>
        </p:nvSpPr>
        <p:spPr bwMode="auto">
          <a:xfrm>
            <a:off x="1255713" y="715963"/>
            <a:ext cx="4803775" cy="3603625"/>
          </a:xfrm>
          <a:noFill/>
          <a:ln>
            <a:solidFill>
              <a:srgbClr val="000000"/>
            </a:solidFill>
            <a:miter lim="800000"/>
            <a:headEnd/>
            <a:tailEnd/>
          </a:ln>
        </p:spPr>
      </p:sp>
      <p:sp>
        <p:nvSpPr>
          <p:cNvPr id="55300" name="Rectangle 3"/>
          <p:cNvSpPr>
            <a:spLocks noGrp="1" noChangeArrowheads="1"/>
          </p:cNvSpPr>
          <p:nvPr>
            <p:ph type="body" idx="1"/>
          </p:nvPr>
        </p:nvSpPr>
        <p:spPr bwMode="auto">
          <a:xfrm>
            <a:off x="976313" y="4562475"/>
            <a:ext cx="5362575" cy="4322763"/>
          </a:xfrm>
          <a:noFill/>
        </p:spPr>
        <p:txBody>
          <a:bodyPr wrap="square" numCol="1" anchor="t" anchorCtr="0" compatLnSpc="1">
            <a:prstTxWarp prst="textNoShape">
              <a:avLst/>
            </a:prstTxWarp>
          </a:bodyPr>
          <a:lstStyle/>
          <a:p>
            <a:pPr eaLnBrk="1" hangingPunct="1">
              <a:spcBef>
                <a:spcPct val="0"/>
              </a:spcBef>
            </a:pPr>
            <a:endParaRPr lang="en-US" dirty="0" smtClean="0">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6750DC-27CA-40D7-A5AF-3FD078A5AB32}" type="slidenum">
              <a:rPr lang="en-US" smtClean="0"/>
              <a:pPr>
                <a:defRPr/>
              </a:pPr>
              <a:t>10</a:t>
            </a:fld>
            <a:endParaRPr lang="en-US" dirty="0"/>
          </a:p>
        </p:txBody>
      </p:sp>
    </p:spTree>
    <p:extLst>
      <p:ext uri="{BB962C8B-B14F-4D97-AF65-F5344CB8AC3E}">
        <p14:creationId xmlns:p14="http://schemas.microsoft.com/office/powerpoint/2010/main" val="134077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6750DC-27CA-40D7-A5AF-3FD078A5AB32}" type="slidenum">
              <a:rPr lang="en-US" smtClean="0"/>
              <a:pPr>
                <a:defRPr/>
              </a:pPr>
              <a:t>11</a:t>
            </a:fld>
            <a:endParaRPr lang="en-US" dirty="0"/>
          </a:p>
        </p:txBody>
      </p:sp>
    </p:spTree>
    <p:extLst>
      <p:ext uri="{BB962C8B-B14F-4D97-AF65-F5344CB8AC3E}">
        <p14:creationId xmlns:p14="http://schemas.microsoft.com/office/powerpoint/2010/main" val="3771514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6750DC-27CA-40D7-A5AF-3FD078A5AB32}" type="slidenum">
              <a:rPr lang="en-US" smtClean="0"/>
              <a:pPr>
                <a:defRPr/>
              </a:pPr>
              <a:t>12</a:t>
            </a:fld>
            <a:endParaRPr lang="en-US" dirty="0"/>
          </a:p>
        </p:txBody>
      </p:sp>
    </p:spTree>
    <p:extLst>
      <p:ext uri="{BB962C8B-B14F-4D97-AF65-F5344CB8AC3E}">
        <p14:creationId xmlns:p14="http://schemas.microsoft.com/office/powerpoint/2010/main" val="3561703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xfrm>
            <a:off x="630238" y="4516438"/>
            <a:ext cx="5851525" cy="4322762"/>
          </a:xfrm>
          <a:noFill/>
        </p:spPr>
        <p:txBody>
          <a:bodyPr wrap="square" numCol="1" anchor="t" anchorCtr="0" compatLnSpc="1">
            <a:prstTxWarp prst="textNoShape">
              <a:avLst/>
            </a:prstTxWarp>
          </a:bodyPr>
          <a:lstStyle/>
          <a:p>
            <a:pPr eaLnBrk="1" hangingPunct="1">
              <a:spcBef>
                <a:spcPct val="0"/>
              </a:spcBef>
            </a:pPr>
            <a:endParaRPr lang="en-US" sz="1000" b="1" dirty="0" smtClean="0">
              <a:latin typeface="Arial" charset="0"/>
            </a:endParaRPr>
          </a:p>
          <a:p>
            <a:pPr eaLnBrk="1" hangingPunct="1">
              <a:spcBef>
                <a:spcPct val="0"/>
              </a:spcBef>
            </a:pPr>
            <a:endParaRPr lang="en-US" sz="1000" b="1" dirty="0" smtClean="0">
              <a:latin typeface="Arial" charset="0"/>
            </a:endParaRPr>
          </a:p>
          <a:p>
            <a:pPr eaLnBrk="1" hangingPunct="1">
              <a:spcBef>
                <a:spcPct val="0"/>
              </a:spcBef>
            </a:pPr>
            <a:endParaRPr lang="en-US" sz="1000" b="1" dirty="0" smtClean="0">
              <a:latin typeface="Arial" charset="0"/>
            </a:endParaRPr>
          </a:p>
          <a:p>
            <a:pPr eaLnBrk="1" hangingPunct="1">
              <a:spcBef>
                <a:spcPct val="0"/>
              </a:spcBef>
            </a:pPr>
            <a:endParaRPr lang="en-US" sz="1000" b="1" dirty="0" smtClean="0">
              <a:latin typeface="Arial" charset="0"/>
            </a:endParaRPr>
          </a:p>
          <a:p>
            <a:pPr eaLnBrk="1" hangingPunct="1">
              <a:spcBef>
                <a:spcPct val="0"/>
              </a:spcBef>
            </a:pPr>
            <a:endParaRPr lang="en-US" sz="1000" b="1" dirty="0" smtClean="0">
              <a:latin typeface="Arial" charset="0"/>
            </a:endParaRPr>
          </a:p>
          <a:p>
            <a:pPr eaLnBrk="1" hangingPunct="1">
              <a:spcBef>
                <a:spcPct val="0"/>
              </a:spcBef>
            </a:pPr>
            <a:endParaRPr lang="en-US" sz="1000" b="1" dirty="0" smtClean="0">
              <a:latin typeface="Arial" charset="0"/>
            </a:endParaRPr>
          </a:p>
          <a:p>
            <a:pPr eaLnBrk="1" hangingPunct="1">
              <a:spcBef>
                <a:spcPct val="0"/>
              </a:spcBef>
            </a:pPr>
            <a:endParaRPr lang="en-US" sz="1000" b="1" dirty="0" smtClean="0">
              <a:latin typeface="Arial" charset="0"/>
            </a:endParaRPr>
          </a:p>
          <a:p>
            <a:pPr eaLnBrk="1" hangingPunct="1">
              <a:spcBef>
                <a:spcPct val="0"/>
              </a:spcBef>
            </a:pPr>
            <a:endParaRPr lang="en-US" sz="1000" b="1" dirty="0" smtClean="0">
              <a:latin typeface="Arial" charset="0"/>
            </a:endParaRPr>
          </a:p>
          <a:p>
            <a:pPr eaLnBrk="1" hangingPunct="1">
              <a:spcBef>
                <a:spcPct val="0"/>
              </a:spcBef>
            </a:pPr>
            <a:endParaRPr lang="en-US" sz="1000" b="1" dirty="0" smtClean="0">
              <a:latin typeface="Arial" charset="0"/>
            </a:endParaRPr>
          </a:p>
          <a:p>
            <a:pPr eaLnBrk="1" hangingPunct="1">
              <a:spcBef>
                <a:spcPct val="0"/>
              </a:spcBef>
            </a:pPr>
            <a:endParaRPr lang="en-US" sz="1000" b="1" dirty="0" smtClean="0">
              <a:latin typeface="Arial" charset="0"/>
            </a:endParaRPr>
          </a:p>
          <a:p>
            <a:pPr eaLnBrk="1" hangingPunct="1">
              <a:spcBef>
                <a:spcPct val="0"/>
              </a:spcBef>
            </a:pPr>
            <a:endParaRPr lang="en-US" sz="1000" b="1" dirty="0" smtClean="0">
              <a:latin typeface="Arial" charset="0"/>
            </a:endParaRPr>
          </a:p>
          <a:p>
            <a:pPr eaLnBrk="1" hangingPunct="1">
              <a:spcBef>
                <a:spcPct val="0"/>
              </a:spcBef>
            </a:pPr>
            <a:endParaRPr lang="en-US" sz="1000" b="1" dirty="0" smtClean="0">
              <a:latin typeface="Arial" charset="0"/>
            </a:endParaRPr>
          </a:p>
          <a:p>
            <a:pPr eaLnBrk="1" hangingPunct="1">
              <a:spcBef>
                <a:spcPct val="0"/>
              </a:spcBef>
            </a:pPr>
            <a:endParaRPr lang="en-US" sz="1000" b="1" dirty="0" smtClean="0">
              <a:latin typeface="Arial" charset="0"/>
            </a:endParaRPr>
          </a:p>
          <a:p>
            <a:pPr eaLnBrk="1" hangingPunct="1">
              <a:spcBef>
                <a:spcPct val="0"/>
              </a:spcBef>
            </a:pPr>
            <a:endParaRPr lang="en-US" sz="1000" b="1" dirty="0" smtClean="0">
              <a:latin typeface="Arial" charset="0"/>
            </a:endParaRPr>
          </a:p>
          <a:p>
            <a:pPr eaLnBrk="1" hangingPunct="1">
              <a:spcBef>
                <a:spcPct val="0"/>
              </a:spcBef>
            </a:pPr>
            <a:endParaRPr lang="en-US" sz="1000" b="1" dirty="0" smtClean="0">
              <a:latin typeface="Arial" charset="0"/>
            </a:endParaRPr>
          </a:p>
          <a:p>
            <a:pPr eaLnBrk="1" hangingPunct="1">
              <a:spcBef>
                <a:spcPct val="0"/>
              </a:spcBef>
            </a:pPr>
            <a:endParaRPr lang="en-US" sz="1000" b="1" dirty="0" smtClean="0">
              <a:latin typeface="Arial" charset="0"/>
            </a:endParaRPr>
          </a:p>
        </p:txBody>
      </p:sp>
      <p:sp>
        <p:nvSpPr>
          <p:cNvPr id="59396" name="Slide Number Placeholder 3"/>
          <p:cNvSpPr txBox="1">
            <a:spLocks noGrp="1"/>
          </p:cNvSpPr>
          <p:nvPr/>
        </p:nvSpPr>
        <p:spPr bwMode="auto">
          <a:xfrm>
            <a:off x="4143375" y="9120188"/>
            <a:ext cx="3170238" cy="479425"/>
          </a:xfrm>
          <a:prstGeom prst="rect">
            <a:avLst/>
          </a:prstGeom>
          <a:noFill/>
          <a:ln w="9525">
            <a:noFill/>
            <a:miter lim="800000"/>
            <a:headEnd/>
            <a:tailEnd/>
          </a:ln>
        </p:spPr>
        <p:txBody>
          <a:bodyPr lIns="96633" tIns="48317" rIns="96633" bIns="48317" anchor="b"/>
          <a:lstStyle/>
          <a:p>
            <a:pPr algn="r" defTabSz="960438"/>
            <a:fld id="{F8A2937C-1D53-4737-98E5-D9C165CFA0A5}" type="slidenum">
              <a:rPr lang="en-US" sz="1300"/>
              <a:pPr algn="r" defTabSz="960438"/>
              <a:t>13</a:t>
            </a:fld>
            <a:endParaRPr lang="en-US" sz="13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pPr defTabSz="964869"/>
            <a:fld id="{45C38F51-FFAE-469E-BD87-48C4ADB5B4BB}" type="slidenum">
              <a:rPr lang="en-US" smtClean="0"/>
              <a:pPr defTabSz="964869"/>
              <a:t>14</a:t>
            </a:fld>
            <a:endParaRPr lang="en-US" dirty="0" smtClean="0"/>
          </a:p>
        </p:txBody>
      </p:sp>
      <p:sp>
        <p:nvSpPr>
          <p:cNvPr id="75779" name="Rectangle 2"/>
          <p:cNvSpPr>
            <a:spLocks noGrp="1" noRot="1" noChangeAspect="1" noChangeArrowheads="1" noTextEdit="1"/>
          </p:cNvSpPr>
          <p:nvPr>
            <p:ph type="sldImg"/>
          </p:nvPr>
        </p:nvSpPr>
        <p:spPr>
          <a:xfrm>
            <a:off x="1258888" y="720725"/>
            <a:ext cx="4799012" cy="3600450"/>
          </a:xfrm>
          <a:ln/>
        </p:spPr>
      </p:sp>
      <p:sp>
        <p:nvSpPr>
          <p:cNvPr id="75780" name="Rectangle 3"/>
          <p:cNvSpPr>
            <a:spLocks noGrp="1" noChangeArrowheads="1"/>
          </p:cNvSpPr>
          <p:nvPr>
            <p:ph type="body" idx="1"/>
          </p:nvPr>
        </p:nvSpPr>
        <p:spPr>
          <a:noFill/>
          <a:ln/>
        </p:spPr>
        <p:txBody>
          <a:bodyPr/>
          <a:lstStyle/>
          <a:p>
            <a:pPr eaLnBrk="1" hangingPunct="1"/>
            <a:endParaRPr lang="en-US" sz="900" b="1" u="sng" dirty="0" smtClean="0">
              <a:latin typeface="Arial Narrow"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p:spPr>
        <p:txBody>
          <a:bodyPr/>
          <a:lstStyle/>
          <a:p>
            <a:pPr defTabSz="914224" eaLnBrk="0" fontAlgn="base" hangingPunct="0">
              <a:spcBef>
                <a:spcPct val="30000"/>
              </a:spcBef>
              <a:spcAft>
                <a:spcPct val="0"/>
              </a:spcAft>
              <a:defRPr/>
            </a:pPr>
            <a:endParaRPr lang="en-US" dirty="0">
              <a:latin typeface="Arial Narrow" pitchFamily="34" charset="0"/>
            </a:endParaRPr>
          </a:p>
          <a:p>
            <a:endParaRPr lang="en-US" b="1" dirty="0" smtClean="0"/>
          </a:p>
        </p:txBody>
      </p:sp>
    </p:spTree>
    <p:extLst>
      <p:ext uri="{BB962C8B-B14F-4D97-AF65-F5344CB8AC3E}">
        <p14:creationId xmlns:p14="http://schemas.microsoft.com/office/powerpoint/2010/main" val="2645978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p:spPr>
        <p:txBody>
          <a:bodyPr/>
          <a:lstStyle/>
          <a:p>
            <a:pPr defTabSz="914277" eaLnBrk="0" fontAlgn="base" hangingPunct="0">
              <a:spcBef>
                <a:spcPct val="30000"/>
              </a:spcBef>
              <a:spcAft>
                <a:spcPct val="0"/>
              </a:spcAft>
              <a:defRPr/>
            </a:pPr>
            <a:endParaRPr lang="en-US" dirty="0">
              <a:latin typeface="Arial Narrow" pitchFamily="34" charset="0"/>
            </a:endParaRPr>
          </a:p>
          <a:p>
            <a:endParaRPr lang="en-US" b="1" dirty="0" smtClean="0"/>
          </a:p>
        </p:txBody>
      </p:sp>
    </p:spTree>
    <p:extLst>
      <p:ext uri="{BB962C8B-B14F-4D97-AF65-F5344CB8AC3E}">
        <p14:creationId xmlns:p14="http://schemas.microsoft.com/office/powerpoint/2010/main" val="316164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latin typeface="Arial Narrow" pitchFamily="34" charset="0"/>
            </a:endParaRPr>
          </a:p>
          <a:p>
            <a:endParaRPr lang="en-US" b="1" dirty="0" smtClean="0"/>
          </a:p>
        </p:txBody>
      </p:sp>
    </p:spTree>
    <p:extLst>
      <p:ext uri="{BB962C8B-B14F-4D97-AF65-F5344CB8AC3E}">
        <p14:creationId xmlns:p14="http://schemas.microsoft.com/office/powerpoint/2010/main" val="316164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endParaRPr lang="en-US" sz="1000" b="1" dirty="0" smtClean="0">
              <a:latin typeface="Arial Narrow" pitchFamily="34" charset="0"/>
            </a:endParaRPr>
          </a:p>
          <a:p>
            <a:pPr eaLnBrk="1" hangingPunct="1">
              <a:spcBef>
                <a:spcPct val="0"/>
              </a:spcBef>
            </a:pPr>
            <a:endParaRPr lang="en-US" sz="1000" dirty="0" smtClean="0">
              <a:latin typeface="Arial" charset="0"/>
            </a:endParaRPr>
          </a:p>
        </p:txBody>
      </p:sp>
      <p:sp>
        <p:nvSpPr>
          <p:cNvPr id="64516" name="Slide Number Placeholder 3"/>
          <p:cNvSpPr txBox="1">
            <a:spLocks noGrp="1"/>
          </p:cNvSpPr>
          <p:nvPr/>
        </p:nvSpPr>
        <p:spPr bwMode="auto">
          <a:xfrm>
            <a:off x="4143375" y="9120188"/>
            <a:ext cx="3170238" cy="479425"/>
          </a:xfrm>
          <a:prstGeom prst="rect">
            <a:avLst/>
          </a:prstGeom>
          <a:noFill/>
          <a:ln w="9525">
            <a:noFill/>
            <a:miter lim="800000"/>
            <a:headEnd/>
            <a:tailEnd/>
          </a:ln>
        </p:spPr>
        <p:txBody>
          <a:bodyPr lIns="96633" tIns="48317" rIns="96633" bIns="48317" anchor="b"/>
          <a:lstStyle/>
          <a:p>
            <a:pPr algn="r" defTabSz="960438"/>
            <a:fld id="{1FAAEE69-B803-4BE0-87D1-3D9405A02C2C}" type="slidenum">
              <a:rPr lang="en-US" sz="1300"/>
              <a:pPr algn="r" defTabSz="960438"/>
              <a:t>18</a:t>
            </a:fld>
            <a:endParaRPr lang="en-US" sz="13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4AEFF9B3-0082-41AE-A754-0E7646CC7F03}" type="slidenum">
              <a:rPr lang="en-US" smtClean="0"/>
              <a:pPr>
                <a:defRPr/>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p:spPr>
        <p:txBody>
          <a:bodyPr/>
          <a:lstStyle/>
          <a:p>
            <a:endParaRPr lang="en-US" dirty="0" smtClean="0"/>
          </a:p>
        </p:txBody>
      </p:sp>
      <p:sp>
        <p:nvSpPr>
          <p:cNvPr id="97284" name="Slide Number Placeholder 3"/>
          <p:cNvSpPr>
            <a:spLocks noGrp="1"/>
          </p:cNvSpPr>
          <p:nvPr>
            <p:ph type="sldNum" sz="quarter" idx="5"/>
          </p:nvPr>
        </p:nvSpPr>
        <p:spPr>
          <a:noFill/>
        </p:spPr>
        <p:txBody>
          <a:bodyPr/>
          <a:lstStyle/>
          <a:p>
            <a:pPr defTabSz="964550"/>
            <a:fld id="{F2B53F03-6620-44AD-B82A-E14DAF8A9A5D}" type="slidenum">
              <a:rPr lang="en-US" smtClean="0"/>
              <a:pPr defTabSz="964550"/>
              <a:t>2</a:t>
            </a:fld>
            <a:endParaRPr lang="en-US" dirty="0" smtClean="0"/>
          </a:p>
        </p:txBody>
      </p:sp>
    </p:spTree>
    <p:extLst>
      <p:ext uri="{BB962C8B-B14F-4D97-AF65-F5344CB8AC3E}">
        <p14:creationId xmlns:p14="http://schemas.microsoft.com/office/powerpoint/2010/main" val="567770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z="1000" dirty="0" smtClean="0">
              <a:latin typeface="Arial" charset="0"/>
            </a:endParaRPr>
          </a:p>
        </p:txBody>
      </p:sp>
      <p:sp>
        <p:nvSpPr>
          <p:cNvPr id="66564" name="Slide Number Placeholder 3"/>
          <p:cNvSpPr txBox="1">
            <a:spLocks noGrp="1"/>
          </p:cNvSpPr>
          <p:nvPr/>
        </p:nvSpPr>
        <p:spPr bwMode="auto">
          <a:xfrm>
            <a:off x="4143375" y="9120188"/>
            <a:ext cx="3170238" cy="479425"/>
          </a:xfrm>
          <a:prstGeom prst="rect">
            <a:avLst/>
          </a:prstGeom>
          <a:noFill/>
          <a:ln w="9525">
            <a:noFill/>
            <a:miter lim="800000"/>
            <a:headEnd/>
            <a:tailEnd/>
          </a:ln>
        </p:spPr>
        <p:txBody>
          <a:bodyPr lIns="96633" tIns="48317" rIns="96633" bIns="48317" anchor="b"/>
          <a:lstStyle/>
          <a:p>
            <a:pPr algn="r" defTabSz="960438"/>
            <a:fld id="{F65C5B8E-8418-46A9-9B93-11CE2997B654}" type="slidenum">
              <a:rPr lang="en-US" sz="1300"/>
              <a:pPr algn="r" defTabSz="960438"/>
              <a:t>20</a:t>
            </a:fld>
            <a:endParaRPr lang="en-US" sz="13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600" b="1" u="none" dirty="0" smtClean="0">
              <a:solidFill>
                <a:srgbClr val="FF0000"/>
              </a:solidFill>
              <a:latin typeface="Arial Narrow" pitchFamily="34" charset="0"/>
            </a:endParaRPr>
          </a:p>
        </p:txBody>
      </p:sp>
      <p:sp>
        <p:nvSpPr>
          <p:cNvPr id="4" name="Slide Number Placeholder 3"/>
          <p:cNvSpPr>
            <a:spLocks noGrp="1"/>
          </p:cNvSpPr>
          <p:nvPr>
            <p:ph type="sldNum" sz="quarter" idx="10"/>
          </p:nvPr>
        </p:nvSpPr>
        <p:spPr/>
        <p:txBody>
          <a:bodyPr/>
          <a:lstStyle/>
          <a:p>
            <a:pPr>
              <a:defRPr/>
            </a:pPr>
            <a:fld id="{4AEFF9B3-0082-41AE-A754-0E7646CC7F03}" type="slidenum">
              <a:rPr lang="en-US" smtClean="0"/>
              <a:pPr>
                <a:defRPr/>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400" b="1" smtClean="0">
                <a:solidFill>
                  <a:srgbClr val="FF0000"/>
                </a:solidFill>
              </a:rPr>
              <a:t>NOTE</a:t>
            </a:r>
            <a:r>
              <a:rPr lang="en-US" sz="1400" b="1" dirty="0">
                <a:solidFill>
                  <a:srgbClr val="FF0000"/>
                </a:solidFill>
              </a:rPr>
              <a:t>: IF USED, OPTIONAL SLIDES SHOULD BE INSERTED AFTER THIS SLIDE.</a:t>
            </a:r>
            <a:endParaRPr lang="en-US" sz="1400" b="1" dirty="0">
              <a:solidFill>
                <a:srgbClr val="FF0000"/>
              </a:solidFill>
              <a:latin typeface="Arial Narrow" pitchFamily="34" charset="0"/>
            </a:endParaRPr>
          </a:p>
          <a:p>
            <a:pPr eaLnBrk="1" hangingPunct="1"/>
            <a:endParaRPr lang="en-US" dirty="0">
              <a:latin typeface="Arial" charset="0"/>
            </a:endParaRPr>
          </a:p>
        </p:txBody>
      </p:sp>
      <p:sp>
        <p:nvSpPr>
          <p:cNvPr id="71684" name="Slide Number Placeholder 3"/>
          <p:cNvSpPr>
            <a:spLocks noGrp="1"/>
          </p:cNvSpPr>
          <p:nvPr>
            <p:ph type="sldNum" sz="quarter" idx="5"/>
          </p:nvPr>
        </p:nvSpPr>
        <p:spPr/>
        <p:txBody>
          <a:bodyPr/>
          <a:lstStyle>
            <a:lvl1pPr eaLnBrk="0" hangingPunct="0">
              <a:defRPr>
                <a:solidFill>
                  <a:schemeClr val="tx1"/>
                </a:solidFill>
                <a:latin typeface="Arial" charset="0"/>
              </a:defRPr>
            </a:lvl1pPr>
            <a:lvl2pPr marL="774095" indent="-297729" eaLnBrk="0" hangingPunct="0">
              <a:defRPr>
                <a:solidFill>
                  <a:schemeClr val="tx1"/>
                </a:solidFill>
                <a:latin typeface="Arial" charset="0"/>
              </a:defRPr>
            </a:lvl2pPr>
            <a:lvl3pPr marL="1190914" indent="-238183" eaLnBrk="0" hangingPunct="0">
              <a:defRPr>
                <a:solidFill>
                  <a:schemeClr val="tx1"/>
                </a:solidFill>
                <a:latin typeface="Arial" charset="0"/>
              </a:defRPr>
            </a:lvl3pPr>
            <a:lvl4pPr marL="1667280" indent="-238183" eaLnBrk="0" hangingPunct="0">
              <a:defRPr>
                <a:solidFill>
                  <a:schemeClr val="tx1"/>
                </a:solidFill>
                <a:latin typeface="Arial" charset="0"/>
              </a:defRPr>
            </a:lvl4pPr>
            <a:lvl5pPr marL="2143645" indent="-238183" eaLnBrk="0" hangingPunct="0">
              <a:defRPr>
                <a:solidFill>
                  <a:schemeClr val="tx1"/>
                </a:solidFill>
                <a:latin typeface="Arial" charset="0"/>
              </a:defRPr>
            </a:lvl5pPr>
            <a:lvl6pPr marL="2620011" indent="-238183" eaLnBrk="0" fontAlgn="base" hangingPunct="0">
              <a:spcBef>
                <a:spcPct val="0"/>
              </a:spcBef>
              <a:spcAft>
                <a:spcPct val="0"/>
              </a:spcAft>
              <a:defRPr>
                <a:solidFill>
                  <a:schemeClr val="tx1"/>
                </a:solidFill>
                <a:latin typeface="Arial" charset="0"/>
              </a:defRPr>
            </a:lvl6pPr>
            <a:lvl7pPr marL="3096377" indent="-238183" eaLnBrk="0" fontAlgn="base" hangingPunct="0">
              <a:spcBef>
                <a:spcPct val="0"/>
              </a:spcBef>
              <a:spcAft>
                <a:spcPct val="0"/>
              </a:spcAft>
              <a:defRPr>
                <a:solidFill>
                  <a:schemeClr val="tx1"/>
                </a:solidFill>
                <a:latin typeface="Arial" charset="0"/>
              </a:defRPr>
            </a:lvl7pPr>
            <a:lvl8pPr marL="3572742" indent="-238183" eaLnBrk="0" fontAlgn="base" hangingPunct="0">
              <a:spcBef>
                <a:spcPct val="0"/>
              </a:spcBef>
              <a:spcAft>
                <a:spcPct val="0"/>
              </a:spcAft>
              <a:defRPr>
                <a:solidFill>
                  <a:schemeClr val="tx1"/>
                </a:solidFill>
                <a:latin typeface="Arial" charset="0"/>
              </a:defRPr>
            </a:lvl8pPr>
            <a:lvl9pPr marL="4049109" indent="-238183" eaLnBrk="0" fontAlgn="base" hangingPunct="0">
              <a:spcBef>
                <a:spcPct val="0"/>
              </a:spcBef>
              <a:spcAft>
                <a:spcPct val="0"/>
              </a:spcAft>
              <a:defRPr>
                <a:solidFill>
                  <a:schemeClr val="tx1"/>
                </a:solidFill>
                <a:latin typeface="Arial" charset="0"/>
              </a:defRPr>
            </a:lvl9pPr>
          </a:lstStyle>
          <a:p>
            <a:pPr eaLnBrk="1" hangingPunct="1">
              <a:defRPr/>
            </a:pPr>
            <a:fld id="{E5959581-E18D-46BE-9895-903E9874262A}" type="slidenum">
              <a:rPr lang="en-US" smtClean="0">
                <a:solidFill>
                  <a:prstClr val="black"/>
                </a:solidFill>
              </a:rPr>
              <a:pPr eaLnBrk="1" hangingPunct="1">
                <a:defRPr/>
              </a:pPr>
              <a:t>22</a:t>
            </a:fld>
            <a:endParaRPr lang="en-US" dirty="0" smtClean="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defTabSz="960438"/>
            <a:fld id="{70AB6927-5B2C-499F-A123-3D8A70D3E0FF}" type="slidenum">
              <a:rPr lang="en-US" smtClean="0">
                <a:latin typeface="Arial" charset="0"/>
              </a:rPr>
              <a:pPr defTabSz="960438"/>
              <a:t>23</a:t>
            </a:fld>
            <a:endParaRPr lang="en-US" smtClean="0">
              <a:latin typeface="Arial" charset="0"/>
            </a:endParaRPr>
          </a:p>
        </p:txBody>
      </p:sp>
      <p:sp>
        <p:nvSpPr>
          <p:cNvPr id="55299" name="Rectangle 2"/>
          <p:cNvSpPr>
            <a:spLocks noGrp="1" noRot="1" noChangeAspect="1" noChangeArrowheads="1" noTextEdit="1"/>
          </p:cNvSpPr>
          <p:nvPr>
            <p:ph type="sldImg"/>
          </p:nvPr>
        </p:nvSpPr>
        <p:spPr bwMode="auto">
          <a:xfrm>
            <a:off x="1255713" y="715963"/>
            <a:ext cx="4803775" cy="3603625"/>
          </a:xfrm>
          <a:noFill/>
          <a:ln>
            <a:solidFill>
              <a:srgbClr val="000000"/>
            </a:solidFill>
            <a:miter lim="800000"/>
            <a:headEnd/>
            <a:tailEnd/>
          </a:ln>
        </p:spPr>
      </p:sp>
      <p:sp>
        <p:nvSpPr>
          <p:cNvPr id="55300" name="Rectangle 3"/>
          <p:cNvSpPr>
            <a:spLocks noGrp="1" noChangeArrowheads="1"/>
          </p:cNvSpPr>
          <p:nvPr>
            <p:ph type="body" idx="1"/>
          </p:nvPr>
        </p:nvSpPr>
        <p:spPr bwMode="auto">
          <a:xfrm>
            <a:off x="976313" y="4562475"/>
            <a:ext cx="5362575" cy="4322763"/>
          </a:xfrm>
          <a:noFill/>
        </p:spPr>
        <p:txBody>
          <a:bodyPr wrap="square" numCol="1" anchor="t" anchorCtr="0" compatLnSpc="1">
            <a:prstTxWarp prst="textNoShape">
              <a:avLst/>
            </a:prstTxWarp>
          </a:bodyPr>
          <a:lstStyle/>
          <a:p>
            <a:pPr eaLnBrk="1" hangingPunct="1">
              <a:spcBef>
                <a:spcPct val="0"/>
              </a:spcBef>
            </a:pPr>
            <a:endParaRPr lang="en-US" dirty="0" smtClean="0">
              <a:latin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pPr defTabSz="964869"/>
            <a:fld id="{D6C9567C-2057-4AA6-B3DC-B469F3534FEC}" type="slidenum">
              <a:rPr lang="en-US" smtClean="0"/>
              <a:pPr defTabSz="964869"/>
              <a:t>24</a:t>
            </a:fld>
            <a:endParaRPr lang="en-US" dirty="0" smtClean="0"/>
          </a:p>
        </p:txBody>
      </p:sp>
      <p:sp>
        <p:nvSpPr>
          <p:cNvPr id="72707" name="Rectangle 2"/>
          <p:cNvSpPr>
            <a:spLocks noGrp="1" noRot="1" noChangeAspect="1" noChangeArrowheads="1" noTextEdit="1"/>
          </p:cNvSpPr>
          <p:nvPr>
            <p:ph type="sldImg"/>
          </p:nvPr>
        </p:nvSpPr>
        <p:spPr>
          <a:xfrm>
            <a:off x="1258888" y="720725"/>
            <a:ext cx="4799012" cy="3600450"/>
          </a:xfrm>
          <a:ln/>
        </p:spPr>
      </p:sp>
      <p:sp>
        <p:nvSpPr>
          <p:cNvPr id="72708"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900" b="1" u="sng" dirty="0" smtClean="0">
                <a:solidFill>
                  <a:schemeClr val="tx1"/>
                </a:solidFill>
                <a:latin typeface="Arial Narrow" pitchFamily="34" charset="0"/>
              </a:rPr>
              <a:t>Reference</a:t>
            </a:r>
            <a:r>
              <a:rPr lang="en-US" sz="900" b="0" u="sng" dirty="0" smtClean="0">
                <a:solidFill>
                  <a:schemeClr val="tx1"/>
                </a:solidFill>
                <a:latin typeface="Arial Narrow" pitchFamily="34" charset="0"/>
              </a:rPr>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900" b="0" dirty="0" smtClean="0">
                <a:solidFill>
                  <a:schemeClr val="tx1"/>
                </a:solidFill>
                <a:latin typeface="Arial Narrow" pitchFamily="34" charset="0"/>
              </a:rPr>
              <a:t>1. Center for Disease Control and Prevention. Prevalence and Most Common Causes of Disability Among Adults – United States, 2005. </a:t>
            </a:r>
            <a:r>
              <a:rPr lang="en-US" sz="900" b="0" i="1" dirty="0" smtClean="0">
                <a:solidFill>
                  <a:schemeClr val="tx1"/>
                </a:solidFill>
                <a:latin typeface="Arial Narrow" pitchFamily="34" charset="0"/>
              </a:rPr>
              <a:t>MMWR Weekly</a:t>
            </a:r>
            <a:r>
              <a:rPr lang="en-US" sz="900" b="0" dirty="0" smtClean="0">
                <a:solidFill>
                  <a:schemeClr val="tx1"/>
                </a:solidFill>
                <a:latin typeface="Arial Narrow" pitchFamily="34" charset="0"/>
              </a:rPr>
              <a:t>. 2009;58(16):421-426.</a:t>
            </a:r>
          </a:p>
          <a:p>
            <a:pPr eaLnBrk="1" hangingPunct="1">
              <a:buFontTx/>
              <a:buChar char="•"/>
            </a:pPr>
            <a:endParaRPr lang="en-US" sz="900"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u="sng" dirty="0" smtClean="0">
                <a:latin typeface="Arial Narrow" pitchFamily="34" charset="0"/>
              </a:rPr>
              <a:t>Reference: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dirty="0" smtClean="0">
                <a:latin typeface="Arial Narrow" pitchFamily="34" charset="0"/>
              </a:rPr>
              <a:t>1. </a:t>
            </a:r>
            <a:r>
              <a:rPr lang="en-US" sz="1200" dirty="0" smtClean="0">
                <a:latin typeface="Arial Narrow" pitchFamily="34" charset="0"/>
              </a:rPr>
              <a:t>BOTOX</a:t>
            </a:r>
            <a:r>
              <a:rPr lang="en-US" sz="1200" baseline="30000" dirty="0" smtClean="0">
                <a:latin typeface="Arial Narrow" pitchFamily="34" charset="0"/>
              </a:rPr>
              <a:t>®</a:t>
            </a:r>
            <a:r>
              <a:rPr lang="en-US" sz="1200" dirty="0" smtClean="0">
                <a:latin typeface="Arial Narrow" pitchFamily="34" charset="0"/>
              </a:rPr>
              <a:t> [Prescribing Information]. Irvine, CA: Allergan, Inc.</a:t>
            </a:r>
            <a:r>
              <a:rPr lang="en-US" sz="1200" baseline="0" dirty="0" smtClean="0">
                <a:latin typeface="Arial Narrow" pitchFamily="34" charset="0"/>
              </a:rPr>
              <a:t>; February 2014</a:t>
            </a:r>
            <a:r>
              <a:rPr lang="en-US" sz="1200" dirty="0" smtClean="0">
                <a:latin typeface="Arial Narrow" pitchFamily="34" charset="0"/>
              </a:rPr>
              <a:t>.</a:t>
            </a:r>
          </a:p>
          <a:p>
            <a:endParaRPr lang="en-US" dirty="0"/>
          </a:p>
        </p:txBody>
      </p:sp>
      <p:sp>
        <p:nvSpPr>
          <p:cNvPr id="4" name="Slide Number Placeholder 3"/>
          <p:cNvSpPr>
            <a:spLocks noGrp="1"/>
          </p:cNvSpPr>
          <p:nvPr>
            <p:ph type="sldNum" sz="quarter" idx="10"/>
          </p:nvPr>
        </p:nvSpPr>
        <p:spPr/>
        <p:txBody>
          <a:bodyPr/>
          <a:lstStyle/>
          <a:p>
            <a:pPr>
              <a:defRPr/>
            </a:pPr>
            <a:fld id="{4AEFF9B3-0082-41AE-A754-0E7646CC7F03}" type="slidenum">
              <a:rPr lang="en-US" smtClean="0"/>
              <a:pPr>
                <a:defRPr/>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ial" panose="020B0604020202020204" pitchFamily="34" charset="0"/>
                <a:cs typeface="Arial" panose="020B0604020202020204" pitchFamily="34" charset="0"/>
              </a:rPr>
              <a:t>Reference: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smtClean="0">
                <a:latin typeface="Arial" panose="020B0604020202020204" pitchFamily="34" charset="0"/>
                <a:cs typeface="Arial" panose="020B0604020202020204" pitchFamily="34" charset="0"/>
              </a:rPr>
              <a:t>BOTOX</a:t>
            </a:r>
            <a:r>
              <a:rPr lang="en-US" sz="1200" baseline="30000" dirty="0" smtClean="0">
                <a:latin typeface="Arial" panose="020B0604020202020204" pitchFamily="34" charset="0"/>
                <a:cs typeface="Arial" panose="020B0604020202020204" pitchFamily="34" charset="0"/>
              </a:rPr>
              <a:t>®</a:t>
            </a:r>
            <a:r>
              <a:rPr lang="en-US" sz="1200" dirty="0" smtClean="0">
                <a:latin typeface="Arial" panose="020B0604020202020204" pitchFamily="34" charset="0"/>
                <a:cs typeface="Arial" panose="020B0604020202020204" pitchFamily="34" charset="0"/>
              </a:rPr>
              <a:t> [Prescribing Information]. Irvine, CA: Allergan, Inc.; February 2014.</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B6C04463-0AA4-48AC-804D-8E006A6B978E}" type="slidenum">
              <a:rPr lang="en-US" smtClean="0"/>
              <a:t>26</a:t>
            </a:fld>
            <a:endParaRPr lang="en-US"/>
          </a:p>
        </p:txBody>
      </p:sp>
    </p:spTree>
    <p:extLst>
      <p:ext uri="{BB962C8B-B14F-4D97-AF65-F5344CB8AC3E}">
        <p14:creationId xmlns:p14="http://schemas.microsoft.com/office/powerpoint/2010/main" val="4122293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References:</a:t>
            </a:r>
          </a:p>
          <a:p>
            <a:r>
              <a:rPr lang="en-US" dirty="0" smtClean="0"/>
              <a:t>1. </a:t>
            </a:r>
            <a:r>
              <a:rPr lang="en-US" sz="1200" dirty="0" smtClean="0">
                <a:latin typeface="Arial" panose="020B0604020202020204" pitchFamily="34" charset="0"/>
                <a:cs typeface="Arial" panose="020B0604020202020204" pitchFamily="34" charset="0"/>
              </a:rPr>
              <a:t>BOTOX</a:t>
            </a:r>
            <a:r>
              <a:rPr lang="en-US" sz="1200" baseline="30000" dirty="0" smtClean="0">
                <a:latin typeface="Arial" panose="020B0604020202020204" pitchFamily="34" charset="0"/>
                <a:cs typeface="Arial" panose="020B0604020202020204" pitchFamily="34" charset="0"/>
              </a:rPr>
              <a:t>®</a:t>
            </a:r>
            <a:r>
              <a:rPr lang="en-US" sz="1200" dirty="0" smtClean="0">
                <a:latin typeface="Arial" panose="020B0604020202020204" pitchFamily="34" charset="0"/>
                <a:cs typeface="Arial" panose="020B0604020202020204" pitchFamily="34" charset="0"/>
              </a:rPr>
              <a:t> [Prescribing Information]. Irvine, CA: Allergan, Inc.; February 2014.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r>
              <a:rPr lang="en-US" sz="1200" dirty="0" smtClean="0">
                <a:latin typeface="Arial" panose="020B0604020202020204" pitchFamily="34" charset="0"/>
                <a:cs typeface="Arial" panose="020B0604020202020204" pitchFamily="34" charset="0"/>
              </a:rPr>
              <a:t> Data on file, Allergan, Inc. BOTOX</a:t>
            </a:r>
            <a:r>
              <a:rPr lang="en-US" sz="1200" baseline="30000" dirty="0" smtClean="0">
                <a:latin typeface="Arial" panose="020B0604020202020204" pitchFamily="34" charset="0"/>
                <a:cs typeface="Arial" panose="020B0604020202020204" pitchFamily="34" charset="0"/>
              </a:rPr>
              <a:t>®</a:t>
            </a:r>
            <a:r>
              <a:rPr lang="en-US" sz="1200" dirty="0" smtClean="0">
                <a:latin typeface="Arial" panose="020B0604020202020204" pitchFamily="34" charset="0"/>
                <a:cs typeface="Arial" panose="020B0604020202020204" pitchFamily="34" charset="0"/>
              </a:rPr>
              <a:t> Summary of Clinical Safety (LLS). </a:t>
            </a:r>
          </a:p>
          <a:p>
            <a:endParaRPr lang="en-US" dirty="0"/>
          </a:p>
        </p:txBody>
      </p:sp>
      <p:sp>
        <p:nvSpPr>
          <p:cNvPr id="4" name="Slide Number Placeholder 3"/>
          <p:cNvSpPr>
            <a:spLocks noGrp="1"/>
          </p:cNvSpPr>
          <p:nvPr>
            <p:ph type="sldNum" sz="quarter" idx="10"/>
          </p:nvPr>
        </p:nvSpPr>
        <p:spPr/>
        <p:txBody>
          <a:bodyPr/>
          <a:lstStyle/>
          <a:p>
            <a:fld id="{B6C04463-0AA4-48AC-804D-8E006A6B978E}" type="slidenum">
              <a:rPr lang="en-US" smtClean="0"/>
              <a:t>27</a:t>
            </a:fld>
            <a:endParaRPr lang="en-US"/>
          </a:p>
        </p:txBody>
      </p:sp>
    </p:spTree>
    <p:extLst>
      <p:ext uri="{BB962C8B-B14F-4D97-AF65-F5344CB8AC3E}">
        <p14:creationId xmlns:p14="http://schemas.microsoft.com/office/powerpoint/2010/main" val="393792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u="sng" dirty="0" smtClean="0">
                <a:latin typeface="Arial Narrow" pitchFamily="34" charset="0"/>
              </a:rPr>
              <a:t>Reference: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dirty="0" smtClean="0">
                <a:latin typeface="Arial Narrow" pitchFamily="34" charset="0"/>
              </a:rPr>
              <a:t>1. </a:t>
            </a:r>
            <a:r>
              <a:rPr lang="en-US" sz="1200" b="0" dirty="0" smtClean="0">
                <a:latin typeface="Arial Narrow" pitchFamily="34" charset="0"/>
              </a:rPr>
              <a:t>BOTOX</a:t>
            </a:r>
            <a:r>
              <a:rPr lang="en-US" sz="1200" b="0" baseline="30000" dirty="0" smtClean="0">
                <a:latin typeface="Arial Narrow" pitchFamily="34" charset="0"/>
              </a:rPr>
              <a:t>®</a:t>
            </a:r>
            <a:r>
              <a:rPr lang="en-US" sz="1200" b="0" dirty="0" smtClean="0">
                <a:latin typeface="Arial Narrow" pitchFamily="34" charset="0"/>
              </a:rPr>
              <a:t> [Prescribing Information]. Irvine, CA: Allergan, Inc.;</a:t>
            </a:r>
            <a:r>
              <a:rPr lang="en-US" sz="1200" b="0" baseline="0" dirty="0" smtClean="0">
                <a:latin typeface="Arial Narrow" pitchFamily="34" charset="0"/>
              </a:rPr>
              <a:t> February 2014</a:t>
            </a:r>
            <a:r>
              <a:rPr lang="en-US" sz="1200" b="0" dirty="0" smtClean="0">
                <a:latin typeface="Arial Narrow" pitchFamily="34" charset="0"/>
              </a:rPr>
              <a:t>.</a:t>
            </a:r>
          </a:p>
          <a:p>
            <a:endParaRPr lang="en-US" dirty="0"/>
          </a:p>
        </p:txBody>
      </p:sp>
      <p:sp>
        <p:nvSpPr>
          <p:cNvPr id="4" name="Slide Number Placeholder 3"/>
          <p:cNvSpPr>
            <a:spLocks noGrp="1"/>
          </p:cNvSpPr>
          <p:nvPr>
            <p:ph type="sldNum" sz="quarter" idx="10"/>
          </p:nvPr>
        </p:nvSpPr>
        <p:spPr/>
        <p:txBody>
          <a:bodyPr/>
          <a:lstStyle/>
          <a:p>
            <a:pPr>
              <a:defRPr/>
            </a:pPr>
            <a:fld id="{B0A96651-1C29-4016-9D7B-C70BE9A37DC2}" type="slidenum">
              <a:rPr lang="en-US" smtClean="0"/>
              <a:pPr>
                <a:defRPr/>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latin typeface="Arial" charset="0"/>
            </a:endParaRPr>
          </a:p>
        </p:txBody>
      </p:sp>
      <p:sp>
        <p:nvSpPr>
          <p:cNvPr id="778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60438"/>
            <a:fld id="{BB3721E1-0653-4362-ABCC-B91750201A8E}" type="slidenum">
              <a:rPr lang="en-US" smtClean="0">
                <a:latin typeface="Arial" charset="0"/>
              </a:rPr>
              <a:pPr defTabSz="960438"/>
              <a:t>29</a:t>
            </a:fld>
            <a:endParaRPr lang="en-US" smtClean="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6750DC-27CA-40D7-A5AF-3FD078A5AB32}" type="slidenum">
              <a:rPr lang="en-US" smtClean="0"/>
              <a:pPr>
                <a:defRPr/>
              </a:pPr>
              <a:t>3</a:t>
            </a:fld>
            <a:endParaRPr lang="en-US" dirty="0"/>
          </a:p>
        </p:txBody>
      </p:sp>
    </p:spTree>
    <p:extLst>
      <p:ext uri="{BB962C8B-B14F-4D97-AF65-F5344CB8AC3E}">
        <p14:creationId xmlns:p14="http://schemas.microsoft.com/office/powerpoint/2010/main" val="16505748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defTabSz="960438"/>
            <a:fld id="{70AB6927-5B2C-499F-A123-3D8A70D3E0FF}" type="slidenum">
              <a:rPr lang="en-US" smtClean="0">
                <a:latin typeface="Arial" charset="0"/>
              </a:rPr>
              <a:pPr defTabSz="960438"/>
              <a:t>30</a:t>
            </a:fld>
            <a:endParaRPr lang="en-US" dirty="0" smtClean="0">
              <a:latin typeface="Arial" charset="0"/>
            </a:endParaRPr>
          </a:p>
        </p:txBody>
      </p:sp>
      <p:sp>
        <p:nvSpPr>
          <p:cNvPr id="55299" name="Rectangle 2"/>
          <p:cNvSpPr>
            <a:spLocks noGrp="1" noRot="1" noChangeAspect="1" noChangeArrowheads="1" noTextEdit="1"/>
          </p:cNvSpPr>
          <p:nvPr>
            <p:ph type="sldImg"/>
          </p:nvPr>
        </p:nvSpPr>
        <p:spPr bwMode="auto">
          <a:xfrm>
            <a:off x="1255713" y="715963"/>
            <a:ext cx="4803775" cy="3603625"/>
          </a:xfrm>
          <a:noFill/>
          <a:ln>
            <a:solidFill>
              <a:srgbClr val="000000"/>
            </a:solidFill>
            <a:miter lim="800000"/>
            <a:headEnd/>
            <a:tailEnd/>
          </a:ln>
        </p:spPr>
      </p:sp>
      <p:sp>
        <p:nvSpPr>
          <p:cNvPr id="55300" name="Rectangle 3"/>
          <p:cNvSpPr>
            <a:spLocks noGrp="1" noChangeArrowheads="1"/>
          </p:cNvSpPr>
          <p:nvPr>
            <p:ph type="body" idx="1"/>
          </p:nvPr>
        </p:nvSpPr>
        <p:spPr bwMode="auto">
          <a:xfrm>
            <a:off x="976313" y="4562475"/>
            <a:ext cx="5362575" cy="4322763"/>
          </a:xfrm>
          <a:noFill/>
        </p:spPr>
        <p:txBody>
          <a:bodyPr wrap="square" numCol="1" anchor="t" anchorCtr="0" compatLnSpc="1">
            <a:prstTxWarp prst="textNoShape">
              <a:avLst/>
            </a:prstTxWarp>
          </a:bodyPr>
          <a:lstStyle/>
          <a:p>
            <a:pPr eaLnBrk="1" hangingPunct="1">
              <a:spcBef>
                <a:spcPct val="0"/>
              </a:spcBef>
            </a:pPr>
            <a:endParaRPr lang="en-US" dirty="0" smtClean="0">
              <a:latin typeface="Arial"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ln/>
        </p:spPr>
        <p:txBody>
          <a:bodyPr>
            <a:normAutofit/>
          </a:bodyPr>
          <a:lstStyle/>
          <a:p>
            <a:pPr eaLnBrk="1" hangingPunct="1">
              <a:spcBef>
                <a:spcPct val="0"/>
              </a:spcBef>
              <a:defRPr/>
            </a:pPr>
            <a:endParaRPr lang="en-US" sz="1200" dirty="0" smtClean="0">
              <a:latin typeface="Arial" pitchFamily="34" charset="0"/>
              <a:cs typeface="Arial" pitchFamily="34" charset="0"/>
            </a:endParaRPr>
          </a:p>
        </p:txBody>
      </p:sp>
      <p:sp>
        <p:nvSpPr>
          <p:cNvPr id="47108" name="Slide Number Placeholder 3"/>
          <p:cNvSpPr txBox="1">
            <a:spLocks noGrp="1"/>
          </p:cNvSpPr>
          <p:nvPr/>
        </p:nvSpPr>
        <p:spPr bwMode="auto">
          <a:xfrm>
            <a:off x="4143587" y="9119474"/>
            <a:ext cx="3169920" cy="480060"/>
          </a:xfrm>
          <a:prstGeom prst="rect">
            <a:avLst/>
          </a:prstGeom>
          <a:noFill/>
          <a:ln w="9525">
            <a:noFill/>
            <a:miter lim="800000"/>
            <a:headEnd/>
            <a:tailEnd/>
          </a:ln>
        </p:spPr>
        <p:txBody>
          <a:bodyPr lIns="96619" tIns="48309" rIns="96619" bIns="48309" anchor="b"/>
          <a:lstStyle/>
          <a:p>
            <a:pPr algn="r"/>
            <a:fld id="{9D5263D5-81D5-4EBC-8FA2-9D76A81D18FF}" type="slidenum">
              <a:rPr lang="en-US" sz="1300">
                <a:latin typeface="Calibri" pitchFamily="34" charset="0"/>
                <a:cs typeface="Arial" pitchFamily="34" charset="0"/>
              </a:rPr>
              <a:pPr algn="r"/>
              <a:t>31</a:t>
            </a:fld>
            <a:endParaRPr lang="en-US" sz="1300" dirty="0">
              <a:latin typeface="Calibri" pitchFamily="34" charset="0"/>
              <a:cs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charset="0"/>
                <a:ea typeface="ＭＳ Ｐゴシック" pitchFamily="34" charset="-128"/>
              </a:defRPr>
            </a:lvl1pPr>
            <a:lvl2pPr marL="767096" indent="-295037" eaLnBrk="0" hangingPunct="0">
              <a:defRPr sz="2500">
                <a:solidFill>
                  <a:schemeClr val="tx1"/>
                </a:solidFill>
                <a:latin typeface="Arial" charset="0"/>
                <a:ea typeface="ＭＳ Ｐゴシック" pitchFamily="34" charset="-128"/>
              </a:defRPr>
            </a:lvl2pPr>
            <a:lvl3pPr marL="1180148" indent="-236030" eaLnBrk="0" hangingPunct="0">
              <a:defRPr sz="2500">
                <a:solidFill>
                  <a:schemeClr val="tx1"/>
                </a:solidFill>
                <a:latin typeface="Arial" charset="0"/>
                <a:ea typeface="ＭＳ Ｐゴシック" pitchFamily="34" charset="-128"/>
              </a:defRPr>
            </a:lvl3pPr>
            <a:lvl4pPr marL="1652207" indent="-236030" eaLnBrk="0" hangingPunct="0">
              <a:defRPr sz="2500">
                <a:solidFill>
                  <a:schemeClr val="tx1"/>
                </a:solidFill>
                <a:latin typeface="Arial" charset="0"/>
                <a:ea typeface="ＭＳ Ｐゴシック" pitchFamily="34" charset="-128"/>
              </a:defRPr>
            </a:lvl4pPr>
            <a:lvl5pPr marL="2124266" indent="-236030" eaLnBrk="0" hangingPunct="0">
              <a:defRPr sz="2500">
                <a:solidFill>
                  <a:schemeClr val="tx1"/>
                </a:solidFill>
                <a:latin typeface="Arial" charset="0"/>
                <a:ea typeface="ＭＳ Ｐゴシック" pitchFamily="34" charset="-128"/>
              </a:defRPr>
            </a:lvl5pPr>
            <a:lvl6pPr marL="2596325" indent="-236030" eaLnBrk="0" fontAlgn="base" hangingPunct="0">
              <a:spcBef>
                <a:spcPct val="0"/>
              </a:spcBef>
              <a:spcAft>
                <a:spcPct val="0"/>
              </a:spcAft>
              <a:defRPr sz="2500">
                <a:solidFill>
                  <a:schemeClr val="tx1"/>
                </a:solidFill>
                <a:latin typeface="Arial" charset="0"/>
                <a:ea typeface="ＭＳ Ｐゴシック" pitchFamily="34" charset="-128"/>
              </a:defRPr>
            </a:lvl6pPr>
            <a:lvl7pPr marL="3068384" indent="-236030" eaLnBrk="0" fontAlgn="base" hangingPunct="0">
              <a:spcBef>
                <a:spcPct val="0"/>
              </a:spcBef>
              <a:spcAft>
                <a:spcPct val="0"/>
              </a:spcAft>
              <a:defRPr sz="2500">
                <a:solidFill>
                  <a:schemeClr val="tx1"/>
                </a:solidFill>
                <a:latin typeface="Arial" charset="0"/>
                <a:ea typeface="ＭＳ Ｐゴシック" pitchFamily="34" charset="-128"/>
              </a:defRPr>
            </a:lvl7pPr>
            <a:lvl8pPr marL="3540443" indent="-236030" eaLnBrk="0" fontAlgn="base" hangingPunct="0">
              <a:spcBef>
                <a:spcPct val="0"/>
              </a:spcBef>
              <a:spcAft>
                <a:spcPct val="0"/>
              </a:spcAft>
              <a:defRPr sz="2500">
                <a:solidFill>
                  <a:schemeClr val="tx1"/>
                </a:solidFill>
                <a:latin typeface="Arial" charset="0"/>
                <a:ea typeface="ＭＳ Ｐゴシック" pitchFamily="34" charset="-128"/>
              </a:defRPr>
            </a:lvl8pPr>
            <a:lvl9pPr marL="4012502" indent="-236030" eaLnBrk="0" fontAlgn="base" hangingPunct="0">
              <a:spcBef>
                <a:spcPct val="0"/>
              </a:spcBef>
              <a:spcAft>
                <a:spcPct val="0"/>
              </a:spcAft>
              <a:defRPr sz="2500">
                <a:solidFill>
                  <a:schemeClr val="tx1"/>
                </a:solidFill>
                <a:latin typeface="Arial" charset="0"/>
                <a:ea typeface="ＭＳ Ｐゴシック" pitchFamily="34" charset="-128"/>
              </a:defRPr>
            </a:lvl9pPr>
          </a:lstStyle>
          <a:p>
            <a:pPr eaLnBrk="1" hangingPunct="1"/>
            <a:fld id="{5463DA74-C72F-45E6-AB7C-3C7F224797CF}" type="slidenum">
              <a:rPr lang="en-US" sz="1200">
                <a:solidFill>
                  <a:srgbClr val="000000"/>
                </a:solidFill>
              </a:rPr>
              <a:pPr eaLnBrk="1" hangingPunct="1"/>
              <a:t>32</a:t>
            </a:fld>
            <a:endParaRPr lang="en-US" sz="1200" dirty="0">
              <a:solidFill>
                <a:srgbClr val="000000"/>
              </a:solidFill>
            </a:endParaRPr>
          </a:p>
        </p:txBody>
      </p:sp>
      <p:sp>
        <p:nvSpPr>
          <p:cNvPr id="1935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p:cNvSpPr>
            <a:spLocks noGrp="1" noChangeArrowheads="1"/>
          </p:cNvSpPr>
          <p:nvPr>
            <p:ph type="body" idx="1"/>
          </p:nvPr>
        </p:nvSpPr>
        <p:spPr bwMode="auto">
          <a:xfrm>
            <a:off x="975694" y="4561547"/>
            <a:ext cx="5363817" cy="4319239"/>
          </a:xfrm>
        </p:spPr>
        <p:txBody>
          <a:bodyPr wrap="square" numCol="1" anchor="t" anchorCtr="0" compatLnSpc="1">
            <a:prstTxWarp prst="textNoShape">
              <a:avLst/>
            </a:prstTxWarp>
          </a:bodyPr>
          <a:lstStyle/>
          <a:p>
            <a:pPr marL="236030" lvl="1" indent="-236030">
              <a:spcBef>
                <a:spcPct val="0"/>
              </a:spcBef>
              <a:buNone/>
            </a:pPr>
            <a:endParaRPr lang="en-US" sz="1200" dirty="0" smtClean="0">
              <a:solidFill>
                <a:srgbClr val="000000"/>
              </a:solidFill>
              <a:latin typeface="Arial" pitchFamily="34" charset="0"/>
              <a:cs typeface="Arial"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66328" rtl="0" eaLnBrk="1" fontAlgn="auto" latinLnBrk="0" hangingPunct="1">
              <a:lnSpc>
                <a:spcPct val="100000"/>
              </a:lnSpc>
              <a:spcBef>
                <a:spcPts val="0"/>
              </a:spcBef>
              <a:spcAft>
                <a:spcPts val="0"/>
              </a:spcAft>
              <a:buClrTx/>
              <a:buSzTx/>
              <a:buFontTx/>
              <a:buNone/>
              <a:tabLst/>
              <a:defRPr/>
            </a:pPr>
            <a:endParaRPr lang="en-US" sz="1200" dirty="0" smtClean="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4AEFF9B3-0082-41AE-A754-0E7646CC7F03}" type="slidenum">
              <a:rPr lang="en-US" smtClean="0"/>
              <a:pPr>
                <a:defRPr/>
              </a:pPr>
              <a:t>34</a:t>
            </a:fld>
            <a:endParaRPr lang="en-US" dirty="0"/>
          </a:p>
        </p:txBody>
      </p:sp>
    </p:spTree>
    <p:extLst>
      <p:ext uri="{BB962C8B-B14F-4D97-AF65-F5344CB8AC3E}">
        <p14:creationId xmlns:p14="http://schemas.microsoft.com/office/powerpoint/2010/main" val="23581869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latin typeface="Arial" charset="0"/>
            </a:endParaRPr>
          </a:p>
        </p:txBody>
      </p:sp>
      <p:sp>
        <p:nvSpPr>
          <p:cNvPr id="778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60438"/>
            <a:fld id="{BB3721E1-0653-4362-ABCC-B91750201A8E}" type="slidenum">
              <a:rPr lang="en-US" smtClean="0">
                <a:latin typeface="Arial" charset="0"/>
              </a:rPr>
              <a:pPr defTabSz="960438"/>
              <a:t>36</a:t>
            </a:fld>
            <a:endParaRPr lang="en-US" dirty="0" smtClean="0">
              <a:latin typeface="Arial"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defTabSz="960438"/>
            <a:fld id="{70AB6927-5B2C-499F-A123-3D8A70D3E0FF}" type="slidenum">
              <a:rPr lang="en-US" smtClean="0">
                <a:latin typeface="Arial" charset="0"/>
              </a:rPr>
              <a:pPr defTabSz="960438"/>
              <a:t>37</a:t>
            </a:fld>
            <a:endParaRPr lang="en-US" dirty="0" smtClean="0">
              <a:latin typeface="Arial" charset="0"/>
            </a:endParaRPr>
          </a:p>
        </p:txBody>
      </p:sp>
      <p:sp>
        <p:nvSpPr>
          <p:cNvPr id="55299" name="Rectangle 2"/>
          <p:cNvSpPr>
            <a:spLocks noGrp="1" noRot="1" noChangeAspect="1" noChangeArrowheads="1" noTextEdit="1"/>
          </p:cNvSpPr>
          <p:nvPr>
            <p:ph type="sldImg"/>
          </p:nvPr>
        </p:nvSpPr>
        <p:spPr bwMode="auto">
          <a:xfrm>
            <a:off x="1255713" y="715963"/>
            <a:ext cx="4803775" cy="3603625"/>
          </a:xfrm>
          <a:noFill/>
          <a:ln>
            <a:solidFill>
              <a:srgbClr val="000000"/>
            </a:solidFill>
            <a:miter lim="800000"/>
            <a:headEnd/>
            <a:tailEnd/>
          </a:ln>
        </p:spPr>
      </p:sp>
      <p:sp>
        <p:nvSpPr>
          <p:cNvPr id="55300" name="Rectangle 3"/>
          <p:cNvSpPr>
            <a:spLocks noGrp="1" noChangeArrowheads="1"/>
          </p:cNvSpPr>
          <p:nvPr>
            <p:ph type="body" idx="1"/>
          </p:nvPr>
        </p:nvSpPr>
        <p:spPr bwMode="auto">
          <a:xfrm>
            <a:off x="976313" y="4562475"/>
            <a:ext cx="5362575" cy="4322763"/>
          </a:xfrm>
          <a:noFill/>
        </p:spPr>
        <p:txBody>
          <a:bodyPr wrap="square" numCol="1" anchor="t" anchorCtr="0" compatLnSpc="1">
            <a:prstTxWarp prst="textNoShape">
              <a:avLst/>
            </a:prstTxWarp>
          </a:bodyPr>
          <a:lstStyle/>
          <a:p>
            <a:pPr eaLnBrk="1" hangingPunct="1">
              <a:spcBef>
                <a:spcPct val="0"/>
              </a:spcBef>
            </a:pPr>
            <a:endParaRPr lang="en-US" dirty="0" smtClean="0">
              <a:latin typeface="Arial"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u="none" dirty="0" smtClean="0">
                <a:solidFill>
                  <a:schemeClr val="tx1"/>
                </a:solidFill>
              </a:rPr>
              <a:t>References:</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sz="1200" b="0" dirty="0" smtClean="0">
                <a:solidFill>
                  <a:schemeClr val="tx1"/>
                </a:solidFill>
              </a:rPr>
              <a:t>BOTOX</a:t>
            </a:r>
            <a:r>
              <a:rPr lang="en-US" sz="1200" b="0" baseline="30000" dirty="0" smtClean="0">
                <a:solidFill>
                  <a:schemeClr val="tx1"/>
                </a:solidFill>
              </a:rPr>
              <a:t>®</a:t>
            </a:r>
            <a:r>
              <a:rPr lang="en-US" sz="1200" b="0" dirty="0" smtClean="0">
                <a:solidFill>
                  <a:schemeClr val="tx1"/>
                </a:solidFill>
              </a:rPr>
              <a:t> [Prescribing Information]. Irvine, CA: Allergan, Inc.;</a:t>
            </a:r>
            <a:r>
              <a:rPr lang="en-US" sz="1200" b="0" baseline="0" dirty="0" smtClean="0">
                <a:solidFill>
                  <a:schemeClr val="tx1"/>
                </a:solidFill>
              </a:rPr>
              <a:t> February 2014</a:t>
            </a:r>
            <a:r>
              <a:rPr lang="en-US" sz="1200" b="0" dirty="0" smtClean="0">
                <a:solidFill>
                  <a:schemeClr val="tx1"/>
                </a:solidFill>
              </a:rPr>
              <a:t>.</a:t>
            </a:r>
            <a:r>
              <a:rPr lang="en-US" sz="1200" dirty="0" smtClean="0"/>
              <a:t>  </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sz="1200" kern="1200" dirty="0" smtClean="0">
                <a:solidFill>
                  <a:schemeClr val="tx1"/>
                </a:solidFill>
              </a:rPr>
              <a:t>Charles D, Chandler EG.  Neurotoxin injection for movement disorders. </a:t>
            </a:r>
            <a:r>
              <a:rPr lang="en-US" sz="1200" i="1" kern="1200" dirty="0" smtClean="0">
                <a:solidFill>
                  <a:schemeClr val="tx1"/>
                </a:solidFill>
              </a:rPr>
              <a:t>Continuum Lifelong Learning Neurol. </a:t>
            </a:r>
            <a:r>
              <a:rPr lang="en-US" sz="1200" i="0" kern="1200" dirty="0" smtClean="0">
                <a:solidFill>
                  <a:schemeClr val="tx1"/>
                </a:solidFill>
              </a:rPr>
              <a:t>2010;16(1):131-157.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latin typeface="Arial Narrow"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4AEFF9B3-0082-41AE-A754-0E7646CC7F03}" type="slidenum">
              <a:rPr lang="en-US" smtClean="0"/>
              <a:pPr>
                <a:defRPr/>
              </a:pPr>
              <a:t>38</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Reference: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smtClean="0">
                <a:cs typeface="Arial" panose="020B0604020202020204" pitchFamily="34" charset="0"/>
              </a:rPr>
              <a:t>BOTOX</a:t>
            </a:r>
            <a:r>
              <a:rPr lang="en-US" baseline="30000" dirty="0" smtClean="0">
                <a:cs typeface="Arial" panose="020B0604020202020204" pitchFamily="34" charset="0"/>
              </a:rPr>
              <a:t>®</a:t>
            </a:r>
            <a:r>
              <a:rPr lang="en-US" dirty="0" smtClean="0">
                <a:cs typeface="Arial" panose="020B0604020202020204" pitchFamily="34" charset="0"/>
              </a:rPr>
              <a:t> [Prescribing Information]. Irvine, CA: Allergan, Inc.; February 2014. </a:t>
            </a:r>
            <a:endParaRPr lang="en-US" dirty="0" smtClean="0">
              <a:solidFill>
                <a:schemeClr val="bg2"/>
              </a:solidFill>
            </a:endParaRPr>
          </a:p>
          <a:p>
            <a:endParaRPr lang="en-US" dirty="0"/>
          </a:p>
        </p:txBody>
      </p:sp>
      <p:sp>
        <p:nvSpPr>
          <p:cNvPr id="4" name="Slide Number Placeholder 3"/>
          <p:cNvSpPr>
            <a:spLocks noGrp="1"/>
          </p:cNvSpPr>
          <p:nvPr>
            <p:ph type="sldNum" sz="quarter" idx="10"/>
          </p:nvPr>
        </p:nvSpPr>
        <p:spPr/>
        <p:txBody>
          <a:bodyPr/>
          <a:lstStyle/>
          <a:p>
            <a:fld id="{B6C04463-0AA4-48AC-804D-8E006A6B978E}" type="slidenum">
              <a:rPr lang="en-US" smtClean="0"/>
              <a:t>39</a:t>
            </a:fld>
            <a:endParaRPr lang="en-US" dirty="0"/>
          </a:p>
        </p:txBody>
      </p:sp>
    </p:spTree>
    <p:extLst>
      <p:ext uri="{BB962C8B-B14F-4D97-AF65-F5344CB8AC3E}">
        <p14:creationId xmlns:p14="http://schemas.microsoft.com/office/powerpoint/2010/main" val="16540030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b="1" u="none" dirty="0" smtClean="0"/>
              <a:t>References: </a:t>
            </a:r>
          </a:p>
          <a:p>
            <a:pPr marL="228600" marR="0" indent="-228600" algn="l" defTabSz="914400" rtl="0" eaLnBrk="1" fontAlgn="base" latinLnBrk="0" hangingPunct="1">
              <a:lnSpc>
                <a:spcPct val="100000"/>
              </a:lnSpc>
              <a:spcBef>
                <a:spcPct val="0"/>
              </a:spcBef>
              <a:spcAft>
                <a:spcPct val="0"/>
              </a:spcAft>
              <a:buClrTx/>
              <a:buSzTx/>
              <a:buFontTx/>
              <a:buAutoNum type="arabicPeriod"/>
              <a:tabLst/>
              <a:defRPr/>
            </a:pPr>
            <a:r>
              <a:rPr lang="en-US" sz="1200" b="0" u="none" dirty="0" smtClean="0"/>
              <a:t>BOTOX</a:t>
            </a:r>
            <a:r>
              <a:rPr lang="en-US" sz="1200" b="0" u="none" baseline="30000" dirty="0" smtClean="0"/>
              <a:t>® </a:t>
            </a:r>
            <a:r>
              <a:rPr lang="en-US" sz="1200" b="0" u="none" baseline="0" dirty="0" smtClean="0"/>
              <a:t> (onabotulinumtoxinA) [Prescribing Information]. Irvine, CA: Allergan, Inc.; February 2014.</a:t>
            </a:r>
          </a:p>
          <a:p>
            <a:pPr marL="228600" marR="0" indent="-228600" algn="l" defTabSz="914400" rtl="0" eaLnBrk="1" fontAlgn="base" latinLnBrk="0" hangingPunct="1">
              <a:lnSpc>
                <a:spcPct val="100000"/>
              </a:lnSpc>
              <a:spcBef>
                <a:spcPct val="0"/>
              </a:spcBef>
              <a:spcAft>
                <a:spcPct val="0"/>
              </a:spcAft>
              <a:buClrTx/>
              <a:buSzTx/>
              <a:buFontTx/>
              <a:buAutoNum type="arabicPeriod"/>
              <a:tabLst/>
              <a:defRPr/>
            </a:pPr>
            <a:r>
              <a:rPr lang="en-US" sz="1200" dirty="0" smtClean="0"/>
              <a:t>Charles D, Brashear A, Hauser RA, Li HI, Boo LM, Brin MF; CD 140 Study Group. Efficacy</a:t>
            </a:r>
            <a:r>
              <a:rPr lang="en-US" dirty="0" smtClean="0"/>
              <a:t>, </a:t>
            </a:r>
            <a:r>
              <a:rPr lang="en-US" sz="1200" dirty="0" smtClean="0"/>
              <a:t> tolerability, and immunogenicity of onabotulinumtoxinA in a randomized, double-blind, placebo-controlled trial for cervical dystonia. </a:t>
            </a:r>
            <a:r>
              <a:rPr lang="en-US" sz="1200" i="1" dirty="0" smtClean="0"/>
              <a:t>Clin Neuropharmacol. </a:t>
            </a:r>
            <a:r>
              <a:rPr lang="en-US" sz="1200" dirty="0" smtClean="0"/>
              <a:t>2012;35(5):208-214.</a:t>
            </a:r>
            <a:r>
              <a:rPr lang="en-US" sz="1200" b="1" dirty="0" smtClean="0"/>
              <a:t> </a:t>
            </a:r>
            <a:endParaRPr lang="en-US" sz="1200" dirty="0" smtClean="0">
              <a:cs typeface="Arial" panose="020B0604020202020204" pitchFamily="34" charset="0"/>
            </a:endParaRPr>
          </a:p>
          <a:p>
            <a:pPr marL="228600" marR="0" indent="-228600" algn="l" defTabSz="914400" rtl="0" eaLnBrk="1" fontAlgn="base" latinLnBrk="0" hangingPunct="1">
              <a:lnSpc>
                <a:spcPct val="100000"/>
              </a:lnSpc>
              <a:spcBef>
                <a:spcPct val="0"/>
              </a:spcBef>
              <a:spcAft>
                <a:spcPct val="0"/>
              </a:spcAft>
              <a:buClrTx/>
              <a:buSzTx/>
              <a:buFontTx/>
              <a:buAutoNum type="arabicPeriod"/>
              <a:tabLst/>
              <a:defRPr/>
            </a:pPr>
            <a:endParaRPr lang="en-US" sz="1200" dirty="0" smtClean="0">
              <a:latin typeface="Arial Narrow" pitchFamily="34" charset="0"/>
            </a:endParaRPr>
          </a:p>
          <a:p>
            <a:pPr eaLnBrk="1" hangingPunct="1">
              <a:spcBef>
                <a:spcPct val="0"/>
              </a:spcBef>
            </a:pPr>
            <a:endParaRPr lang="en-US" dirty="0" smtClean="0">
              <a:latin typeface="Arial" charset="0"/>
            </a:endParaRPr>
          </a:p>
        </p:txBody>
      </p:sp>
      <p:sp>
        <p:nvSpPr>
          <p:cNvPr id="614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60438"/>
            <a:fld id="{195C93CC-CD4E-4E81-96CD-DD0B7EF823F9}" type="slidenum">
              <a:rPr lang="en-US" smtClean="0">
                <a:latin typeface="Arial" charset="0"/>
              </a:rPr>
              <a:pPr defTabSz="960438"/>
              <a:t>40</a:t>
            </a:fld>
            <a:endParaRPr lang="en-US" dirty="0" smtClean="0">
              <a:latin typeface="Arial"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Reference</a:t>
            </a:r>
            <a:r>
              <a:rPr lang="en-US" dirty="0" smtClean="0"/>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smtClean="0"/>
              <a:t>Charles D, Brashear A, Hauser RA, Li HI, Boo LM, Brin MF; CD 140 Study Group. Efficacy, tolerability, and immunogenicity of onabotulinumtoxinA in a randomized, double-blind, placebo-controlled trial for cervical dystonia. </a:t>
            </a:r>
            <a:r>
              <a:rPr lang="en-US" sz="1200" i="1" dirty="0" smtClean="0"/>
              <a:t>Clin Neuropharmacol. </a:t>
            </a:r>
            <a:r>
              <a:rPr lang="en-US" sz="1200" dirty="0" smtClean="0"/>
              <a:t>2012;35(5):208-214.</a:t>
            </a:r>
            <a:r>
              <a:rPr lang="en-US" sz="1200" b="1" dirty="0" smtClean="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smtClean="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B6C04463-0AA4-48AC-804D-8E006A6B978E}" type="slidenum">
              <a:rPr lang="en-US" smtClean="0"/>
              <a:t>41</a:t>
            </a:fld>
            <a:endParaRPr lang="en-US" dirty="0"/>
          </a:p>
        </p:txBody>
      </p:sp>
    </p:spTree>
    <p:extLst>
      <p:ext uri="{BB962C8B-B14F-4D97-AF65-F5344CB8AC3E}">
        <p14:creationId xmlns:p14="http://schemas.microsoft.com/office/powerpoint/2010/main" val="3234529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6750DC-27CA-40D7-A5AF-3FD078A5AB32}" type="slidenum">
              <a:rPr lang="en-US" smtClean="0"/>
              <a:pPr>
                <a:defRPr/>
              </a:pPr>
              <a:t>4</a:t>
            </a:fld>
            <a:endParaRPr lang="en-US" dirty="0"/>
          </a:p>
        </p:txBody>
      </p:sp>
    </p:spTree>
    <p:extLst>
      <p:ext uri="{BB962C8B-B14F-4D97-AF65-F5344CB8AC3E}">
        <p14:creationId xmlns:p14="http://schemas.microsoft.com/office/powerpoint/2010/main" val="3094552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smtClean="0"/>
              <a:t>Reference</a:t>
            </a:r>
            <a:r>
              <a:rPr lang="en-US" dirty="0" smtClean="0"/>
              <a:t>:</a:t>
            </a:r>
            <a:r>
              <a:rPr lang="en-US" baseline="0" dirty="0" smtClean="0"/>
              <a:t> </a:t>
            </a:r>
          </a:p>
          <a:p>
            <a:pPr marL="228600" indent="-228600" eaLnBrk="1" hangingPunct="1">
              <a:buAutoNum type="arabicPeriod"/>
            </a:pPr>
            <a:r>
              <a:rPr lang="en-US" baseline="0" dirty="0" smtClean="0"/>
              <a:t>Data on file. Allergan, Inc. </a:t>
            </a:r>
          </a:p>
          <a:p>
            <a:pPr eaLnBrk="1" hangingPunct="1"/>
            <a:endParaRPr lang="en-US" dirty="0">
              <a:latin typeface="Arial" charset="0"/>
            </a:endParaRPr>
          </a:p>
        </p:txBody>
      </p:sp>
      <p:sp>
        <p:nvSpPr>
          <p:cNvPr id="71684" name="Slide Number Placeholder 3"/>
          <p:cNvSpPr>
            <a:spLocks noGrp="1"/>
          </p:cNvSpPr>
          <p:nvPr>
            <p:ph type="sldNum" sz="quarter" idx="5"/>
          </p:nvPr>
        </p:nvSpPr>
        <p:spPr/>
        <p:txBody>
          <a:bodyPr/>
          <a:lstStyle>
            <a:lvl1pPr eaLnBrk="0" hangingPunct="0">
              <a:defRPr>
                <a:solidFill>
                  <a:schemeClr val="tx1"/>
                </a:solidFill>
                <a:latin typeface="Arial" charset="0"/>
              </a:defRPr>
            </a:lvl1pPr>
            <a:lvl2pPr marL="774095" indent="-297729" eaLnBrk="0" hangingPunct="0">
              <a:defRPr>
                <a:solidFill>
                  <a:schemeClr val="tx1"/>
                </a:solidFill>
                <a:latin typeface="Arial" charset="0"/>
              </a:defRPr>
            </a:lvl2pPr>
            <a:lvl3pPr marL="1190914" indent="-238183" eaLnBrk="0" hangingPunct="0">
              <a:defRPr>
                <a:solidFill>
                  <a:schemeClr val="tx1"/>
                </a:solidFill>
                <a:latin typeface="Arial" charset="0"/>
              </a:defRPr>
            </a:lvl3pPr>
            <a:lvl4pPr marL="1667280" indent="-238183" eaLnBrk="0" hangingPunct="0">
              <a:defRPr>
                <a:solidFill>
                  <a:schemeClr val="tx1"/>
                </a:solidFill>
                <a:latin typeface="Arial" charset="0"/>
              </a:defRPr>
            </a:lvl4pPr>
            <a:lvl5pPr marL="2143645" indent="-238183" eaLnBrk="0" hangingPunct="0">
              <a:defRPr>
                <a:solidFill>
                  <a:schemeClr val="tx1"/>
                </a:solidFill>
                <a:latin typeface="Arial" charset="0"/>
              </a:defRPr>
            </a:lvl5pPr>
            <a:lvl6pPr marL="2620011" indent="-238183" eaLnBrk="0" fontAlgn="base" hangingPunct="0">
              <a:spcBef>
                <a:spcPct val="0"/>
              </a:spcBef>
              <a:spcAft>
                <a:spcPct val="0"/>
              </a:spcAft>
              <a:defRPr>
                <a:solidFill>
                  <a:schemeClr val="tx1"/>
                </a:solidFill>
                <a:latin typeface="Arial" charset="0"/>
              </a:defRPr>
            </a:lvl6pPr>
            <a:lvl7pPr marL="3096377" indent="-238183" eaLnBrk="0" fontAlgn="base" hangingPunct="0">
              <a:spcBef>
                <a:spcPct val="0"/>
              </a:spcBef>
              <a:spcAft>
                <a:spcPct val="0"/>
              </a:spcAft>
              <a:defRPr>
                <a:solidFill>
                  <a:schemeClr val="tx1"/>
                </a:solidFill>
                <a:latin typeface="Arial" charset="0"/>
              </a:defRPr>
            </a:lvl7pPr>
            <a:lvl8pPr marL="3572742" indent="-238183" eaLnBrk="0" fontAlgn="base" hangingPunct="0">
              <a:spcBef>
                <a:spcPct val="0"/>
              </a:spcBef>
              <a:spcAft>
                <a:spcPct val="0"/>
              </a:spcAft>
              <a:defRPr>
                <a:solidFill>
                  <a:schemeClr val="tx1"/>
                </a:solidFill>
                <a:latin typeface="Arial" charset="0"/>
              </a:defRPr>
            </a:lvl8pPr>
            <a:lvl9pPr marL="4049109" indent="-238183" eaLnBrk="0" fontAlgn="base" hangingPunct="0">
              <a:spcBef>
                <a:spcPct val="0"/>
              </a:spcBef>
              <a:spcAft>
                <a:spcPct val="0"/>
              </a:spcAft>
              <a:defRPr>
                <a:solidFill>
                  <a:schemeClr val="tx1"/>
                </a:solidFill>
                <a:latin typeface="Arial" charset="0"/>
              </a:defRPr>
            </a:lvl9pPr>
          </a:lstStyle>
          <a:p>
            <a:pPr eaLnBrk="1" hangingPunct="1">
              <a:defRPr/>
            </a:pPr>
            <a:fld id="{E5959581-E18D-46BE-9895-903E9874262A}" type="slidenum">
              <a:rPr lang="en-US" smtClean="0">
                <a:solidFill>
                  <a:prstClr val="black"/>
                </a:solidFill>
              </a:rPr>
              <a:pPr eaLnBrk="1" hangingPunct="1">
                <a:defRPr/>
              </a:pPr>
              <a:t>42</a:t>
            </a:fld>
            <a:endParaRPr lang="en-US" dirty="0" smtClean="0">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latin typeface="Arial" charset="0"/>
            </a:endParaRPr>
          </a:p>
        </p:txBody>
      </p:sp>
      <p:sp>
        <p:nvSpPr>
          <p:cNvPr id="778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60438"/>
            <a:fld id="{BB3721E1-0653-4362-ABCC-B91750201A8E}" type="slidenum">
              <a:rPr lang="en-US" smtClean="0">
                <a:latin typeface="Arial" charset="0"/>
              </a:rPr>
              <a:pPr defTabSz="960438"/>
              <a:t>43</a:t>
            </a:fld>
            <a:endParaRPr lang="en-US" dirty="0" smtClean="0">
              <a:latin typeface="Arial"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defTabSz="960438"/>
            <a:fld id="{70AB6927-5B2C-499F-A123-3D8A70D3E0FF}" type="slidenum">
              <a:rPr lang="en-US" smtClean="0">
                <a:latin typeface="Arial" charset="0"/>
              </a:rPr>
              <a:pPr defTabSz="960438"/>
              <a:t>44</a:t>
            </a:fld>
            <a:endParaRPr lang="en-US" smtClean="0">
              <a:latin typeface="Arial" charset="0"/>
            </a:endParaRPr>
          </a:p>
        </p:txBody>
      </p:sp>
      <p:sp>
        <p:nvSpPr>
          <p:cNvPr id="55299" name="Rectangle 2"/>
          <p:cNvSpPr>
            <a:spLocks noGrp="1" noRot="1" noChangeAspect="1" noChangeArrowheads="1" noTextEdit="1"/>
          </p:cNvSpPr>
          <p:nvPr>
            <p:ph type="sldImg"/>
          </p:nvPr>
        </p:nvSpPr>
        <p:spPr bwMode="auto">
          <a:xfrm>
            <a:off x="1255713" y="715963"/>
            <a:ext cx="4803775" cy="3603625"/>
          </a:xfrm>
          <a:noFill/>
          <a:ln>
            <a:solidFill>
              <a:srgbClr val="000000"/>
            </a:solidFill>
            <a:miter lim="800000"/>
            <a:headEnd/>
            <a:tailEnd/>
          </a:ln>
        </p:spPr>
      </p:sp>
      <p:sp>
        <p:nvSpPr>
          <p:cNvPr id="55300" name="Rectangle 3"/>
          <p:cNvSpPr>
            <a:spLocks noGrp="1" noChangeArrowheads="1"/>
          </p:cNvSpPr>
          <p:nvPr>
            <p:ph type="body" idx="1"/>
          </p:nvPr>
        </p:nvSpPr>
        <p:spPr bwMode="auto">
          <a:xfrm>
            <a:off x="976313" y="4562475"/>
            <a:ext cx="5362575" cy="4322763"/>
          </a:xfrm>
          <a:noFill/>
        </p:spPr>
        <p:txBody>
          <a:bodyPr wrap="square" numCol="1" anchor="t" anchorCtr="0" compatLnSpc="1">
            <a:prstTxWarp prst="textNoShape">
              <a:avLst/>
            </a:prstTxWarp>
          </a:bodyPr>
          <a:lstStyle/>
          <a:p>
            <a:pPr eaLnBrk="1" hangingPunct="1">
              <a:spcBef>
                <a:spcPct val="0"/>
              </a:spcBef>
            </a:pPr>
            <a:endParaRPr lang="en-US" smtClean="0">
              <a:latin typeface="Arial"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ln/>
        </p:spPr>
        <p:txBody>
          <a:bodyPr>
            <a:normAutofit/>
          </a:bodyPr>
          <a:lstStyle/>
          <a:p>
            <a:pPr eaLnBrk="1" hangingPunct="1">
              <a:spcBef>
                <a:spcPct val="0"/>
              </a:spcBef>
              <a:defRPr/>
            </a:pPr>
            <a:r>
              <a:rPr lang="en-US" sz="1300" dirty="0" smtClean="0">
                <a:solidFill>
                  <a:schemeClr val="tx1"/>
                </a:solidFill>
                <a:latin typeface="Arial" pitchFamily="34" charset="0"/>
                <a:cs typeface="Arial" pitchFamily="34" charset="0"/>
              </a:rPr>
              <a:t>Approximately 4.4 million Americans with</a:t>
            </a:r>
            <a:r>
              <a:rPr lang="en-US" sz="1300" baseline="0" dirty="0" smtClean="0">
                <a:solidFill>
                  <a:schemeClr val="tx1"/>
                </a:solidFill>
                <a:latin typeface="Arial" pitchFamily="34" charset="0"/>
                <a:cs typeface="Arial" pitchFamily="34" charset="0"/>
              </a:rPr>
              <a:t> a neurologic condition (including multiple sclerosis, spinal cord injury, Parkinson’s disease and stroke) have detrusor </a:t>
            </a:r>
            <a:r>
              <a:rPr lang="en-US" sz="1300" baseline="0" dirty="0" err="1" smtClean="0">
                <a:solidFill>
                  <a:schemeClr val="tx1"/>
                </a:solidFill>
                <a:latin typeface="Arial" pitchFamily="34" charset="0"/>
                <a:cs typeface="Arial" pitchFamily="34" charset="0"/>
              </a:rPr>
              <a:t>overactivity</a:t>
            </a:r>
            <a:r>
              <a:rPr lang="en-US" sz="1300" dirty="0" smtClean="0">
                <a:solidFill>
                  <a:schemeClr val="tx1"/>
                </a:solidFill>
                <a:latin typeface="Arial" pitchFamily="34" charset="0"/>
                <a:cs typeface="Arial" pitchFamily="34" charset="0"/>
              </a:rPr>
              <a:t>.</a:t>
            </a:r>
            <a:r>
              <a:rPr lang="en-US" sz="1300" baseline="0" dirty="0" smtClean="0">
                <a:solidFill>
                  <a:schemeClr val="tx1"/>
                </a:solidFill>
                <a:latin typeface="Arial" pitchFamily="34" charset="0"/>
                <a:cs typeface="Arial" pitchFamily="34" charset="0"/>
              </a:rPr>
              <a:t> </a:t>
            </a:r>
            <a:r>
              <a:rPr lang="en-US" sz="1300" baseline="0" dirty="0" smtClean="0">
                <a:latin typeface="Arial" pitchFamily="34" charset="0"/>
                <a:cs typeface="Arial" pitchFamily="34" charset="0"/>
              </a:rPr>
              <a:t>Approximately 2.6 million Americans with a neurologic condition (including multiple sclerosis, spinal cord injury, Parkinson’s disease, and stroke) have urinary incontinence.</a:t>
            </a:r>
            <a:r>
              <a:rPr lang="en-US" sz="1300" baseline="30000" dirty="0" smtClean="0">
                <a:latin typeface="Arial" pitchFamily="34" charset="0"/>
                <a:cs typeface="Arial" pitchFamily="34" charset="0"/>
              </a:rPr>
              <a:t>1</a:t>
            </a:r>
            <a:endParaRPr lang="en-US" sz="1300" dirty="0" smtClean="0">
              <a:latin typeface="Arial" pitchFamily="34" charset="0"/>
              <a:cs typeface="Arial" pitchFamily="34" charset="0"/>
            </a:endParaRPr>
          </a:p>
          <a:p>
            <a:pPr eaLnBrk="1" hangingPunct="1">
              <a:spcBef>
                <a:spcPct val="0"/>
              </a:spcBef>
              <a:defRPr/>
            </a:pPr>
            <a:endParaRPr lang="en-US" sz="1300" dirty="0" smtClean="0">
              <a:latin typeface="Arial" pitchFamily="34" charset="0"/>
              <a:cs typeface="Arial" pitchFamily="34" charset="0"/>
            </a:endParaRPr>
          </a:p>
          <a:p>
            <a:pPr eaLnBrk="1" hangingPunct="1">
              <a:spcBef>
                <a:spcPct val="0"/>
              </a:spcBef>
              <a:defRPr/>
            </a:pPr>
            <a:r>
              <a:rPr lang="en-US" sz="1300" dirty="0">
                <a:latin typeface="Arial" pitchFamily="34" charset="0"/>
                <a:cs typeface="Arial" pitchFamily="34" charset="0"/>
              </a:rPr>
              <a:t>Urinary incontinence due to neurogenic detrusor </a:t>
            </a:r>
            <a:r>
              <a:rPr lang="en-US" sz="1300" dirty="0" err="1" smtClean="0">
                <a:latin typeface="Arial" pitchFamily="34" charset="0"/>
                <a:cs typeface="Arial" pitchFamily="34" charset="0"/>
              </a:rPr>
              <a:t>overactivity</a:t>
            </a:r>
            <a:r>
              <a:rPr lang="en-US" sz="1300" dirty="0" smtClean="0">
                <a:latin typeface="Arial" pitchFamily="34" charset="0"/>
                <a:cs typeface="Arial" pitchFamily="34" charset="0"/>
              </a:rPr>
              <a:t> can occur across a range of neurological diseases, including multiple sclerosis, spinal cord injury and Parkinson’s disease, but also can be evident in stroke. Within each</a:t>
            </a:r>
            <a:r>
              <a:rPr lang="en-US" sz="1300" baseline="0" dirty="0" smtClean="0">
                <a:latin typeface="Arial" pitchFamily="34" charset="0"/>
                <a:cs typeface="Arial" pitchFamily="34" charset="0"/>
              </a:rPr>
              <a:t> disease the severity of neurogenic detrusor </a:t>
            </a:r>
            <a:r>
              <a:rPr lang="en-US" sz="1300" baseline="0" dirty="0" err="1" smtClean="0">
                <a:latin typeface="Arial" pitchFamily="34" charset="0"/>
                <a:cs typeface="Arial" pitchFamily="34" charset="0"/>
              </a:rPr>
              <a:t>overactivity</a:t>
            </a:r>
            <a:r>
              <a:rPr lang="en-US" sz="1300" baseline="0" dirty="0" smtClean="0">
                <a:latin typeface="Arial" pitchFamily="34" charset="0"/>
                <a:cs typeface="Arial" pitchFamily="34" charset="0"/>
              </a:rPr>
              <a:t> can vary greatly.</a:t>
            </a:r>
            <a:r>
              <a:rPr lang="en-US" sz="1300" baseline="30000" dirty="0" smtClean="0">
                <a:latin typeface="Arial" pitchFamily="34" charset="0"/>
                <a:cs typeface="Arial" pitchFamily="34" charset="0"/>
              </a:rPr>
              <a:t>2</a:t>
            </a:r>
          </a:p>
          <a:p>
            <a:pPr eaLnBrk="1" hangingPunct="1">
              <a:spcBef>
                <a:spcPct val="0"/>
              </a:spcBef>
              <a:defRPr/>
            </a:pPr>
            <a:endParaRPr lang="en-US" sz="1300" dirty="0" smtClean="0">
              <a:latin typeface="Arial" pitchFamily="34" charset="0"/>
              <a:cs typeface="Arial" pitchFamily="34" charset="0"/>
            </a:endParaRPr>
          </a:p>
          <a:p>
            <a:pPr eaLnBrk="1" hangingPunct="1">
              <a:spcBef>
                <a:spcPct val="0"/>
              </a:spcBef>
              <a:defRPr/>
            </a:pPr>
            <a:endParaRPr lang="en-US" sz="1300" dirty="0" smtClean="0">
              <a:latin typeface="Arial" pitchFamily="34" charset="0"/>
              <a:cs typeface="Arial" pitchFamily="34" charset="0"/>
            </a:endParaRPr>
          </a:p>
          <a:p>
            <a:pPr eaLnBrk="1" hangingPunct="1">
              <a:spcBef>
                <a:spcPct val="0"/>
              </a:spcBef>
              <a:defRPr/>
            </a:pPr>
            <a:r>
              <a:rPr lang="en-US" sz="1300" b="1" u="sng" dirty="0" smtClean="0">
                <a:latin typeface="Arial" pitchFamily="34" charset="0"/>
                <a:cs typeface="Arial" pitchFamily="34" charset="0"/>
              </a:rPr>
              <a:t>References: </a:t>
            </a:r>
          </a:p>
          <a:p>
            <a:pPr marL="241653" indent="-241653">
              <a:buAutoNum type="arabicPeriod"/>
            </a:pPr>
            <a:r>
              <a:rPr lang="en-US" sz="1300" dirty="0" smtClean="0">
                <a:latin typeface="Arial" pitchFamily="34" charset="0"/>
                <a:cs typeface="Arial" pitchFamily="34" charset="0"/>
              </a:rPr>
              <a:t>Data on file, Allergan, Inc.</a:t>
            </a:r>
          </a:p>
          <a:p>
            <a:pPr marL="241653" indent="-241653" defTabSz="483306">
              <a:buFontTx/>
              <a:buAutoNum type="arabicPeriod"/>
              <a:defRPr/>
            </a:pPr>
            <a:r>
              <a:rPr lang="en-US" sz="1300" dirty="0" smtClean="0">
                <a:latin typeface="Arial" pitchFamily="34" charset="0"/>
                <a:cs typeface="Arial" pitchFamily="34" charset="0"/>
              </a:rPr>
              <a:t>Denys P, Schnitzler A, Roche N. Managing patients with neurogenic detrusor </a:t>
            </a:r>
            <a:r>
              <a:rPr lang="en-US" sz="1300" dirty="0" err="1" smtClean="0">
                <a:latin typeface="Arial" pitchFamily="34" charset="0"/>
                <a:cs typeface="Arial" pitchFamily="34" charset="0"/>
              </a:rPr>
              <a:t>overactivity</a:t>
            </a:r>
            <a:r>
              <a:rPr lang="en-US" sz="1300" dirty="0" smtClean="0">
                <a:latin typeface="Arial" pitchFamily="34" charset="0"/>
                <a:cs typeface="Arial" pitchFamily="34" charset="0"/>
              </a:rPr>
              <a:t>—a global</a:t>
            </a:r>
            <a:r>
              <a:rPr lang="en-US" sz="1300" baseline="0" dirty="0" smtClean="0">
                <a:latin typeface="Arial" pitchFamily="34" charset="0"/>
                <a:cs typeface="Arial" pitchFamily="34" charset="0"/>
              </a:rPr>
              <a:t> a</a:t>
            </a:r>
            <a:r>
              <a:rPr lang="en-US" sz="1300" dirty="0" smtClean="0">
                <a:latin typeface="Arial" pitchFamily="34" charset="0"/>
                <a:cs typeface="Arial" pitchFamily="34" charset="0"/>
              </a:rPr>
              <a:t>pproach. </a:t>
            </a:r>
            <a:r>
              <a:rPr lang="en-US" sz="1300" i="1" dirty="0" err="1" smtClean="0">
                <a:latin typeface="Arial" pitchFamily="34" charset="0"/>
                <a:cs typeface="Arial" pitchFamily="34" charset="0"/>
              </a:rPr>
              <a:t>Eur</a:t>
            </a:r>
            <a:r>
              <a:rPr lang="en-US" sz="1300" i="1" dirty="0" smtClean="0">
                <a:latin typeface="Arial" pitchFamily="34" charset="0"/>
                <a:cs typeface="Arial" pitchFamily="34" charset="0"/>
              </a:rPr>
              <a:t> </a:t>
            </a:r>
            <a:r>
              <a:rPr lang="en-US" sz="1300" i="1" dirty="0" err="1" smtClean="0">
                <a:latin typeface="Arial" pitchFamily="34" charset="0"/>
                <a:cs typeface="Arial" pitchFamily="34" charset="0"/>
              </a:rPr>
              <a:t>Urol</a:t>
            </a:r>
            <a:r>
              <a:rPr lang="en-US" sz="1300" i="1" dirty="0" smtClean="0">
                <a:latin typeface="Arial" pitchFamily="34" charset="0"/>
                <a:cs typeface="Arial" pitchFamily="34" charset="0"/>
              </a:rPr>
              <a:t> Suppl</a:t>
            </a:r>
            <a:r>
              <a:rPr lang="en-US" sz="1300" dirty="0" smtClean="0">
                <a:latin typeface="Arial" pitchFamily="34" charset="0"/>
                <a:cs typeface="Arial" pitchFamily="34" charset="0"/>
              </a:rPr>
              <a:t>. 2006;5:691-695.</a:t>
            </a:r>
          </a:p>
        </p:txBody>
      </p:sp>
      <p:sp>
        <p:nvSpPr>
          <p:cNvPr id="47108" name="Slide Number Placeholder 3"/>
          <p:cNvSpPr txBox="1">
            <a:spLocks noGrp="1"/>
          </p:cNvSpPr>
          <p:nvPr/>
        </p:nvSpPr>
        <p:spPr bwMode="auto">
          <a:xfrm>
            <a:off x="4143587" y="9119474"/>
            <a:ext cx="3169920" cy="480060"/>
          </a:xfrm>
          <a:prstGeom prst="rect">
            <a:avLst/>
          </a:prstGeom>
          <a:noFill/>
          <a:ln w="9525">
            <a:noFill/>
            <a:miter lim="800000"/>
            <a:headEnd/>
            <a:tailEnd/>
          </a:ln>
        </p:spPr>
        <p:txBody>
          <a:bodyPr lIns="96619" tIns="48309" rIns="96619" bIns="48309" anchor="b"/>
          <a:lstStyle/>
          <a:p>
            <a:pPr algn="r"/>
            <a:fld id="{9D5263D5-81D5-4EBC-8FA2-9D76A81D18FF}" type="slidenum">
              <a:rPr lang="en-US" sz="1300">
                <a:latin typeface="Calibri" pitchFamily="34" charset="0"/>
                <a:cs typeface="Arial" pitchFamily="34" charset="0"/>
              </a:rPr>
              <a:pPr algn="r"/>
              <a:t>45</a:t>
            </a:fld>
            <a:endParaRPr lang="en-US" sz="1300" dirty="0">
              <a:latin typeface="Calibri" pitchFamily="34" charset="0"/>
              <a:cs typeface="Arial"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charset="0"/>
                <a:ea typeface="ＭＳ Ｐゴシック" pitchFamily="34" charset="-128"/>
              </a:defRPr>
            </a:lvl1pPr>
            <a:lvl2pPr marL="767096" indent="-295037" eaLnBrk="0" hangingPunct="0">
              <a:defRPr sz="2500">
                <a:solidFill>
                  <a:schemeClr val="tx1"/>
                </a:solidFill>
                <a:latin typeface="Arial" charset="0"/>
                <a:ea typeface="ＭＳ Ｐゴシック" pitchFamily="34" charset="-128"/>
              </a:defRPr>
            </a:lvl2pPr>
            <a:lvl3pPr marL="1180148" indent="-236030" eaLnBrk="0" hangingPunct="0">
              <a:defRPr sz="2500">
                <a:solidFill>
                  <a:schemeClr val="tx1"/>
                </a:solidFill>
                <a:latin typeface="Arial" charset="0"/>
                <a:ea typeface="ＭＳ Ｐゴシック" pitchFamily="34" charset="-128"/>
              </a:defRPr>
            </a:lvl3pPr>
            <a:lvl4pPr marL="1652207" indent="-236030" eaLnBrk="0" hangingPunct="0">
              <a:defRPr sz="2500">
                <a:solidFill>
                  <a:schemeClr val="tx1"/>
                </a:solidFill>
                <a:latin typeface="Arial" charset="0"/>
                <a:ea typeface="ＭＳ Ｐゴシック" pitchFamily="34" charset="-128"/>
              </a:defRPr>
            </a:lvl4pPr>
            <a:lvl5pPr marL="2124266" indent="-236030" eaLnBrk="0" hangingPunct="0">
              <a:defRPr sz="2500">
                <a:solidFill>
                  <a:schemeClr val="tx1"/>
                </a:solidFill>
                <a:latin typeface="Arial" charset="0"/>
                <a:ea typeface="ＭＳ Ｐゴシック" pitchFamily="34" charset="-128"/>
              </a:defRPr>
            </a:lvl5pPr>
            <a:lvl6pPr marL="2596325" indent="-236030" eaLnBrk="0" fontAlgn="base" hangingPunct="0">
              <a:spcBef>
                <a:spcPct val="0"/>
              </a:spcBef>
              <a:spcAft>
                <a:spcPct val="0"/>
              </a:spcAft>
              <a:defRPr sz="2500">
                <a:solidFill>
                  <a:schemeClr val="tx1"/>
                </a:solidFill>
                <a:latin typeface="Arial" charset="0"/>
                <a:ea typeface="ＭＳ Ｐゴシック" pitchFamily="34" charset="-128"/>
              </a:defRPr>
            </a:lvl6pPr>
            <a:lvl7pPr marL="3068384" indent="-236030" eaLnBrk="0" fontAlgn="base" hangingPunct="0">
              <a:spcBef>
                <a:spcPct val="0"/>
              </a:spcBef>
              <a:spcAft>
                <a:spcPct val="0"/>
              </a:spcAft>
              <a:defRPr sz="2500">
                <a:solidFill>
                  <a:schemeClr val="tx1"/>
                </a:solidFill>
                <a:latin typeface="Arial" charset="0"/>
                <a:ea typeface="ＭＳ Ｐゴシック" pitchFamily="34" charset="-128"/>
              </a:defRPr>
            </a:lvl7pPr>
            <a:lvl8pPr marL="3540443" indent="-236030" eaLnBrk="0" fontAlgn="base" hangingPunct="0">
              <a:spcBef>
                <a:spcPct val="0"/>
              </a:spcBef>
              <a:spcAft>
                <a:spcPct val="0"/>
              </a:spcAft>
              <a:defRPr sz="2500">
                <a:solidFill>
                  <a:schemeClr val="tx1"/>
                </a:solidFill>
                <a:latin typeface="Arial" charset="0"/>
                <a:ea typeface="ＭＳ Ｐゴシック" pitchFamily="34" charset="-128"/>
              </a:defRPr>
            </a:lvl8pPr>
            <a:lvl9pPr marL="4012502" indent="-236030" eaLnBrk="0" fontAlgn="base" hangingPunct="0">
              <a:spcBef>
                <a:spcPct val="0"/>
              </a:spcBef>
              <a:spcAft>
                <a:spcPct val="0"/>
              </a:spcAft>
              <a:defRPr sz="2500">
                <a:solidFill>
                  <a:schemeClr val="tx1"/>
                </a:solidFill>
                <a:latin typeface="Arial" charset="0"/>
                <a:ea typeface="ＭＳ Ｐゴシック" pitchFamily="34" charset="-128"/>
              </a:defRPr>
            </a:lvl9pPr>
          </a:lstStyle>
          <a:p>
            <a:pPr eaLnBrk="1" hangingPunct="1"/>
            <a:fld id="{5463DA74-C72F-45E6-AB7C-3C7F224797CF}" type="slidenum">
              <a:rPr lang="en-US" sz="1200">
                <a:solidFill>
                  <a:srgbClr val="000000"/>
                </a:solidFill>
              </a:rPr>
              <a:pPr eaLnBrk="1" hangingPunct="1"/>
              <a:t>46</a:t>
            </a:fld>
            <a:endParaRPr lang="en-US" sz="1200" dirty="0">
              <a:solidFill>
                <a:srgbClr val="000000"/>
              </a:solidFill>
            </a:endParaRPr>
          </a:p>
        </p:txBody>
      </p:sp>
      <p:sp>
        <p:nvSpPr>
          <p:cNvPr id="1935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p:cNvSpPr>
            <a:spLocks noGrp="1" noChangeArrowheads="1"/>
          </p:cNvSpPr>
          <p:nvPr>
            <p:ph type="body" idx="1"/>
          </p:nvPr>
        </p:nvSpPr>
        <p:spPr bwMode="auto">
          <a:xfrm>
            <a:off x="975694" y="4561547"/>
            <a:ext cx="5363817" cy="4319239"/>
          </a:xfrm>
        </p:spPr>
        <p:txBody>
          <a:bodyPr wrap="square" numCol="1" anchor="t" anchorCtr="0" compatLnSpc="1">
            <a:prstTxWarp prst="textNoShape">
              <a:avLst/>
            </a:prstTxWarp>
          </a:bodyPr>
          <a:lstStyle/>
          <a:p>
            <a:pPr marL="177022" lvl="1" indent="-177022">
              <a:buFont typeface="Arial"/>
              <a:buChar char="•"/>
            </a:pPr>
            <a:r>
              <a:rPr lang="en-US" sz="1300" dirty="0">
                <a:latin typeface="Arial" pitchFamily="34" charset="0"/>
                <a:cs typeface="Arial" pitchFamily="34" charset="0"/>
              </a:rPr>
              <a:t>Using a flexible or rigid </a:t>
            </a:r>
            <a:r>
              <a:rPr lang="en-US" sz="1300" dirty="0" err="1">
                <a:latin typeface="Arial" pitchFamily="34" charset="0"/>
                <a:cs typeface="Arial" pitchFamily="34" charset="0"/>
              </a:rPr>
              <a:t>cystoscope</a:t>
            </a:r>
            <a:r>
              <a:rPr lang="en-US" sz="1300" dirty="0">
                <a:latin typeface="Arial" pitchFamily="34" charset="0"/>
                <a:cs typeface="Arial" pitchFamily="34" charset="0"/>
              </a:rPr>
              <a:t>, physicians administer </a:t>
            </a:r>
            <a:r>
              <a:rPr lang="en-US" sz="1300" dirty="0" smtClean="0">
                <a:latin typeface="Arial" pitchFamily="34" charset="0"/>
                <a:cs typeface="Arial" pitchFamily="34" charset="0"/>
              </a:rPr>
              <a:t>BOTOX</a:t>
            </a:r>
            <a:r>
              <a:rPr lang="en-US" sz="1300" baseline="30000" dirty="0" smtClean="0">
                <a:latin typeface="Arial" pitchFamily="34" charset="0"/>
                <a:cs typeface="Arial" pitchFamily="34" charset="0"/>
              </a:rPr>
              <a:t>® </a:t>
            </a:r>
            <a:r>
              <a:rPr lang="en-US" sz="1300" dirty="0" smtClean="0">
                <a:latin typeface="Arial" pitchFamily="34" charset="0"/>
                <a:cs typeface="Arial" pitchFamily="34" charset="0"/>
              </a:rPr>
              <a:t>200 U </a:t>
            </a:r>
            <a:r>
              <a:rPr lang="en-US" sz="1300" dirty="0">
                <a:latin typeface="Arial" pitchFamily="34" charset="0"/>
                <a:cs typeface="Arial" pitchFamily="34" charset="0"/>
              </a:rPr>
              <a:t>as 30, 1 mL injections (~6.7 Units) each spaced approximately </a:t>
            </a:r>
            <a:r>
              <a:rPr lang="en-US" sz="1300" dirty="0" smtClean="0">
                <a:latin typeface="Arial" pitchFamily="34" charset="0"/>
                <a:cs typeface="Arial" pitchFamily="34" charset="0"/>
              </a:rPr>
              <a:t>1 </a:t>
            </a:r>
            <a:r>
              <a:rPr lang="en-US" sz="1300" dirty="0">
                <a:latin typeface="Arial" pitchFamily="34" charset="0"/>
                <a:cs typeface="Arial" pitchFamily="34" charset="0"/>
              </a:rPr>
              <a:t>cm </a:t>
            </a:r>
            <a:r>
              <a:rPr lang="en-US" sz="1300" dirty="0" smtClean="0">
                <a:latin typeface="Arial" pitchFamily="34" charset="0"/>
                <a:cs typeface="Arial" pitchFamily="34" charset="0"/>
              </a:rPr>
              <a:t>apart</a:t>
            </a:r>
          </a:p>
          <a:p>
            <a:pPr marL="177022" lvl="1" indent="-177022">
              <a:buFont typeface="Arial"/>
              <a:buChar char="•"/>
            </a:pPr>
            <a:r>
              <a:rPr lang="en-US" sz="1300" dirty="0" smtClean="0">
                <a:latin typeface="Arial" pitchFamily="34" charset="0"/>
                <a:cs typeface="Arial" pitchFamily="34" charset="0"/>
              </a:rPr>
              <a:t>Patients should not have an acute UTI prior to treatment. Prophylactic antibiotics (</a:t>
            </a:r>
            <a:r>
              <a:rPr lang="en-US" sz="1300" dirty="0">
                <a:latin typeface="Arial" pitchFamily="34" charset="0"/>
                <a:cs typeface="Arial" pitchFamily="34" charset="0"/>
              </a:rPr>
              <a:t>except aminoglycosides</a:t>
            </a:r>
            <a:r>
              <a:rPr lang="en-US" sz="1300" dirty="0" smtClean="0">
                <a:latin typeface="Arial" pitchFamily="34" charset="0"/>
                <a:cs typeface="Arial" pitchFamily="34" charset="0"/>
              </a:rPr>
              <a:t>) should be administered 1-3 days pre-treatment, on the treatment day, and 1-3 days post-treatment</a:t>
            </a:r>
            <a:r>
              <a:rPr lang="en-US" sz="1300" baseline="30000" dirty="0" smtClean="0">
                <a:latin typeface="Arial" pitchFamily="34" charset="0"/>
                <a:cs typeface="Arial" pitchFamily="34" charset="0"/>
              </a:rPr>
              <a:t>1</a:t>
            </a:r>
          </a:p>
          <a:p>
            <a:pPr marL="177022" lvl="1" indent="-177022">
              <a:buFont typeface="Arial"/>
              <a:buChar char="•"/>
            </a:pPr>
            <a:r>
              <a:rPr lang="en-US" sz="1300" dirty="0" smtClean="0">
                <a:latin typeface="Arial"/>
                <a:cs typeface="Arial"/>
              </a:rPr>
              <a:t>Patients should discontinue anti-platelet therapy at least 3 days before the injection procedure. Patients on anti-coagulant therapy need to be managed appropriately to decrease the risk of bleeding</a:t>
            </a:r>
            <a:r>
              <a:rPr lang="en-US" sz="1300" baseline="30000" dirty="0" smtClean="0">
                <a:latin typeface="Arial"/>
                <a:cs typeface="Arial"/>
              </a:rPr>
              <a:t>1</a:t>
            </a:r>
          </a:p>
          <a:p>
            <a:pPr marL="177022" lvl="1" indent="-177022">
              <a:buFont typeface="Arial"/>
              <a:buChar char="•"/>
            </a:pPr>
            <a:r>
              <a:rPr lang="en-US" sz="1300" dirty="0" smtClean="0">
                <a:latin typeface="Arial"/>
                <a:cs typeface="Arial"/>
              </a:rPr>
              <a:t>The recommended dose is 200 U of BOTOX</a:t>
            </a:r>
            <a:r>
              <a:rPr lang="en-US" sz="1300" baseline="30000" dirty="0" smtClean="0">
                <a:latin typeface="Arial"/>
                <a:cs typeface="Arial"/>
              </a:rPr>
              <a:t>®</a:t>
            </a:r>
            <a:r>
              <a:rPr lang="en-US" sz="1300" dirty="0" smtClean="0">
                <a:latin typeface="Arial"/>
                <a:cs typeface="Arial"/>
              </a:rPr>
              <a:t> per treatment, and should not be exceeded</a:t>
            </a:r>
            <a:r>
              <a:rPr lang="en-US" sz="1300" baseline="30000" dirty="0" smtClean="0">
                <a:latin typeface="Arial"/>
                <a:cs typeface="Arial"/>
              </a:rPr>
              <a:t>1</a:t>
            </a:r>
            <a:r>
              <a:rPr lang="en-US" sz="1300" dirty="0" smtClean="0">
                <a:latin typeface="Arial"/>
                <a:cs typeface="Arial"/>
              </a:rPr>
              <a:t> </a:t>
            </a:r>
          </a:p>
          <a:p>
            <a:endParaRPr lang="en-US" sz="1300" b="1" dirty="0">
              <a:latin typeface="Arial"/>
              <a:cs typeface="Arial"/>
            </a:endParaRPr>
          </a:p>
          <a:p>
            <a:r>
              <a:rPr lang="en-US" sz="1300" b="1" u="sng" dirty="0" smtClean="0">
                <a:latin typeface="Arial"/>
                <a:cs typeface="Arial"/>
              </a:rPr>
              <a:t>Reference:</a:t>
            </a:r>
            <a:endParaRPr lang="en-US" sz="1300" b="1" u="sng" dirty="0">
              <a:latin typeface="Arial"/>
              <a:cs typeface="Arial"/>
            </a:endParaRPr>
          </a:p>
          <a:p>
            <a:pPr marL="236030" lvl="1" indent="-236030">
              <a:spcBef>
                <a:spcPct val="0"/>
              </a:spcBef>
              <a:buAutoNum type="arabicPeriod"/>
            </a:pPr>
            <a:r>
              <a:rPr lang="en-US" sz="1300" dirty="0" smtClean="0">
                <a:solidFill>
                  <a:srgbClr val="000000"/>
                </a:solidFill>
                <a:latin typeface="Arial"/>
                <a:cs typeface="Arial"/>
              </a:rPr>
              <a:t>BOTOX</a:t>
            </a:r>
            <a:r>
              <a:rPr lang="en-US" sz="1300" baseline="30000" dirty="0" smtClean="0">
                <a:solidFill>
                  <a:srgbClr val="000000"/>
                </a:solidFill>
                <a:latin typeface="Arial"/>
                <a:cs typeface="Arial"/>
              </a:rPr>
              <a:t>®</a:t>
            </a:r>
            <a:r>
              <a:rPr lang="en-US" sz="1300" baseline="0" dirty="0" smtClean="0">
                <a:solidFill>
                  <a:srgbClr val="000000"/>
                </a:solidFill>
                <a:latin typeface="Arial"/>
                <a:cs typeface="Arial"/>
              </a:rPr>
              <a:t> </a:t>
            </a:r>
            <a:r>
              <a:rPr lang="en-US" sz="1300" dirty="0" smtClean="0">
                <a:solidFill>
                  <a:srgbClr val="000000"/>
                </a:solidFill>
                <a:latin typeface="Arial" panose="020B0604020202020204" pitchFamily="34" charset="0"/>
                <a:cs typeface="Arial" panose="020B0604020202020204" pitchFamily="34" charset="0"/>
              </a:rPr>
              <a:t>[</a:t>
            </a:r>
            <a:r>
              <a:rPr lang="en-US" sz="1300" b="0" dirty="0" smtClean="0">
                <a:solidFill>
                  <a:schemeClr val="tx1"/>
                </a:solidFill>
                <a:latin typeface="Arial" panose="020B0604020202020204" pitchFamily="34" charset="0"/>
                <a:cs typeface="Arial" panose="020B0604020202020204" pitchFamily="34" charset="0"/>
              </a:rPr>
              <a:t>Prescribing Information</a:t>
            </a:r>
            <a:r>
              <a:rPr lang="en-US" sz="1300" dirty="0" smtClean="0">
                <a:solidFill>
                  <a:srgbClr val="000000"/>
                </a:solidFill>
                <a:latin typeface="Arial" panose="020B0604020202020204" pitchFamily="34" charset="0"/>
                <a:cs typeface="Arial" panose="020B0604020202020204" pitchFamily="34" charset="0"/>
              </a:rPr>
              <a:t>]. </a:t>
            </a:r>
            <a:r>
              <a:rPr lang="en-US" sz="1300" dirty="0" smtClean="0">
                <a:solidFill>
                  <a:srgbClr val="000000"/>
                </a:solidFill>
                <a:latin typeface="Arial"/>
                <a:cs typeface="Arial"/>
              </a:rPr>
              <a:t>Irvine, CA: Allergan, Inc. February, 2014.</a:t>
            </a:r>
            <a:endParaRPr lang="en-US" sz="1300" dirty="0" smtClean="0">
              <a:solidFill>
                <a:schemeClr val="tx1"/>
              </a:solidFill>
              <a:latin typeface="Arial"/>
              <a:cs typeface="Arial"/>
            </a:endParaRPr>
          </a:p>
          <a:p>
            <a:pPr marL="236030" lvl="1" indent="-236030">
              <a:spcBef>
                <a:spcPct val="0"/>
              </a:spcBef>
              <a:buNone/>
            </a:pPr>
            <a:endParaRPr lang="en-US" sz="1200" dirty="0" smtClean="0">
              <a:solidFill>
                <a:srgbClr val="000000"/>
              </a:solidFill>
              <a:latin typeface="Arial" pitchFamily="34" charset="0"/>
              <a:cs typeface="Arial"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300" dirty="0" smtClean="0">
                <a:latin typeface="Arial" panose="020B0604020202020204" pitchFamily="34" charset="0"/>
                <a:cs typeface="Arial" panose="020B0604020202020204" pitchFamily="34" charset="0"/>
              </a:rPr>
              <a:t>Two double-blind, placebo-controlled, randomized, multi-center clinical studies</a:t>
            </a:r>
            <a:r>
              <a:rPr lang="en-US" sz="1300" baseline="30000" dirty="0" smtClean="0">
                <a:latin typeface="Arial" panose="020B0604020202020204" pitchFamily="34" charset="0"/>
                <a:cs typeface="Arial" panose="020B0604020202020204" pitchFamily="34" charset="0"/>
              </a:rPr>
              <a:t> </a:t>
            </a:r>
            <a:r>
              <a:rPr lang="en-US" sz="1300" dirty="0" smtClean="0">
                <a:latin typeface="Arial" panose="020B0604020202020204" pitchFamily="34" charset="0"/>
                <a:cs typeface="Arial" panose="020B0604020202020204" pitchFamily="34" charset="0"/>
              </a:rPr>
              <a:t>were conducted in patients with urinary incontinence due to detrusor </a:t>
            </a:r>
            <a:r>
              <a:rPr lang="en-US" sz="1300" dirty="0" err="1" smtClean="0">
                <a:latin typeface="Arial" panose="020B0604020202020204" pitchFamily="34" charset="0"/>
                <a:cs typeface="Arial" panose="020B0604020202020204" pitchFamily="34" charset="0"/>
              </a:rPr>
              <a:t>overactivity</a:t>
            </a:r>
            <a:r>
              <a:rPr lang="en-US" sz="1300" dirty="0" smtClean="0">
                <a:latin typeface="Arial" panose="020B0604020202020204" pitchFamily="34" charset="0"/>
                <a:cs typeface="Arial" panose="020B0604020202020204" pitchFamily="34" charset="0"/>
              </a:rPr>
              <a:t> associated with a neurologic condition who were either spontaneously voiding or using catheterization</a:t>
            </a:r>
            <a:endParaRPr lang="en-US" sz="13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300" dirty="0" smtClean="0">
                <a:latin typeface="Arial" panose="020B0604020202020204" pitchFamily="34" charset="0"/>
                <a:cs typeface="Arial" panose="020B0604020202020204" pitchFamily="34" charset="0"/>
              </a:rPr>
              <a:t>A total of 691 patients with spinal cord injury (T1 or below) or multiple sclerosis patients, who had an inadequate  response to, or were intolerant of at least one anticholinergic medication, were enrolled</a:t>
            </a:r>
            <a:endParaRPr lang="en-US" sz="13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300" dirty="0" smtClean="0">
                <a:latin typeface="Arial" panose="020B0604020202020204" pitchFamily="34" charset="0"/>
                <a:cs typeface="Arial" panose="020B0604020202020204" pitchFamily="34" charset="0"/>
              </a:rPr>
              <a:t>Patients were randomized to receive either 200 Units of BOTOX</a:t>
            </a:r>
            <a:r>
              <a:rPr lang="en-US" sz="1300" baseline="30000" dirty="0" smtClean="0">
                <a:latin typeface="Arial" panose="020B0604020202020204" pitchFamily="34" charset="0"/>
                <a:cs typeface="Arial" panose="020B0604020202020204" pitchFamily="34" charset="0"/>
              </a:rPr>
              <a:t>® </a:t>
            </a:r>
            <a:r>
              <a:rPr lang="en-US" sz="1300" dirty="0" smtClean="0">
                <a:latin typeface="Arial" panose="020B0604020202020204" pitchFamily="34" charset="0"/>
                <a:cs typeface="Arial" panose="020B0604020202020204" pitchFamily="34" charset="0"/>
              </a:rPr>
              <a:t>(n=227), 300 Units of BOTOX</a:t>
            </a:r>
            <a:r>
              <a:rPr lang="en-US" sz="1300" baseline="30000" dirty="0" smtClean="0">
                <a:latin typeface="Arial" panose="020B0604020202020204" pitchFamily="34" charset="0"/>
                <a:cs typeface="Arial" panose="020B0604020202020204" pitchFamily="34" charset="0"/>
              </a:rPr>
              <a:t>®</a:t>
            </a:r>
            <a:r>
              <a:rPr lang="en-US" sz="1300" dirty="0" smtClean="0">
                <a:latin typeface="Arial" panose="020B0604020202020204" pitchFamily="34" charset="0"/>
                <a:cs typeface="Arial" panose="020B0604020202020204" pitchFamily="34" charset="0"/>
              </a:rPr>
              <a:t> (n=223), or placebo (n=241)</a:t>
            </a:r>
            <a:endParaRPr lang="en-US" sz="13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300" dirty="0" smtClean="0">
                <a:latin typeface="Arial" panose="020B0604020202020204" pitchFamily="34" charset="0"/>
                <a:cs typeface="Arial" panose="020B0604020202020204" pitchFamily="34" charset="0"/>
              </a:rPr>
              <a:t>No additional benefit of BOTOX</a:t>
            </a:r>
            <a:r>
              <a:rPr lang="en-US" sz="1300" baseline="30000" dirty="0" smtClean="0">
                <a:latin typeface="Arial" panose="020B0604020202020204" pitchFamily="34" charset="0"/>
                <a:cs typeface="Arial" panose="020B0604020202020204" pitchFamily="34" charset="0"/>
              </a:rPr>
              <a:t>®</a:t>
            </a:r>
            <a:r>
              <a:rPr lang="en-US" sz="1300" dirty="0" smtClean="0">
                <a:latin typeface="Arial" panose="020B0604020202020204" pitchFamily="34" charset="0"/>
                <a:cs typeface="Arial" panose="020B0604020202020204" pitchFamily="34" charset="0"/>
              </a:rPr>
              <a:t> 300 Units over 200 Units was demonstrated</a:t>
            </a:r>
          </a:p>
          <a:p>
            <a:pPr marL="285750" indent="-285750">
              <a:buFont typeface="Arial" panose="020B0604020202020204" pitchFamily="34" charset="0"/>
              <a:buChar char="•"/>
            </a:pPr>
            <a:endParaRPr lang="en-US" sz="1300" baseline="30000" dirty="0">
              <a:latin typeface="Arial" panose="020B0604020202020204" pitchFamily="34" charset="0"/>
              <a:cs typeface="Arial" panose="020B0604020202020204" pitchFamily="34" charset="0"/>
            </a:endParaRPr>
          </a:p>
          <a:p>
            <a:r>
              <a:rPr lang="en-US" sz="1300" b="1" u="sng" dirty="0">
                <a:latin typeface="Arial" panose="020B0604020202020204" pitchFamily="34" charset="0"/>
                <a:cs typeface="Arial" panose="020B0604020202020204" pitchFamily="34" charset="0"/>
              </a:rPr>
              <a:t>Reference:</a:t>
            </a:r>
          </a:p>
          <a:p>
            <a:pPr marL="236030" lvl="1" indent="-236030">
              <a:spcBef>
                <a:spcPct val="0"/>
              </a:spcBef>
              <a:buAutoNum type="arabicPeriod"/>
            </a:pPr>
            <a:r>
              <a:rPr lang="en-US" sz="1300" dirty="0">
                <a:solidFill>
                  <a:srgbClr val="000000"/>
                </a:solidFill>
                <a:latin typeface="Arial" panose="020B0604020202020204" pitchFamily="34" charset="0"/>
                <a:cs typeface="Arial" panose="020B0604020202020204" pitchFamily="34" charset="0"/>
              </a:rPr>
              <a:t>BOTOX</a:t>
            </a:r>
            <a:r>
              <a:rPr lang="en-US" sz="1300" baseline="30000" dirty="0">
                <a:solidFill>
                  <a:srgbClr val="000000"/>
                </a:solidFill>
                <a:latin typeface="Arial" panose="020B0604020202020204" pitchFamily="34" charset="0"/>
                <a:cs typeface="Arial" panose="020B0604020202020204" pitchFamily="34" charset="0"/>
              </a:rPr>
              <a:t>®</a:t>
            </a:r>
            <a:r>
              <a:rPr lang="en-US" sz="1300" dirty="0">
                <a:solidFill>
                  <a:srgbClr val="000000"/>
                </a:solidFill>
                <a:latin typeface="Arial" panose="020B0604020202020204" pitchFamily="34" charset="0"/>
                <a:cs typeface="Arial" panose="020B0604020202020204" pitchFamily="34" charset="0"/>
              </a:rPr>
              <a:t> [</a:t>
            </a:r>
            <a:r>
              <a:rPr lang="en-US" sz="1300" dirty="0">
                <a:latin typeface="Arial" panose="020B0604020202020204" pitchFamily="34" charset="0"/>
                <a:cs typeface="Arial" panose="020B0604020202020204" pitchFamily="34" charset="0"/>
              </a:rPr>
              <a:t>Prescribing Information</a:t>
            </a:r>
            <a:r>
              <a:rPr lang="en-US" sz="1300" dirty="0">
                <a:solidFill>
                  <a:srgbClr val="000000"/>
                </a:solidFill>
                <a:latin typeface="Arial" panose="020B0604020202020204" pitchFamily="34" charset="0"/>
                <a:cs typeface="Arial" panose="020B0604020202020204" pitchFamily="34" charset="0"/>
              </a:rPr>
              <a:t>]. Irvine, CA: Allergan, Inc. February, 2014.</a:t>
            </a:r>
            <a:endParaRPr lang="en-US" sz="1300" dirty="0">
              <a:latin typeface="Arial" panose="020B0604020202020204" pitchFamily="34" charset="0"/>
              <a:cs typeface="Arial" panose="020B0604020202020204" pitchFamily="34" charset="0"/>
            </a:endParaRPr>
          </a:p>
          <a:p>
            <a:endParaRPr lang="en-US" sz="1600" baseline="30000" dirty="0" smtClean="0"/>
          </a:p>
          <a:p>
            <a:endParaRPr lang="en-US" dirty="0"/>
          </a:p>
        </p:txBody>
      </p:sp>
      <p:sp>
        <p:nvSpPr>
          <p:cNvPr id="4" name="Slide Number Placeholder 3"/>
          <p:cNvSpPr>
            <a:spLocks noGrp="1"/>
          </p:cNvSpPr>
          <p:nvPr>
            <p:ph type="sldNum" sz="quarter" idx="10"/>
          </p:nvPr>
        </p:nvSpPr>
        <p:spPr/>
        <p:txBody>
          <a:bodyPr/>
          <a:lstStyle/>
          <a:p>
            <a:fld id="{B6C04463-0AA4-48AC-804D-8E006A6B978E}" type="slidenum">
              <a:rPr lang="en-US" smtClean="0"/>
              <a:t>47</a:t>
            </a:fld>
            <a:endParaRPr lang="en-US"/>
          </a:p>
        </p:txBody>
      </p:sp>
    </p:spTree>
    <p:extLst>
      <p:ext uri="{BB962C8B-B14F-4D97-AF65-F5344CB8AC3E}">
        <p14:creationId xmlns:p14="http://schemas.microsoft.com/office/powerpoint/2010/main" val="16730754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7622" lvl="1" indent="-177622">
              <a:buFont typeface="Arial"/>
              <a:buChar char="•"/>
            </a:pPr>
            <a:r>
              <a:rPr lang="en-US" dirty="0" smtClean="0">
                <a:latin typeface="Arial" panose="020B0604020202020204" pitchFamily="34" charset="0"/>
                <a:cs typeface="Arial" panose="020B0604020202020204" pitchFamily="34" charset="0"/>
              </a:rPr>
              <a:t>In both studies, significant improvement in the primary efficacy variable of change from baseline in weekly frequency of UI episodes was achieved with BOTOX</a:t>
            </a:r>
            <a:r>
              <a:rPr lang="en-US" baseline="30000" dirty="0" smtClean="0">
                <a:latin typeface="Arial" panose="020B0604020202020204" pitchFamily="34" charset="0"/>
                <a:ea typeface="ＭＳ Ｐゴシック" pitchFamily="34" charset="-128"/>
                <a:cs typeface="Arial" panose="020B0604020202020204" pitchFamily="34" charset="0"/>
              </a:rPr>
              <a:t>® </a:t>
            </a:r>
            <a:r>
              <a:rPr lang="en-US" dirty="0" smtClean="0">
                <a:latin typeface="Arial" panose="020B0604020202020204" pitchFamily="34" charset="0"/>
                <a:cs typeface="Arial" panose="020B0604020202020204" pitchFamily="34" charset="0"/>
              </a:rPr>
              <a:t>200 Units compared with placebo at the primary efficacy time point of week 6 (</a:t>
            </a:r>
            <a:r>
              <a:rPr lang="en-US" i="1" dirty="0" smtClean="0">
                <a:latin typeface="Arial" panose="020B0604020202020204" pitchFamily="34" charset="0"/>
                <a:cs typeface="Arial" panose="020B0604020202020204" pitchFamily="34" charset="0"/>
              </a:rPr>
              <a:t>P</a:t>
            </a:r>
            <a:r>
              <a:rPr lang="en-US" dirty="0" smtClean="0">
                <a:latin typeface="Arial" panose="020B0604020202020204" pitchFamily="34" charset="0"/>
                <a:cs typeface="Arial" panose="020B0604020202020204" pitchFamily="34" charset="0"/>
              </a:rPr>
              <a:t>&lt;0.001 and </a:t>
            </a:r>
            <a:r>
              <a:rPr lang="en-US" i="1" dirty="0" smtClean="0">
                <a:latin typeface="Arial" panose="020B0604020202020204" pitchFamily="34" charset="0"/>
                <a:cs typeface="Arial" panose="020B0604020202020204" pitchFamily="34" charset="0"/>
              </a:rPr>
              <a:t>P</a:t>
            </a:r>
            <a:r>
              <a:rPr lang="en-US" dirty="0" smtClean="0">
                <a:latin typeface="Arial" panose="020B0604020202020204" pitchFamily="34" charset="0"/>
                <a:cs typeface="Arial" panose="020B0604020202020204" pitchFamily="34" charset="0"/>
              </a:rPr>
              <a:t>&lt;0.05 for Studies 1 and 2, respectively).</a:t>
            </a:r>
            <a:endParaRPr lang="en-US" baseline="30000" dirty="0" smtClean="0">
              <a:latin typeface="Arial" panose="020B0604020202020204" pitchFamily="34" charset="0"/>
              <a:cs typeface="Arial" panose="020B0604020202020204" pitchFamily="34" charset="0"/>
            </a:endParaRPr>
          </a:p>
          <a:p>
            <a:pPr marL="171450" indent="-171450">
              <a:buFont typeface="Arial" pitchFamily="34" charset="0"/>
              <a:buChar char="•"/>
            </a:pPr>
            <a:r>
              <a:rPr lang="en-US" dirty="0" smtClean="0">
                <a:latin typeface="Arial" pitchFamily="34" charset="0"/>
                <a:cs typeface="Arial" pitchFamily="34" charset="0"/>
              </a:rPr>
              <a:t>The figure presents the mean (average) reduction of weekly urinary   incontinence episodes for each group. The differences between BOTOX</a:t>
            </a:r>
            <a:r>
              <a:rPr lang="en-US" baseline="30000" dirty="0" smtClean="0">
                <a:latin typeface="Arial" panose="020B0604020202020204" pitchFamily="34" charset="0"/>
                <a:ea typeface="ＭＳ Ｐゴシック" pitchFamily="34" charset="-128"/>
                <a:cs typeface="Arial" panose="020B0604020202020204" pitchFamily="34" charset="0"/>
              </a:rPr>
              <a:t>®</a:t>
            </a:r>
            <a:r>
              <a:rPr lang="en-US" dirty="0" smtClean="0">
                <a:latin typeface="Arial" pitchFamily="34" charset="0"/>
                <a:cs typeface="Arial" pitchFamily="34" charset="0"/>
              </a:rPr>
              <a:t> 200 Units and placebo are statistically significant in the two pivotal studies. </a:t>
            </a:r>
          </a:p>
          <a:p>
            <a:pPr marL="171450" indent="-171450">
              <a:buFont typeface="Arial" pitchFamily="34" charset="0"/>
              <a:buChar char="•"/>
            </a:pPr>
            <a:r>
              <a:rPr lang="en-US" b="1" dirty="0" smtClean="0">
                <a:latin typeface="Arial" pitchFamily="34" charset="0"/>
                <a:cs typeface="Arial" pitchFamily="34" charset="0"/>
              </a:rPr>
              <a:t>NOTE: If a question arises about the data in the weekly urinary incontinence episodes tables in our package insert:  </a:t>
            </a:r>
            <a:r>
              <a:rPr lang="en-US" dirty="0" smtClean="0">
                <a:latin typeface="Arial" pitchFamily="34" charset="0"/>
                <a:cs typeface="Arial" pitchFamily="34" charset="0"/>
              </a:rPr>
              <a:t>the mean (average) changes presented in the tables are the adjusted mean changes based on the analysis of covariance model (ANCOVA). The adjustments were made for baseline incontinence episodes, etiology, anticholinergic therapy at screening, and investigator sites. The differences between BOTOX</a:t>
            </a:r>
            <a:r>
              <a:rPr lang="en-US" baseline="30000" dirty="0" smtClean="0">
                <a:latin typeface="Arial" panose="020B0604020202020204" pitchFamily="34" charset="0"/>
                <a:ea typeface="ＭＳ Ｐゴシック" pitchFamily="34" charset="-128"/>
                <a:cs typeface="Arial" panose="020B0604020202020204" pitchFamily="34" charset="0"/>
              </a:rPr>
              <a:t>®</a:t>
            </a:r>
            <a:r>
              <a:rPr lang="en-US" dirty="0" smtClean="0">
                <a:latin typeface="Arial" pitchFamily="34" charset="0"/>
                <a:cs typeface="Arial" pitchFamily="34" charset="0"/>
              </a:rPr>
              <a:t> 200 Units and placebo are statistically significant in the two pivotal studies </a:t>
            </a:r>
            <a:r>
              <a:rPr lang="en-US" sz="1200" b="0" i="0" u="none" strike="noStrike" kern="1200" baseline="0" dirty="0" smtClean="0">
                <a:solidFill>
                  <a:schemeClr val="tx1"/>
                </a:solidFill>
                <a:latin typeface="Arial" pitchFamily="34" charset="0"/>
                <a:cs typeface="Arial" pitchFamily="34" charset="0"/>
              </a:rPr>
              <a:t>when analyzed by arithmetic mean and ANCOVA analysis.</a:t>
            </a:r>
            <a:endParaRPr lang="en-US" dirty="0" smtClean="0">
              <a:latin typeface="Arial" pitchFamily="34" charset="0"/>
              <a:cs typeface="Arial" pitchFamily="34" charset="0"/>
            </a:endParaRPr>
          </a:p>
          <a:p>
            <a:r>
              <a:rPr lang="en-US" dirty="0" smtClean="0">
                <a:latin typeface="Arial" pitchFamily="34" charset="0"/>
                <a:cs typeface="Arial" pitchFamily="34" charset="0"/>
              </a:rPr>
              <a:t> </a:t>
            </a:r>
          </a:p>
          <a:p>
            <a:r>
              <a:rPr lang="en-US" b="1" u="sng" dirty="0" smtClean="0">
                <a:latin typeface="Arial" panose="020B0604020202020204" pitchFamily="34" charset="0"/>
                <a:cs typeface="Arial" panose="020B0604020202020204" pitchFamily="34" charset="0"/>
              </a:rPr>
              <a:t>Reference: </a:t>
            </a:r>
          </a:p>
          <a:p>
            <a:pPr marL="241582" marR="0" indent="-241582" algn="l" defTabSz="966328" rtl="0" eaLnBrk="1" fontAlgn="auto" latinLnBrk="0" hangingPunct="1">
              <a:lnSpc>
                <a:spcPct val="100000"/>
              </a:lnSpc>
              <a:spcBef>
                <a:spcPts val="0"/>
              </a:spcBef>
              <a:spcAft>
                <a:spcPts val="0"/>
              </a:spcAft>
              <a:buClrTx/>
              <a:buSzTx/>
              <a:buFontTx/>
              <a:buAutoNum type="arabicPeriod"/>
              <a:tabLst/>
              <a:defRPr/>
            </a:pPr>
            <a:r>
              <a:rPr lang="en-US" sz="1200" dirty="0" smtClean="0">
                <a:latin typeface="Arial" pitchFamily="34" charset="0"/>
                <a:cs typeface="Arial" pitchFamily="34" charset="0"/>
              </a:rPr>
              <a:t>BOTOX</a:t>
            </a:r>
            <a:r>
              <a:rPr lang="en-US" sz="1200" baseline="30000" dirty="0" smtClean="0">
                <a:latin typeface="Arial" pitchFamily="34" charset="0"/>
                <a:cs typeface="Arial" pitchFamily="34" charset="0"/>
              </a:rPr>
              <a:t>®</a:t>
            </a:r>
            <a:r>
              <a:rPr lang="en-US" sz="1200" dirty="0" smtClean="0">
                <a:latin typeface="Arial" pitchFamily="34" charset="0"/>
                <a:cs typeface="Arial" pitchFamily="34" charset="0"/>
              </a:rPr>
              <a:t> [</a:t>
            </a:r>
            <a:r>
              <a:rPr lang="en-US" sz="1200" b="0" dirty="0" smtClean="0">
                <a:solidFill>
                  <a:schemeClr val="tx1"/>
                </a:solidFill>
                <a:latin typeface="Arial" panose="020B0604020202020204" pitchFamily="34" charset="0"/>
                <a:cs typeface="Arial" panose="020B0604020202020204" pitchFamily="34" charset="0"/>
              </a:rPr>
              <a:t>Prescribing Information</a:t>
            </a:r>
            <a:r>
              <a:rPr lang="en-US" sz="1200" dirty="0" smtClean="0">
                <a:latin typeface="Arial" pitchFamily="34" charset="0"/>
                <a:cs typeface="Arial" pitchFamily="34" charset="0"/>
              </a:rPr>
              <a:t>]. Irvine, CA: Allergan, Inc.; February</a:t>
            </a:r>
            <a:r>
              <a:rPr lang="en-US" sz="1200" baseline="0" dirty="0" smtClean="0">
                <a:latin typeface="Arial" pitchFamily="34" charset="0"/>
                <a:cs typeface="Arial" pitchFamily="34" charset="0"/>
              </a:rPr>
              <a:t> </a:t>
            </a:r>
            <a:r>
              <a:rPr lang="en-US" sz="1200" dirty="0" smtClean="0">
                <a:latin typeface="Arial" pitchFamily="34" charset="0"/>
                <a:cs typeface="Arial" pitchFamily="34" charset="0"/>
              </a:rPr>
              <a:t>2014.</a:t>
            </a:r>
          </a:p>
          <a:p>
            <a:pPr marL="241582" indent="-241582" defTabSz="966328">
              <a:buFontTx/>
              <a:buAutoNum type="arabicPeriod"/>
              <a:defRPr/>
            </a:pPr>
            <a:r>
              <a:rPr lang="en-US" sz="1200" dirty="0" smtClean="0">
                <a:latin typeface="Arial" pitchFamily="34" charset="0"/>
                <a:cs typeface="Arial" pitchFamily="34" charset="0"/>
              </a:rPr>
              <a:t>Data on file, Allergan, Inc. Clinical Study Report. Study Number 191622-515. September 1, 2010.</a:t>
            </a:r>
          </a:p>
          <a:p>
            <a:pPr marL="0" indent="0" defTabSz="966328">
              <a:buFontTx/>
              <a:buNone/>
              <a:defRPr/>
            </a:pPr>
            <a:r>
              <a:rPr lang="en-US" sz="1200" baseline="0" dirty="0" smtClean="0">
                <a:latin typeface="Arial" pitchFamily="34" charset="0"/>
                <a:cs typeface="Arial" pitchFamily="34" charset="0"/>
              </a:rPr>
              <a:t>     </a:t>
            </a:r>
            <a:r>
              <a:rPr lang="en-US" sz="1200" dirty="0" smtClean="0">
                <a:latin typeface="Arial" pitchFamily="34" charset="0"/>
                <a:cs typeface="Arial" pitchFamily="34" charset="0"/>
              </a:rPr>
              <a:t>Data on file, Allergan, Inc. Clinical Study Report. Study Number 191622-516. </a:t>
            </a:r>
            <a:br>
              <a:rPr lang="en-US" sz="1200" dirty="0" smtClean="0">
                <a:latin typeface="Arial" pitchFamily="34" charset="0"/>
                <a:cs typeface="Arial" pitchFamily="34" charset="0"/>
              </a:rPr>
            </a:br>
            <a:r>
              <a:rPr lang="en-US" sz="1200" dirty="0" smtClean="0">
                <a:latin typeface="Arial" pitchFamily="34" charset="0"/>
                <a:cs typeface="Arial" pitchFamily="34" charset="0"/>
              </a:rPr>
              <a:t>     September 1, 2010.</a:t>
            </a:r>
          </a:p>
          <a:p>
            <a:pPr marL="241582" marR="0" indent="-241582" algn="l" defTabSz="966328" rtl="0" eaLnBrk="1" fontAlgn="auto" latinLnBrk="0" hangingPunct="1">
              <a:lnSpc>
                <a:spcPct val="100000"/>
              </a:lnSpc>
              <a:spcBef>
                <a:spcPts val="0"/>
              </a:spcBef>
              <a:spcAft>
                <a:spcPts val="0"/>
              </a:spcAft>
              <a:buClrTx/>
              <a:buSzTx/>
              <a:buFontTx/>
              <a:buAutoNum type="arabicPeriod"/>
              <a:tabLst/>
              <a:defRPr/>
            </a:pPr>
            <a:endParaRPr lang="en-US" sz="1200" dirty="0" smtClean="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4AEFF9B3-0082-41AE-A754-0E7646CC7F03}" type="slidenum">
              <a:rPr lang="en-US" smtClean="0"/>
              <a:pPr>
                <a:defRPr/>
              </a:pPr>
              <a:t>48</a:t>
            </a:fld>
            <a:endParaRPr lang="en-US" dirty="0"/>
          </a:p>
        </p:txBody>
      </p:sp>
    </p:spTree>
    <p:extLst>
      <p:ext uri="{BB962C8B-B14F-4D97-AF65-F5344CB8AC3E}">
        <p14:creationId xmlns:p14="http://schemas.microsoft.com/office/powerpoint/2010/main" val="23581869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C04463-0AA4-48AC-804D-8E006A6B978E}" type="slidenum">
              <a:rPr lang="en-US" smtClean="0"/>
              <a:t>49</a:t>
            </a:fld>
            <a:endParaRPr lang="en-US"/>
          </a:p>
        </p:txBody>
      </p:sp>
    </p:spTree>
    <p:extLst>
      <p:ext uri="{BB962C8B-B14F-4D97-AF65-F5344CB8AC3E}">
        <p14:creationId xmlns:p14="http://schemas.microsoft.com/office/powerpoint/2010/main" val="38675632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latin typeface="Arial" charset="0"/>
            </a:endParaRPr>
          </a:p>
        </p:txBody>
      </p:sp>
      <p:sp>
        <p:nvSpPr>
          <p:cNvPr id="778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60438"/>
            <a:fld id="{BB3721E1-0653-4362-ABCC-B91750201A8E}" type="slidenum">
              <a:rPr lang="en-US" smtClean="0">
                <a:latin typeface="Arial" charset="0"/>
              </a:rPr>
              <a:pPr defTabSz="960438"/>
              <a:t>50</a:t>
            </a:fld>
            <a:endParaRPr lang="en-US" smtClean="0">
              <a:latin typeface="Arial"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defTabSz="960438"/>
            <a:fld id="{70AB6927-5B2C-499F-A123-3D8A70D3E0FF}" type="slidenum">
              <a:rPr lang="en-US" smtClean="0">
                <a:latin typeface="Arial" charset="0"/>
              </a:rPr>
              <a:pPr defTabSz="960438"/>
              <a:t>51</a:t>
            </a:fld>
            <a:endParaRPr lang="en-US" dirty="0" smtClean="0">
              <a:latin typeface="Arial" charset="0"/>
            </a:endParaRPr>
          </a:p>
        </p:txBody>
      </p:sp>
      <p:sp>
        <p:nvSpPr>
          <p:cNvPr id="55299" name="Rectangle 2"/>
          <p:cNvSpPr>
            <a:spLocks noGrp="1" noRot="1" noChangeAspect="1" noChangeArrowheads="1" noTextEdit="1"/>
          </p:cNvSpPr>
          <p:nvPr>
            <p:ph type="sldImg"/>
          </p:nvPr>
        </p:nvSpPr>
        <p:spPr bwMode="auto">
          <a:xfrm>
            <a:off x="1255713" y="715963"/>
            <a:ext cx="4803775" cy="3603625"/>
          </a:xfrm>
          <a:noFill/>
          <a:ln>
            <a:solidFill>
              <a:srgbClr val="000000"/>
            </a:solidFill>
            <a:miter lim="800000"/>
            <a:headEnd/>
            <a:tailEnd/>
          </a:ln>
        </p:spPr>
      </p:sp>
      <p:sp>
        <p:nvSpPr>
          <p:cNvPr id="55300" name="Rectangle 3"/>
          <p:cNvSpPr>
            <a:spLocks noGrp="1" noChangeArrowheads="1"/>
          </p:cNvSpPr>
          <p:nvPr>
            <p:ph type="body" idx="1"/>
          </p:nvPr>
        </p:nvSpPr>
        <p:spPr bwMode="auto">
          <a:xfrm>
            <a:off x="976313" y="4562475"/>
            <a:ext cx="5362575" cy="4322763"/>
          </a:xfrm>
          <a:noFill/>
        </p:spPr>
        <p:txBody>
          <a:bodyPr wrap="square" numCol="1" anchor="t" anchorCtr="0" compatLnSpc="1">
            <a:prstTxWarp prst="textNoShape">
              <a:avLst/>
            </a:prstTxWarp>
          </a:bodyPr>
          <a:lstStyle/>
          <a:p>
            <a:pPr eaLnBrk="1" hangingPunct="1">
              <a:spcBef>
                <a:spcPct val="0"/>
              </a:spcBef>
            </a:pPr>
            <a:endParaRPr lang="en-US" dirty="0" smtClean="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p:spPr>
        <p:txBody>
          <a:bodyPr/>
          <a:lstStyle/>
          <a:p>
            <a:endParaRPr lang="en-US" dirty="0" smtClean="0"/>
          </a:p>
        </p:txBody>
      </p:sp>
      <p:sp>
        <p:nvSpPr>
          <p:cNvPr id="97284" name="Slide Number Placeholder 3"/>
          <p:cNvSpPr>
            <a:spLocks noGrp="1"/>
          </p:cNvSpPr>
          <p:nvPr>
            <p:ph type="sldNum" sz="quarter" idx="5"/>
          </p:nvPr>
        </p:nvSpPr>
        <p:spPr>
          <a:noFill/>
        </p:spPr>
        <p:txBody>
          <a:bodyPr/>
          <a:lstStyle/>
          <a:p>
            <a:pPr defTabSz="964550"/>
            <a:fld id="{F2B53F03-6620-44AD-B82A-E14DAF8A9A5D}" type="slidenum">
              <a:rPr lang="en-US" smtClean="0"/>
              <a:pPr defTabSz="964550"/>
              <a:t>5</a:t>
            </a:fld>
            <a:endParaRPr lang="en-US" dirty="0" smtClean="0"/>
          </a:p>
        </p:txBody>
      </p:sp>
    </p:spTree>
    <p:extLst>
      <p:ext uri="{BB962C8B-B14F-4D97-AF65-F5344CB8AC3E}">
        <p14:creationId xmlns:p14="http://schemas.microsoft.com/office/powerpoint/2010/main" val="5635258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FR" sz="1200" b="1" u="sng" dirty="0" err="1" smtClean="0"/>
              <a:t>References</a:t>
            </a:r>
            <a:r>
              <a:rPr lang="fr-FR" sz="1200" b="1" u="sng" dirty="0" smtClean="0"/>
              <a:t>:</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sz="1200" dirty="0" smtClean="0"/>
              <a:t>Headache Classification Committee of the International Headache Society (IHS). The International Classification of Headache Disorders, 3</a:t>
            </a:r>
            <a:r>
              <a:rPr lang="en-US" sz="1200" baseline="30000" dirty="0" smtClean="0"/>
              <a:t>rd</a:t>
            </a:r>
            <a:r>
              <a:rPr lang="en-US" sz="1200" dirty="0" smtClean="0"/>
              <a:t> edition (beta version). </a:t>
            </a:r>
            <a:r>
              <a:rPr lang="en-US" sz="1200" i="1" dirty="0" err="1" smtClean="0"/>
              <a:t>Cephalalgia</a:t>
            </a:r>
            <a:r>
              <a:rPr lang="en-US" sz="1200" i="1" dirty="0" smtClean="0"/>
              <a:t>.</a:t>
            </a:r>
            <a:r>
              <a:rPr lang="en-US" sz="1200" dirty="0" smtClean="0"/>
              <a:t> 2013; 33(9):629-808.</a:t>
            </a:r>
            <a:r>
              <a:rPr lang="en-US" sz="1200" baseline="0" dirty="0" smtClean="0"/>
              <a:t> </a:t>
            </a:r>
            <a:r>
              <a:rPr lang="en-US" sz="1200" baseline="0" dirty="0" err="1" smtClean="0"/>
              <a:t>doi</a:t>
            </a:r>
            <a:r>
              <a:rPr lang="en-US" sz="1200" baseline="0" dirty="0" smtClean="0"/>
              <a:t>: 10.1177/0333102413485658.</a:t>
            </a:r>
            <a:endParaRPr lang="en-US" sz="1200" dirty="0" smtClean="0"/>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sz="1200" dirty="0" smtClean="0"/>
              <a:t>Lipton RB. Chronic migraine, classification, differential diagnosis,</a:t>
            </a:r>
            <a:r>
              <a:rPr lang="en-US" sz="1200" baseline="0" dirty="0" smtClean="0"/>
              <a:t> and epidemiology. </a:t>
            </a:r>
            <a:r>
              <a:rPr lang="en-US" sz="1200" i="1" dirty="0" smtClean="0"/>
              <a:t>Headache</a:t>
            </a:r>
            <a:r>
              <a:rPr lang="en-US" sz="1200" dirty="0" smtClean="0"/>
              <a:t>. 2011;51(</a:t>
            </a:r>
            <a:r>
              <a:rPr lang="en-US" sz="1200" dirty="0" err="1" smtClean="0"/>
              <a:t>Suppl</a:t>
            </a:r>
            <a:r>
              <a:rPr lang="en-US" sz="1200" dirty="0" smtClean="0"/>
              <a:t> 2):77-83. </a:t>
            </a:r>
            <a:r>
              <a:rPr lang="en-US" sz="1200" dirty="0" err="1" smtClean="0"/>
              <a:t>doi</a:t>
            </a:r>
            <a:r>
              <a:rPr lang="en-US" sz="1200" dirty="0" smtClean="0"/>
              <a:t>: 10.1111/j.1526-4610.2011.01954.x.</a:t>
            </a:r>
            <a:endParaRPr lang="en-US" dirty="0"/>
          </a:p>
        </p:txBody>
      </p:sp>
      <p:sp>
        <p:nvSpPr>
          <p:cNvPr id="4" name="Slide Number Placeholder 3"/>
          <p:cNvSpPr>
            <a:spLocks noGrp="1"/>
          </p:cNvSpPr>
          <p:nvPr>
            <p:ph type="sldNum" sz="quarter" idx="10"/>
          </p:nvPr>
        </p:nvSpPr>
        <p:spPr/>
        <p:txBody>
          <a:bodyPr/>
          <a:lstStyle/>
          <a:p>
            <a:fld id="{E298110E-9DC6-409C-8EDB-91E1BDC2D2A5}" type="slidenum">
              <a:rPr lang="en-US" smtClean="0"/>
              <a:pPr/>
              <a:t>52</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u="sng" dirty="0" smtClean="0"/>
              <a:t>Reference: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dirty="0" smtClean="0"/>
              <a:t>1.</a:t>
            </a:r>
            <a:r>
              <a:rPr lang="en-US" sz="1200" b="1" dirty="0" smtClean="0"/>
              <a:t> </a:t>
            </a:r>
            <a:r>
              <a:rPr lang="en-US" sz="1200" dirty="0" smtClean="0"/>
              <a:t>BOTOX</a:t>
            </a:r>
            <a:r>
              <a:rPr lang="en-US" sz="1200" baseline="30000" dirty="0" smtClean="0"/>
              <a:t>®</a:t>
            </a:r>
            <a:r>
              <a:rPr lang="en-US" sz="1200" dirty="0" smtClean="0"/>
              <a:t> [Prescribing Information]. Irving,</a:t>
            </a:r>
            <a:r>
              <a:rPr lang="en-US" sz="1200" baseline="0" dirty="0" smtClean="0"/>
              <a:t> CA: </a:t>
            </a:r>
            <a:r>
              <a:rPr lang="en-US" sz="1200" dirty="0" smtClean="0"/>
              <a:t>Allergan, Inc.;</a:t>
            </a:r>
            <a:r>
              <a:rPr lang="en-US" sz="1200" baseline="0" dirty="0" smtClean="0"/>
              <a:t> February 2014</a:t>
            </a:r>
            <a:r>
              <a:rPr lang="en-US" sz="1200" dirty="0" smtClean="0"/>
              <a:t>.</a:t>
            </a:r>
          </a:p>
          <a:p>
            <a:endParaRPr lang="en-US" dirty="0"/>
          </a:p>
        </p:txBody>
      </p:sp>
      <p:sp>
        <p:nvSpPr>
          <p:cNvPr id="4" name="Slide Number Placeholder 3"/>
          <p:cNvSpPr>
            <a:spLocks noGrp="1"/>
          </p:cNvSpPr>
          <p:nvPr>
            <p:ph type="sldNum" sz="quarter" idx="10"/>
          </p:nvPr>
        </p:nvSpPr>
        <p:spPr/>
        <p:txBody>
          <a:bodyPr/>
          <a:lstStyle/>
          <a:p>
            <a:pPr>
              <a:defRPr/>
            </a:pPr>
            <a:fld id="{D21FE922-186E-4581-894F-AF0FDAD4C11A}" type="slidenum">
              <a:rPr lang="en-US" smtClean="0"/>
              <a:pPr>
                <a:defRPr/>
              </a:pPr>
              <a:t>53</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u="sng" dirty="0" smtClean="0"/>
              <a:t>Reference: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dirty="0" smtClean="0"/>
              <a:t>1.</a:t>
            </a:r>
            <a:r>
              <a:rPr lang="en-US" sz="1200" b="1" dirty="0" smtClean="0"/>
              <a:t> </a:t>
            </a:r>
            <a:r>
              <a:rPr lang="en-US" sz="1200" dirty="0" smtClean="0"/>
              <a:t>BOTOX</a:t>
            </a:r>
            <a:r>
              <a:rPr lang="en-US" sz="1200" baseline="30000" dirty="0" smtClean="0"/>
              <a:t>®</a:t>
            </a:r>
            <a:r>
              <a:rPr lang="en-US" sz="1200" dirty="0" smtClean="0"/>
              <a:t> [Prescribing Information]. Irving,</a:t>
            </a:r>
            <a:r>
              <a:rPr lang="en-US" sz="1200" baseline="0" dirty="0" smtClean="0"/>
              <a:t> CA: </a:t>
            </a:r>
            <a:r>
              <a:rPr lang="en-US" sz="1200" dirty="0" smtClean="0"/>
              <a:t>Allergan, Inc.;</a:t>
            </a:r>
            <a:r>
              <a:rPr lang="en-US" sz="1200" baseline="0" dirty="0" smtClean="0"/>
              <a:t> February 2014</a:t>
            </a:r>
            <a:r>
              <a:rPr lang="en-US" sz="1200" dirty="0" smtClean="0"/>
              <a:t>.</a:t>
            </a:r>
          </a:p>
          <a:p>
            <a:endParaRPr lang="en-US" dirty="0"/>
          </a:p>
        </p:txBody>
      </p:sp>
      <p:sp>
        <p:nvSpPr>
          <p:cNvPr id="4" name="Slide Number Placeholder 3"/>
          <p:cNvSpPr>
            <a:spLocks noGrp="1"/>
          </p:cNvSpPr>
          <p:nvPr>
            <p:ph type="sldNum" sz="quarter" idx="10"/>
          </p:nvPr>
        </p:nvSpPr>
        <p:spPr/>
        <p:txBody>
          <a:bodyPr/>
          <a:lstStyle/>
          <a:p>
            <a:fld id="{B6C04463-0AA4-48AC-804D-8E006A6B978E}" type="slidenum">
              <a:rPr lang="en-US" smtClean="0"/>
              <a:t>54</a:t>
            </a:fld>
            <a:endParaRPr lang="en-US"/>
          </a:p>
        </p:txBody>
      </p:sp>
    </p:spTree>
    <p:extLst>
      <p:ext uri="{BB962C8B-B14F-4D97-AF65-F5344CB8AC3E}">
        <p14:creationId xmlns:p14="http://schemas.microsoft.com/office/powerpoint/2010/main" val="2465134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u="sng" dirty="0" smtClean="0"/>
              <a:t>References: </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sz="1200" b="0" u="none" dirty="0" smtClean="0"/>
              <a:t>BOTOX</a:t>
            </a:r>
            <a:r>
              <a:rPr lang="en-US" sz="1200" b="0" u="none" baseline="30000" dirty="0" smtClean="0"/>
              <a:t>®</a:t>
            </a:r>
            <a:r>
              <a:rPr lang="en-US" sz="1200" b="0" u="none" dirty="0" smtClean="0"/>
              <a:t> [Prescribing Information]. Irvine,</a:t>
            </a:r>
            <a:r>
              <a:rPr lang="en-US" sz="1200" b="0" u="none" baseline="0" dirty="0" smtClean="0"/>
              <a:t> CA: </a:t>
            </a:r>
            <a:r>
              <a:rPr lang="en-US" sz="1200" b="0" u="none" dirty="0" smtClean="0"/>
              <a:t>Allergan, Inc.;</a:t>
            </a:r>
            <a:r>
              <a:rPr lang="en-US" sz="1200" b="0" u="none" baseline="0" dirty="0" smtClean="0"/>
              <a:t> February 2014</a:t>
            </a:r>
            <a:r>
              <a:rPr lang="en-US" sz="1200" dirty="0" smtClean="0"/>
              <a:t>. </a:t>
            </a:r>
            <a:endParaRPr lang="da-DK" sz="1200" dirty="0" smtClean="0"/>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dirty="0" smtClean="0"/>
              <a:t>Aurora SK, </a:t>
            </a:r>
            <a:r>
              <a:rPr lang="en-US" dirty="0" err="1" smtClean="0"/>
              <a:t>Dodick</a:t>
            </a:r>
            <a:r>
              <a:rPr lang="en-US" dirty="0" smtClean="0"/>
              <a:t> DW, </a:t>
            </a:r>
            <a:r>
              <a:rPr lang="en-US" dirty="0" err="1" smtClean="0"/>
              <a:t>Turkel</a:t>
            </a:r>
            <a:r>
              <a:rPr lang="en-US" dirty="0" smtClean="0"/>
              <a:t> CC, </a:t>
            </a:r>
            <a:r>
              <a:rPr lang="en-US" dirty="0" err="1" smtClean="0"/>
              <a:t>DeGryse</a:t>
            </a:r>
            <a:r>
              <a:rPr lang="en-US" dirty="0" smtClean="0"/>
              <a:t> RE, </a:t>
            </a:r>
            <a:r>
              <a:rPr lang="en-US" b="0" dirty="0" smtClean="0"/>
              <a:t>Silberstein SD</a:t>
            </a:r>
            <a:r>
              <a:rPr lang="en-US" dirty="0" smtClean="0"/>
              <a:t>, Lipton RB, </a:t>
            </a:r>
            <a:r>
              <a:rPr lang="en-US" dirty="0" err="1" smtClean="0"/>
              <a:t>Diener</a:t>
            </a:r>
            <a:r>
              <a:rPr lang="en-US" dirty="0" smtClean="0"/>
              <a:t> HC, </a:t>
            </a:r>
            <a:r>
              <a:rPr lang="en-US" dirty="0" err="1" smtClean="0"/>
              <a:t>Brin</a:t>
            </a:r>
            <a:r>
              <a:rPr lang="en-US" dirty="0" smtClean="0"/>
              <a:t> MF; PREEMPT 1 Chronic Migraine Study Group.</a:t>
            </a:r>
            <a:r>
              <a:rPr lang="en-US" baseline="0" dirty="0" smtClean="0"/>
              <a:t> </a:t>
            </a:r>
            <a:r>
              <a:rPr lang="da-DK" sz="1200" dirty="0" smtClean="0"/>
              <a:t>OnabotulinumtoxinA</a:t>
            </a:r>
            <a:r>
              <a:rPr lang="da-DK" sz="1200" baseline="0" dirty="0" smtClean="0"/>
              <a:t> for treatment of chronic migraine: results from the double-blind, randomized, placebo-controlled phase of the PREEMPT 1 trial.</a:t>
            </a:r>
            <a:r>
              <a:rPr lang="da-DK" sz="1200" dirty="0" smtClean="0"/>
              <a:t> </a:t>
            </a:r>
            <a:r>
              <a:rPr lang="da-DK" sz="1200" i="1" dirty="0" smtClean="0"/>
              <a:t>Cephalalgia</a:t>
            </a:r>
            <a:r>
              <a:rPr lang="da-DK" sz="1200" dirty="0" smtClean="0"/>
              <a:t>. 2010;30(7):793-803.</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dirty="0" err="1" smtClean="0"/>
              <a:t>Diener</a:t>
            </a:r>
            <a:r>
              <a:rPr lang="en-US" dirty="0" smtClean="0"/>
              <a:t> HC, </a:t>
            </a:r>
            <a:r>
              <a:rPr lang="en-US" dirty="0" err="1" smtClean="0"/>
              <a:t>Dodick</a:t>
            </a:r>
            <a:r>
              <a:rPr lang="en-US" dirty="0" smtClean="0"/>
              <a:t> DW, Aurora SK, </a:t>
            </a:r>
            <a:r>
              <a:rPr lang="en-US" dirty="0" err="1" smtClean="0"/>
              <a:t>Turkel</a:t>
            </a:r>
            <a:r>
              <a:rPr lang="en-US" dirty="0" smtClean="0"/>
              <a:t> CC, </a:t>
            </a:r>
            <a:r>
              <a:rPr lang="en-US" dirty="0" err="1" smtClean="0"/>
              <a:t>DeGryse</a:t>
            </a:r>
            <a:r>
              <a:rPr lang="en-US" dirty="0" smtClean="0"/>
              <a:t> RE, Lipton RB, </a:t>
            </a:r>
            <a:r>
              <a:rPr lang="en-US" b="0" dirty="0" smtClean="0"/>
              <a:t>Silberstein SD, </a:t>
            </a:r>
            <a:r>
              <a:rPr lang="en-US" dirty="0" err="1" smtClean="0"/>
              <a:t>Brin</a:t>
            </a:r>
            <a:r>
              <a:rPr lang="en-US" dirty="0" smtClean="0"/>
              <a:t> MF; PREEMPT 2 Chronic Migraine Study Group. </a:t>
            </a:r>
            <a:r>
              <a:rPr lang="en-US" dirty="0" err="1" smtClean="0"/>
              <a:t>OnabotulinumtoxinA</a:t>
            </a:r>
            <a:r>
              <a:rPr lang="en-US" baseline="0" dirty="0" smtClean="0"/>
              <a:t> for treatment of chronic migraine: results from the double-blind, randomized, placebo-controlled phase of the PREEMPT 2 trial. </a:t>
            </a:r>
            <a:r>
              <a:rPr lang="da-DK" sz="1200" i="1" dirty="0" smtClean="0"/>
              <a:t>Cephalalgia</a:t>
            </a:r>
            <a:r>
              <a:rPr lang="da-DK" sz="1200" dirty="0" smtClean="0"/>
              <a:t>. 2010;30(7):804-814. </a:t>
            </a:r>
            <a:endParaRPr lang="en-US" sz="1200" b="0" u="none" dirty="0" smtClean="0"/>
          </a:p>
          <a:p>
            <a:endParaRPr lang="en-US" dirty="0" smtClean="0"/>
          </a:p>
          <a:p>
            <a:endParaRPr lang="en-US" b="1" dirty="0" smtClean="0"/>
          </a:p>
        </p:txBody>
      </p:sp>
      <p:sp>
        <p:nvSpPr>
          <p:cNvPr id="4" name="Slide Number Placeholder 3"/>
          <p:cNvSpPr>
            <a:spLocks noGrp="1"/>
          </p:cNvSpPr>
          <p:nvPr>
            <p:ph type="sldNum" sz="quarter" idx="10"/>
          </p:nvPr>
        </p:nvSpPr>
        <p:spPr/>
        <p:txBody>
          <a:bodyPr/>
          <a:lstStyle/>
          <a:p>
            <a:fld id="{B605DD4D-489B-447A-9A96-9A514E47CB97}" type="slidenum">
              <a:rPr lang="en-US" smtClean="0"/>
              <a:pPr/>
              <a:t>55</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u="sng" dirty="0" smtClean="0"/>
              <a:t>Reference: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dirty="0" smtClean="0"/>
              <a:t>1.</a:t>
            </a:r>
            <a:r>
              <a:rPr lang="en-US" sz="1200" b="1" dirty="0" smtClean="0"/>
              <a:t> </a:t>
            </a:r>
            <a:r>
              <a:rPr lang="en-US" sz="1200" dirty="0" smtClean="0"/>
              <a:t>BOTOX</a:t>
            </a:r>
            <a:r>
              <a:rPr lang="en-US" sz="1200" baseline="30000" dirty="0" smtClean="0"/>
              <a:t>®</a:t>
            </a:r>
            <a:r>
              <a:rPr lang="en-US" sz="1200" dirty="0" smtClean="0"/>
              <a:t> [Prescribing Information]. Irving,</a:t>
            </a:r>
            <a:r>
              <a:rPr lang="en-US" sz="1200" baseline="0" dirty="0" smtClean="0"/>
              <a:t> CA: </a:t>
            </a:r>
            <a:r>
              <a:rPr lang="en-US" sz="1200" dirty="0" smtClean="0"/>
              <a:t>Allergan, Inc.;</a:t>
            </a:r>
            <a:r>
              <a:rPr lang="en-US" sz="1200" baseline="0" dirty="0" smtClean="0"/>
              <a:t> February 2014</a:t>
            </a:r>
            <a:r>
              <a:rPr lang="en-US" sz="1200" dirty="0" smtClean="0"/>
              <a:t>.</a:t>
            </a:r>
          </a:p>
          <a:p>
            <a:endParaRPr lang="en-US" dirty="0"/>
          </a:p>
        </p:txBody>
      </p:sp>
      <p:sp>
        <p:nvSpPr>
          <p:cNvPr id="4" name="Slide Number Placeholder 3"/>
          <p:cNvSpPr>
            <a:spLocks noGrp="1"/>
          </p:cNvSpPr>
          <p:nvPr>
            <p:ph type="sldNum" sz="quarter" idx="10"/>
          </p:nvPr>
        </p:nvSpPr>
        <p:spPr/>
        <p:txBody>
          <a:bodyPr/>
          <a:lstStyle/>
          <a:p>
            <a:fld id="{B6C04463-0AA4-48AC-804D-8E006A6B978E}" type="slidenum">
              <a:rPr lang="en-US" smtClean="0"/>
              <a:t>56</a:t>
            </a:fld>
            <a:endParaRPr lang="en-US"/>
          </a:p>
        </p:txBody>
      </p:sp>
    </p:spTree>
    <p:extLst>
      <p:ext uri="{BB962C8B-B14F-4D97-AF65-F5344CB8AC3E}">
        <p14:creationId xmlns:p14="http://schemas.microsoft.com/office/powerpoint/2010/main" val="2949318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latin typeface="Arial" charset="0"/>
            </a:endParaRPr>
          </a:p>
        </p:txBody>
      </p:sp>
      <p:sp>
        <p:nvSpPr>
          <p:cNvPr id="778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60438"/>
            <a:fld id="{BB3721E1-0653-4362-ABCC-B91750201A8E}" type="slidenum">
              <a:rPr lang="en-US" smtClean="0">
                <a:latin typeface="Arial" charset="0"/>
              </a:rPr>
              <a:pPr defTabSz="960438"/>
              <a:t>57</a:t>
            </a:fld>
            <a:endParaRPr lang="en-US" smtClean="0">
              <a:latin typeface="Arial"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defTabSz="960438"/>
            <a:fld id="{70AB6927-5B2C-499F-A123-3D8A70D3E0FF}" type="slidenum">
              <a:rPr lang="en-US" smtClean="0">
                <a:latin typeface="Arial" charset="0"/>
              </a:rPr>
              <a:pPr defTabSz="960438"/>
              <a:t>58</a:t>
            </a:fld>
            <a:endParaRPr lang="en-US" smtClean="0">
              <a:latin typeface="Arial" charset="0"/>
            </a:endParaRPr>
          </a:p>
        </p:txBody>
      </p:sp>
      <p:sp>
        <p:nvSpPr>
          <p:cNvPr id="55299" name="Rectangle 2"/>
          <p:cNvSpPr>
            <a:spLocks noGrp="1" noRot="1" noChangeAspect="1" noChangeArrowheads="1" noTextEdit="1"/>
          </p:cNvSpPr>
          <p:nvPr>
            <p:ph type="sldImg"/>
          </p:nvPr>
        </p:nvSpPr>
        <p:spPr bwMode="auto">
          <a:xfrm>
            <a:off x="1255713" y="715963"/>
            <a:ext cx="4803775" cy="3603625"/>
          </a:xfrm>
          <a:noFill/>
          <a:ln>
            <a:solidFill>
              <a:srgbClr val="000000"/>
            </a:solidFill>
            <a:miter lim="800000"/>
            <a:headEnd/>
            <a:tailEnd/>
          </a:ln>
        </p:spPr>
      </p:sp>
      <p:sp>
        <p:nvSpPr>
          <p:cNvPr id="55300" name="Rectangle 3"/>
          <p:cNvSpPr>
            <a:spLocks noGrp="1" noChangeArrowheads="1"/>
          </p:cNvSpPr>
          <p:nvPr>
            <p:ph type="body" idx="1"/>
          </p:nvPr>
        </p:nvSpPr>
        <p:spPr bwMode="auto">
          <a:xfrm>
            <a:off x="976313" y="4562475"/>
            <a:ext cx="5362575" cy="4322763"/>
          </a:xfrm>
          <a:noFill/>
        </p:spPr>
        <p:txBody>
          <a:bodyPr wrap="square" numCol="1" anchor="t" anchorCtr="0" compatLnSpc="1">
            <a:prstTxWarp prst="textNoShape">
              <a:avLst/>
            </a:prstTxWarp>
          </a:bodyPr>
          <a:lstStyle/>
          <a:p>
            <a:pPr eaLnBrk="1" hangingPunct="1">
              <a:spcBef>
                <a:spcPct val="0"/>
              </a:spcBef>
            </a:pPr>
            <a:endParaRPr lang="en-US" dirty="0" smtClean="0">
              <a:latin typeface="Arial"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33" tIns="48317" rIns="96633" bIns="48317" anchor="b"/>
          <a:lstStyle/>
          <a:p>
            <a:pPr algn="r" defTabSz="960438"/>
            <a:fld id="{D30382BB-8566-470A-A039-7BB49A7332C0}" type="slidenum">
              <a:rPr lang="en-US" sz="1300"/>
              <a:pPr algn="r" defTabSz="960438"/>
              <a:t>59</a:t>
            </a:fld>
            <a:endParaRPr lang="en-US" sz="1300"/>
          </a:p>
        </p:txBody>
      </p:sp>
      <p:sp>
        <p:nvSpPr>
          <p:cNvPr id="696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6" name="Rectangle 3"/>
          <p:cNvSpPr>
            <a:spLocks noGrp="1" noChangeArrowheads="1"/>
          </p:cNvSpPr>
          <p:nvPr>
            <p:ph type="body" idx="1"/>
          </p:nvPr>
        </p:nvSpPr>
        <p:spPr bwMode="auto">
          <a:xfrm>
            <a:off x="396875" y="4560888"/>
            <a:ext cx="6680200" cy="4321175"/>
          </a:xfrm>
          <a:noFill/>
        </p:spPr>
        <p:txBody>
          <a:bodyPr wrap="square" numCol="1" anchor="t" anchorCtr="0" compatLnSpc="1">
            <a:prstTxWarp prst="textNoShape">
              <a:avLst/>
            </a:prstTxWarp>
          </a:bodyPr>
          <a:lstStyle/>
          <a:p>
            <a:pPr lvl="1" eaLnBrk="1" hangingPunct="1">
              <a:spcBef>
                <a:spcPct val="0"/>
              </a:spcBef>
            </a:pPr>
            <a:endParaRPr lang="en-US" sz="1000" i="1" dirty="0" smtClean="0">
              <a:latin typeface="Arial" charset="0"/>
            </a:endParaRPr>
          </a:p>
          <a:p>
            <a:pPr lvl="1" eaLnBrk="1" hangingPunct="1">
              <a:spcBef>
                <a:spcPct val="0"/>
              </a:spcBef>
            </a:pPr>
            <a:endParaRPr lang="en-US" sz="1000" i="1" dirty="0" smtClean="0">
              <a:latin typeface="Arial" charset="0"/>
            </a:endParaRPr>
          </a:p>
          <a:p>
            <a:pPr lvl="1" eaLnBrk="1" hangingPunct="1">
              <a:spcBef>
                <a:spcPct val="0"/>
              </a:spcBef>
            </a:pPr>
            <a:endParaRPr lang="en-US" sz="1000" i="1" dirty="0" smtClean="0">
              <a:latin typeface="Arial" charset="0"/>
            </a:endParaRPr>
          </a:p>
          <a:p>
            <a:pPr lvl="1" eaLnBrk="1" hangingPunct="1">
              <a:spcBef>
                <a:spcPct val="0"/>
              </a:spcBef>
            </a:pPr>
            <a:endParaRPr lang="en-US" sz="1000" i="1" dirty="0" smtClean="0">
              <a:latin typeface="Arial" charset="0"/>
            </a:endParaRPr>
          </a:p>
          <a:p>
            <a:pPr lvl="1" eaLnBrk="1" hangingPunct="1">
              <a:spcBef>
                <a:spcPct val="0"/>
              </a:spcBef>
            </a:pPr>
            <a:endParaRPr lang="en-US" sz="1000" i="1" dirty="0" smtClean="0">
              <a:latin typeface="Arial"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33" tIns="48317" rIns="96633" bIns="48317" anchor="b"/>
          <a:lstStyle/>
          <a:p>
            <a:pPr algn="r" defTabSz="960438"/>
            <a:fld id="{02A28282-8EA3-4606-892D-7354EB9160E8}" type="slidenum">
              <a:rPr lang="en-US" sz="1300"/>
              <a:pPr algn="r" defTabSz="960438"/>
              <a:t>60</a:t>
            </a:fld>
            <a:endParaRPr lang="en-US" sz="1300"/>
          </a:p>
        </p:txBody>
      </p:sp>
      <p:sp>
        <p:nvSpPr>
          <p:cNvPr id="686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8612" name="Rectangle 3"/>
          <p:cNvSpPr>
            <a:spLocks noGrp="1" noChangeArrowheads="1"/>
          </p:cNvSpPr>
          <p:nvPr>
            <p:ph type="body" idx="1"/>
          </p:nvPr>
        </p:nvSpPr>
        <p:spPr bwMode="auto">
          <a:xfrm>
            <a:off x="396875" y="4560888"/>
            <a:ext cx="6680200" cy="4321175"/>
          </a:xfrm>
          <a:noFill/>
        </p:spPr>
        <p:txBody>
          <a:bodyPr wrap="square" numCol="1" anchor="t" anchorCtr="0" compatLnSpc="1">
            <a:prstTxWarp prst="textNoShape">
              <a:avLst/>
            </a:prstTxWarp>
          </a:bodyPr>
          <a:lstStyle/>
          <a:p>
            <a:pPr marL="0" marR="0" lvl="1" indent="0" algn="l" defTabSz="914400" rtl="0" eaLnBrk="1" fontAlgn="base" latinLnBrk="0" hangingPunct="1">
              <a:lnSpc>
                <a:spcPct val="100000"/>
              </a:lnSpc>
              <a:spcBef>
                <a:spcPct val="0"/>
              </a:spcBef>
              <a:spcAft>
                <a:spcPct val="0"/>
              </a:spcAft>
              <a:buClrTx/>
              <a:buSzTx/>
              <a:buFontTx/>
              <a:buNone/>
              <a:tabLst/>
              <a:defRPr/>
            </a:pPr>
            <a:endParaRPr lang="en-US" sz="1000" dirty="0" smtClean="0">
              <a:latin typeface="Arial Narrow"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33" tIns="48317" rIns="96633" bIns="48317" anchor="b"/>
          <a:lstStyle/>
          <a:p>
            <a:pPr algn="r" defTabSz="960438"/>
            <a:fld id="{92516838-C725-42E3-B286-3E4ABEE54A51}" type="slidenum">
              <a:rPr lang="en-US" sz="1300"/>
              <a:pPr algn="r" defTabSz="960438"/>
              <a:t>61</a:t>
            </a:fld>
            <a:endParaRPr lang="en-US" sz="1300"/>
          </a:p>
        </p:txBody>
      </p:sp>
      <p:sp>
        <p:nvSpPr>
          <p:cNvPr id="70659" name="Rectangle 2"/>
          <p:cNvSpPr>
            <a:spLocks noGrp="1" noRot="1" noChangeAspect="1" noChangeArrowheads="1" noTextEdit="1"/>
          </p:cNvSpPr>
          <p:nvPr>
            <p:ph type="sldImg"/>
          </p:nvPr>
        </p:nvSpPr>
        <p:spPr bwMode="auto">
          <a:xfrm>
            <a:off x="1258888" y="715963"/>
            <a:ext cx="4803775" cy="3603625"/>
          </a:xfrm>
          <a:noFill/>
          <a:ln>
            <a:solidFill>
              <a:srgbClr val="000000"/>
            </a:solidFill>
            <a:miter lim="800000"/>
            <a:headEnd/>
            <a:tailEnd/>
          </a:ln>
        </p:spPr>
      </p:sp>
      <p:sp>
        <p:nvSpPr>
          <p:cNvPr id="70660" name="Rectangle 3"/>
          <p:cNvSpPr>
            <a:spLocks noGrp="1" noChangeArrowheads="1"/>
          </p:cNvSpPr>
          <p:nvPr>
            <p:ph type="body" idx="1"/>
          </p:nvPr>
        </p:nvSpPr>
        <p:spPr bwMode="auto">
          <a:xfrm>
            <a:off x="976313" y="4560888"/>
            <a:ext cx="5362575" cy="4324350"/>
          </a:xfrm>
          <a:noFill/>
        </p:spPr>
        <p:txBody>
          <a:bodyPr wrap="square" lIns="96427" tIns="48214" rIns="96427" bIns="48214" numCol="1" anchor="t" anchorCtr="0" compatLnSpc="1">
            <a:prstTxWarp prst="textNoShape">
              <a:avLst/>
            </a:prstTxWarp>
          </a:bodyPr>
          <a:lstStyle/>
          <a:p>
            <a:pPr marL="230188" indent="-230188" eaLnBrk="1" hangingPunct="1">
              <a:spcBef>
                <a:spcPct val="0"/>
              </a:spcBef>
              <a:buFontTx/>
              <a:buNone/>
            </a:pPr>
            <a:endParaRPr lang="en-US" dirty="0" smtClean="0">
              <a:latin typeface="Arial" charset="0"/>
            </a:endParaRPr>
          </a:p>
          <a:p>
            <a:pPr marL="230188" indent="-230188" eaLnBrk="1" hangingPunct="1">
              <a:spcBef>
                <a:spcPct val="0"/>
              </a:spcBef>
            </a:pPr>
            <a:endParaRPr lang="en-US" dirty="0" smtClean="0">
              <a:latin typeface="Arial" charset="0"/>
            </a:endParaRPr>
          </a:p>
          <a:p>
            <a:pPr marL="230188" indent="-230188" eaLnBrk="1" hangingPunct="1">
              <a:spcBef>
                <a:spcPct val="0"/>
              </a:spcBef>
              <a:buFontTx/>
              <a:buChar char="•"/>
            </a:pPr>
            <a:endParaRPr lang="en-US" dirty="0" smtClean="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6750DC-27CA-40D7-A5AF-3FD078A5AB32}" type="slidenum">
              <a:rPr lang="en-US" smtClean="0"/>
              <a:pPr>
                <a:defRPr/>
              </a:pPr>
              <a:t>6</a:t>
            </a:fld>
            <a:endParaRPr lang="en-US" dirty="0"/>
          </a:p>
        </p:txBody>
      </p:sp>
    </p:spTree>
    <p:extLst>
      <p:ext uri="{BB962C8B-B14F-4D97-AF65-F5344CB8AC3E}">
        <p14:creationId xmlns:p14="http://schemas.microsoft.com/office/powerpoint/2010/main" val="39490702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33" tIns="48317" rIns="96633" bIns="48317" anchor="b"/>
          <a:lstStyle/>
          <a:p>
            <a:pPr algn="r" defTabSz="960438"/>
            <a:fld id="{92552A26-0B6B-40AD-86F9-3C543FB282EE}" type="slidenum">
              <a:rPr lang="en-US" sz="1300"/>
              <a:pPr algn="r" defTabSz="960438"/>
              <a:t>62</a:t>
            </a:fld>
            <a:endParaRPr lang="en-US" sz="1300"/>
          </a:p>
        </p:txBody>
      </p:sp>
      <p:sp>
        <p:nvSpPr>
          <p:cNvPr id="71683" name="Rectangle 2"/>
          <p:cNvSpPr>
            <a:spLocks noGrp="1" noRot="1" noChangeAspect="1" noChangeArrowheads="1" noTextEdit="1"/>
          </p:cNvSpPr>
          <p:nvPr>
            <p:ph type="sldImg"/>
          </p:nvPr>
        </p:nvSpPr>
        <p:spPr bwMode="auto">
          <a:xfrm>
            <a:off x="1258888" y="715963"/>
            <a:ext cx="4803775" cy="3603625"/>
          </a:xfrm>
          <a:noFill/>
          <a:ln>
            <a:solidFill>
              <a:srgbClr val="000000"/>
            </a:solidFill>
            <a:miter lim="800000"/>
            <a:headEnd/>
            <a:tailEnd/>
          </a:ln>
        </p:spPr>
      </p:sp>
      <p:sp>
        <p:nvSpPr>
          <p:cNvPr id="71684" name="Rectangle 3"/>
          <p:cNvSpPr>
            <a:spLocks noGrp="1" noChangeArrowheads="1"/>
          </p:cNvSpPr>
          <p:nvPr>
            <p:ph type="body" idx="1"/>
          </p:nvPr>
        </p:nvSpPr>
        <p:spPr bwMode="auto">
          <a:xfrm>
            <a:off x="976313" y="4560888"/>
            <a:ext cx="5362575" cy="4324350"/>
          </a:xfrm>
          <a:noFill/>
        </p:spPr>
        <p:txBody>
          <a:bodyPr wrap="square" lIns="96427" tIns="48214" rIns="96427" bIns="48214" numCol="1" anchor="t" anchorCtr="0" compatLnSpc="1">
            <a:prstTxWarp prst="textNoShape">
              <a:avLst/>
            </a:prstTxWarp>
          </a:bodyPr>
          <a:lstStyle/>
          <a:p>
            <a:pPr marL="230188" indent="-230188" eaLnBrk="1" hangingPunct="1">
              <a:spcBef>
                <a:spcPct val="0"/>
              </a:spcBef>
              <a:buFontTx/>
              <a:buChar char="•"/>
            </a:pPr>
            <a:r>
              <a:rPr lang="en-US" dirty="0" smtClean="0">
                <a:latin typeface="Arial" panose="020B0604020202020204" pitchFamily="34" charset="0"/>
                <a:cs typeface="Arial" panose="020B0604020202020204" pitchFamily="34" charset="0"/>
              </a:rPr>
              <a:t>Due to clear differences between commercial </a:t>
            </a:r>
            <a:r>
              <a:rPr lang="en-US" dirty="0" err="1" smtClean="0">
                <a:latin typeface="Arial" panose="020B0604020202020204" pitchFamily="34" charset="0"/>
                <a:cs typeface="Arial" panose="020B0604020202020204" pitchFamily="34" charset="0"/>
              </a:rPr>
              <a:t>BoNT</a:t>
            </a:r>
            <a:r>
              <a:rPr lang="en-US" dirty="0" smtClean="0">
                <a:latin typeface="Arial" panose="020B0604020202020204" pitchFamily="34" charset="0"/>
                <a:cs typeface="Arial" panose="020B0604020202020204" pitchFamily="34" charset="0"/>
              </a:rPr>
              <a:t> products, imparted through the manufacturing and formulation process, regulatory agencies world-wide have mandated specific language in product labeling stating that units of biologic activity are not interchangeable nor simply converted between products.</a:t>
            </a:r>
          </a:p>
          <a:p>
            <a:pPr marL="230188" indent="-230188" eaLnBrk="1" hangingPunct="1">
              <a:spcBef>
                <a:spcPct val="0"/>
              </a:spcBef>
            </a:pPr>
            <a:endParaRPr lang="en-US" dirty="0" smtClean="0">
              <a:latin typeface="Arial" panose="020B0604020202020204" pitchFamily="34" charset="0"/>
              <a:cs typeface="Arial" panose="020B0604020202020204" pitchFamily="34" charset="0"/>
            </a:endParaRPr>
          </a:p>
          <a:p>
            <a:pPr marL="230188" marR="0" indent="-230188" algn="l" defTabSz="914400" rtl="0" eaLnBrk="1" fontAlgn="base" latinLnBrk="0" hangingPunct="1">
              <a:lnSpc>
                <a:spcPct val="100000"/>
              </a:lnSpc>
              <a:spcBef>
                <a:spcPct val="0"/>
              </a:spcBef>
              <a:spcAft>
                <a:spcPct val="0"/>
              </a:spcAft>
              <a:buClrTx/>
              <a:buSzTx/>
              <a:buFontTx/>
              <a:buNone/>
              <a:tabLst/>
              <a:defRPr/>
            </a:pPr>
            <a:r>
              <a:rPr lang="en-US" sz="1200" b="1" u="sng" dirty="0" smtClean="0">
                <a:latin typeface="Arial" panose="020B0604020202020204" pitchFamily="34" charset="0"/>
                <a:cs typeface="Arial" panose="020B0604020202020204" pitchFamily="34" charset="0"/>
              </a:rPr>
              <a:t>References:  </a:t>
            </a:r>
          </a:p>
          <a:p>
            <a:pPr marL="230188" indent="-230188" fontAlgn="base">
              <a:spcBef>
                <a:spcPct val="0"/>
              </a:spcBef>
              <a:spcAft>
                <a:spcPct val="0"/>
              </a:spcAft>
              <a:buFontTx/>
              <a:buAutoNum type="arabicPeriod"/>
              <a:defRPr/>
            </a:pPr>
            <a:r>
              <a:rPr lang="en-US" dirty="0">
                <a:latin typeface="Arial" panose="020B0604020202020204" pitchFamily="34" charset="0"/>
                <a:cs typeface="Arial" panose="020B0604020202020204" pitchFamily="34" charset="0"/>
              </a:rPr>
              <a:t>BOTOX</a:t>
            </a:r>
            <a:r>
              <a:rPr lang="en-US" baseline="300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[Prescribing Information]. Irvine, CA: Allergan, Inc.; February 2014. </a:t>
            </a:r>
            <a:endParaRPr lang="en-US" dirty="0" smtClean="0">
              <a:latin typeface="Arial" panose="020B0604020202020204" pitchFamily="34" charset="0"/>
              <a:cs typeface="Arial" panose="020B0604020202020204" pitchFamily="34" charset="0"/>
            </a:endParaRPr>
          </a:p>
          <a:p>
            <a:pPr marL="230188" indent="-230188" fontAlgn="base">
              <a:spcBef>
                <a:spcPct val="0"/>
              </a:spcBef>
              <a:spcAft>
                <a:spcPct val="0"/>
              </a:spcAft>
              <a:buFontTx/>
              <a:buAutoNum type="arabicPeriod"/>
              <a:defRPr/>
            </a:pPr>
            <a:r>
              <a:rPr lang="en-US" sz="1200" i="1" dirty="0" err="1" smtClean="0">
                <a:latin typeface="Arial" panose="020B0604020202020204" pitchFamily="34" charset="0"/>
                <a:cs typeface="Arial" panose="020B0604020202020204" pitchFamily="34" charset="0"/>
              </a:rPr>
              <a:t>Dysport</a:t>
            </a:r>
            <a:r>
              <a:rPr lang="en-US" sz="1200" i="1" baseline="30000" dirty="0" smtClean="0">
                <a:latin typeface="Arial" panose="020B0604020202020204" pitchFamily="34" charset="0"/>
                <a:cs typeface="Arial" panose="020B0604020202020204" pitchFamily="34" charset="0"/>
              </a:rPr>
              <a:t>®</a:t>
            </a:r>
            <a:r>
              <a:rPr lang="en-US" sz="1200" dirty="0" smtClean="0">
                <a:latin typeface="Arial" panose="020B0604020202020204" pitchFamily="34" charset="0"/>
                <a:cs typeface="Arial" panose="020B0604020202020204" pitchFamily="34" charset="0"/>
              </a:rPr>
              <a:t> </a:t>
            </a:r>
            <a:r>
              <a:rPr lang="en-US" sz="1200" i="0" dirty="0" smtClean="0">
                <a:latin typeface="Arial" panose="020B0604020202020204" pitchFamily="34" charset="0"/>
                <a:cs typeface="Arial" panose="020B0604020202020204" pitchFamily="34" charset="0"/>
              </a:rPr>
              <a:t>[Prescribing Information]. Basking Ridge, NJ: </a:t>
            </a:r>
            <a:r>
              <a:rPr lang="en-US" sz="1200" i="0" dirty="0" err="1" smtClean="0">
                <a:latin typeface="Arial" panose="020B0604020202020204" pitchFamily="34" charset="0"/>
                <a:cs typeface="Arial" panose="020B0604020202020204" pitchFamily="34" charset="0"/>
              </a:rPr>
              <a:t>Ipsen</a:t>
            </a:r>
            <a:r>
              <a:rPr lang="en-US" sz="1200" i="0" dirty="0" smtClean="0">
                <a:latin typeface="Arial" panose="020B0604020202020204" pitchFamily="34" charset="0"/>
                <a:cs typeface="Arial" panose="020B0604020202020204" pitchFamily="34" charset="0"/>
              </a:rPr>
              <a:t> </a:t>
            </a:r>
            <a:r>
              <a:rPr lang="en-US" sz="1200" i="0" dirty="0" err="1" smtClean="0">
                <a:latin typeface="Arial" panose="020B0604020202020204" pitchFamily="34" charset="0"/>
                <a:cs typeface="Arial" panose="020B0604020202020204" pitchFamily="34" charset="0"/>
              </a:rPr>
              <a:t>Biopharm</a:t>
            </a:r>
            <a:r>
              <a:rPr lang="en-US" sz="1200" i="0" dirty="0" smtClean="0">
                <a:latin typeface="Arial" panose="020B0604020202020204" pitchFamily="34" charset="0"/>
                <a:cs typeface="Arial" panose="020B0604020202020204" pitchFamily="34" charset="0"/>
              </a:rPr>
              <a:t> Ltd. March 2012.</a:t>
            </a:r>
            <a:endParaRPr lang="en-US" sz="1200" b="1" i="0" dirty="0" smtClean="0">
              <a:latin typeface="Arial" panose="020B0604020202020204" pitchFamily="34" charset="0"/>
              <a:cs typeface="Arial" panose="020B0604020202020204" pitchFamily="34" charset="0"/>
            </a:endParaRPr>
          </a:p>
          <a:p>
            <a:pPr marL="230188" marR="0" indent="-230188" algn="l" defTabSz="914400" rtl="0" eaLnBrk="1" fontAlgn="base" latinLnBrk="0" hangingPunct="1">
              <a:lnSpc>
                <a:spcPct val="100000"/>
              </a:lnSpc>
              <a:spcBef>
                <a:spcPct val="0"/>
              </a:spcBef>
              <a:spcAft>
                <a:spcPct val="0"/>
              </a:spcAft>
              <a:buClrTx/>
              <a:buSzTx/>
              <a:buFontTx/>
              <a:buAutoNum type="arabicPeriod"/>
              <a:tabLst/>
              <a:defRPr/>
            </a:pPr>
            <a:r>
              <a:rPr lang="en-US" sz="1200" i="1" dirty="0" err="1" smtClean="0">
                <a:latin typeface="Arial" panose="020B0604020202020204" pitchFamily="34" charset="0"/>
                <a:cs typeface="Arial" panose="020B0604020202020204" pitchFamily="34" charset="0"/>
              </a:rPr>
              <a:t>Myobloc</a:t>
            </a:r>
            <a:r>
              <a:rPr lang="en-US" sz="1200" i="1" baseline="30000" dirty="0" smtClean="0">
                <a:latin typeface="Arial" panose="020B0604020202020204" pitchFamily="34" charset="0"/>
                <a:cs typeface="Arial" panose="020B0604020202020204" pitchFamily="34" charset="0"/>
              </a:rPr>
              <a:t>®</a:t>
            </a:r>
            <a:r>
              <a:rPr lang="en-US" sz="1200" i="1" dirty="0" smtClean="0">
                <a:latin typeface="Arial" panose="020B0604020202020204" pitchFamily="34" charset="0"/>
                <a:cs typeface="Arial" panose="020B0604020202020204" pitchFamily="34" charset="0"/>
              </a:rPr>
              <a:t> </a:t>
            </a:r>
            <a:r>
              <a:rPr lang="en-US" sz="1200" i="0" dirty="0" smtClean="0">
                <a:latin typeface="Arial" panose="020B0604020202020204" pitchFamily="34" charset="0"/>
                <a:cs typeface="Arial" panose="020B0604020202020204" pitchFamily="34" charset="0"/>
              </a:rPr>
              <a:t>[Prescribing Information]. South San Francisco, CA: Solstice Neurosciences, Inc. May</a:t>
            </a:r>
            <a:r>
              <a:rPr lang="en-US" sz="1200" i="0" baseline="0" dirty="0" smtClean="0">
                <a:latin typeface="Arial" panose="020B0604020202020204" pitchFamily="34" charset="0"/>
                <a:cs typeface="Arial" panose="020B0604020202020204" pitchFamily="34" charset="0"/>
              </a:rPr>
              <a:t> 2010.</a:t>
            </a:r>
            <a:endParaRPr lang="en-US" sz="1200" b="1" i="0" dirty="0" smtClean="0">
              <a:latin typeface="Arial" panose="020B0604020202020204" pitchFamily="34" charset="0"/>
              <a:cs typeface="Arial" panose="020B0604020202020204" pitchFamily="34" charset="0"/>
            </a:endParaRPr>
          </a:p>
          <a:p>
            <a:pPr marL="230188" marR="0" indent="-230188" algn="l" defTabSz="914400" rtl="0" eaLnBrk="1" fontAlgn="base" latinLnBrk="0" hangingPunct="1">
              <a:lnSpc>
                <a:spcPct val="100000"/>
              </a:lnSpc>
              <a:spcBef>
                <a:spcPct val="0"/>
              </a:spcBef>
              <a:spcAft>
                <a:spcPct val="0"/>
              </a:spcAft>
              <a:buClrTx/>
              <a:buSzTx/>
              <a:buFontTx/>
              <a:buAutoNum type="arabicPeriod"/>
              <a:tabLst/>
              <a:defRPr/>
            </a:pPr>
            <a:r>
              <a:rPr lang="en-US" sz="1200" i="1" dirty="0" err="1" smtClean="0">
                <a:latin typeface="Arial" panose="020B0604020202020204" pitchFamily="34" charset="0"/>
                <a:cs typeface="Arial" panose="020B0604020202020204" pitchFamily="34" charset="0"/>
              </a:rPr>
              <a:t>Xeomin</a:t>
            </a:r>
            <a:r>
              <a:rPr lang="en-US" sz="1200" i="1" baseline="30000" dirty="0" smtClean="0">
                <a:latin typeface="Arial" panose="020B0604020202020204" pitchFamily="34" charset="0"/>
                <a:cs typeface="Arial" panose="020B0604020202020204" pitchFamily="34" charset="0"/>
              </a:rPr>
              <a:t>®</a:t>
            </a:r>
            <a:r>
              <a:rPr lang="en-US" sz="1200" i="1"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[Prescribing Information]. Greensboro,</a:t>
            </a:r>
            <a:r>
              <a:rPr lang="en-US" sz="1200" baseline="0" dirty="0" smtClean="0">
                <a:latin typeface="Arial" panose="020B0604020202020204" pitchFamily="34" charset="0"/>
                <a:cs typeface="Arial" panose="020B0604020202020204" pitchFamily="34" charset="0"/>
              </a:rPr>
              <a:t> NC</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Merz</a:t>
            </a:r>
            <a:r>
              <a:rPr lang="en-US" sz="1200" dirty="0" smtClean="0">
                <a:latin typeface="Arial" panose="020B0604020202020204" pitchFamily="34" charset="0"/>
                <a:cs typeface="Arial" panose="020B0604020202020204" pitchFamily="34" charset="0"/>
              </a:rPr>
              <a:t> Pharmaceuticals, LLC.</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April 2014.</a:t>
            </a:r>
          </a:p>
          <a:p>
            <a:pPr marL="230188" indent="-230188" eaLnBrk="1" hangingPunct="1">
              <a:spcBef>
                <a:spcPct val="0"/>
              </a:spcBef>
              <a:buFontTx/>
              <a:buNone/>
            </a:pPr>
            <a:endParaRPr lang="en-US" dirty="0" smtClean="0">
              <a:latin typeface="Arial" charset="0"/>
            </a:endParaRPr>
          </a:p>
          <a:p>
            <a:pPr marL="230188" indent="-230188" eaLnBrk="1" hangingPunct="1">
              <a:spcBef>
                <a:spcPct val="0"/>
              </a:spcBef>
            </a:pPr>
            <a:endParaRPr lang="en-US" dirty="0" smtClean="0">
              <a:latin typeface="Arial"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defTabSz="960438"/>
            <a:fld id="{3A38FB93-A1F8-4F1D-9ABF-75FA98E36262}" type="slidenum">
              <a:rPr lang="en-US" smtClean="0">
                <a:latin typeface="Arial" charset="0"/>
              </a:rPr>
              <a:pPr defTabSz="960438"/>
              <a:t>63</a:t>
            </a:fld>
            <a:endParaRPr lang="en-US" smtClean="0">
              <a:latin typeface="Arial" charset="0"/>
            </a:endParaRPr>
          </a:p>
        </p:txBody>
      </p:sp>
      <p:sp>
        <p:nvSpPr>
          <p:cNvPr id="72707" name="Rectangle 2"/>
          <p:cNvSpPr>
            <a:spLocks noGrp="1" noRot="1" noChangeAspect="1" noChangeArrowheads="1" noTextEdit="1"/>
          </p:cNvSpPr>
          <p:nvPr>
            <p:ph type="sldImg"/>
          </p:nvPr>
        </p:nvSpPr>
        <p:spPr bwMode="auto">
          <a:xfrm>
            <a:off x="1258888" y="715963"/>
            <a:ext cx="4803775" cy="3603625"/>
          </a:xfrm>
          <a:noFill/>
          <a:ln>
            <a:solidFill>
              <a:srgbClr val="000000"/>
            </a:solidFill>
            <a:miter lim="800000"/>
            <a:headEnd/>
            <a:tailEnd/>
          </a:ln>
        </p:spPr>
      </p:sp>
      <p:sp>
        <p:nvSpPr>
          <p:cNvPr id="72708" name="Rectangle 3"/>
          <p:cNvSpPr>
            <a:spLocks noGrp="1" noChangeArrowheads="1"/>
          </p:cNvSpPr>
          <p:nvPr>
            <p:ph type="body" idx="1"/>
          </p:nvPr>
        </p:nvSpPr>
        <p:spPr bwMode="auto">
          <a:xfrm>
            <a:off x="976313" y="4560888"/>
            <a:ext cx="5362575" cy="4324350"/>
          </a:xfrm>
          <a:noFill/>
        </p:spPr>
        <p:txBody>
          <a:bodyPr wrap="square" lIns="96427" tIns="48214" rIns="96427" bIns="48214" numCol="1" anchor="t" anchorCtr="0" compatLnSpc="1">
            <a:prstTxWarp prst="textNoShape">
              <a:avLst/>
            </a:prstTxWarp>
          </a:bodyPr>
          <a:lstStyle/>
          <a:p>
            <a:pPr marL="230188" indent="-230188" eaLnBrk="1" hangingPunct="1">
              <a:spcBef>
                <a:spcPct val="0"/>
              </a:spcBef>
              <a:buFontTx/>
              <a:buChar char="•"/>
            </a:pPr>
            <a:r>
              <a:rPr lang="en-US" dirty="0" smtClean="0">
                <a:latin typeface="Arial" panose="020B0604020202020204" pitchFamily="34" charset="0"/>
                <a:cs typeface="Arial" panose="020B0604020202020204" pitchFamily="34" charset="0"/>
              </a:rPr>
              <a:t>Due to clear differences between commercial </a:t>
            </a:r>
            <a:r>
              <a:rPr lang="en-US" dirty="0" err="1" smtClean="0">
                <a:latin typeface="Arial" panose="020B0604020202020204" pitchFamily="34" charset="0"/>
                <a:cs typeface="Arial" panose="020B0604020202020204" pitchFamily="34" charset="0"/>
              </a:rPr>
              <a:t>BoNT</a:t>
            </a:r>
            <a:r>
              <a:rPr lang="en-US" dirty="0" smtClean="0">
                <a:latin typeface="Arial" panose="020B0604020202020204" pitchFamily="34" charset="0"/>
                <a:cs typeface="Arial" panose="020B0604020202020204" pitchFamily="34" charset="0"/>
              </a:rPr>
              <a:t> products, imparted through the manufacturing and formulation process, regulatory agencies world-wide have mandated specific language in product labeling stating that units of biologic activity are not interchangeable nor simply converted between products.</a:t>
            </a:r>
          </a:p>
          <a:p>
            <a:pPr marL="230188" indent="-230188" eaLnBrk="1" hangingPunct="1">
              <a:spcBef>
                <a:spcPct val="0"/>
              </a:spcBef>
              <a:buFontTx/>
              <a:buChar char="•"/>
            </a:pPr>
            <a:endParaRPr lang="en-US" dirty="0" smtClean="0">
              <a:latin typeface="Arial" panose="020B0604020202020204" pitchFamily="34" charset="0"/>
              <a:cs typeface="Arial" panose="020B0604020202020204" pitchFamily="34" charset="0"/>
            </a:endParaRPr>
          </a:p>
          <a:p>
            <a:pPr marL="230188" marR="0" indent="-230188" algn="l" defTabSz="914400" rtl="0" eaLnBrk="1" fontAlgn="base" latinLnBrk="0" hangingPunct="1">
              <a:lnSpc>
                <a:spcPct val="100000"/>
              </a:lnSpc>
              <a:spcBef>
                <a:spcPct val="0"/>
              </a:spcBef>
              <a:spcAft>
                <a:spcPct val="0"/>
              </a:spcAft>
              <a:buClrTx/>
              <a:buSzTx/>
              <a:buFontTx/>
              <a:buNone/>
              <a:tabLst/>
              <a:defRPr/>
            </a:pPr>
            <a:r>
              <a:rPr lang="en-US" b="1" u="sng" dirty="0" smtClean="0">
                <a:latin typeface="Arial" panose="020B0604020202020204" pitchFamily="34" charset="0"/>
                <a:cs typeface="Arial" panose="020B0604020202020204" pitchFamily="34" charset="0"/>
              </a:rPr>
              <a:t>References:  </a:t>
            </a:r>
          </a:p>
          <a:p>
            <a:pPr marL="230188" indent="-230188" fontAlgn="base">
              <a:spcBef>
                <a:spcPct val="0"/>
              </a:spcBef>
              <a:spcAft>
                <a:spcPct val="0"/>
              </a:spcAft>
              <a:buFontTx/>
              <a:buAutoNum type="arabicPeriod"/>
              <a:defRPr/>
            </a:pPr>
            <a:r>
              <a:rPr lang="en-US" dirty="0">
                <a:latin typeface="Arial" panose="020B0604020202020204" pitchFamily="34" charset="0"/>
                <a:cs typeface="Arial" panose="020B0604020202020204" pitchFamily="34" charset="0"/>
              </a:rPr>
              <a:t>BOTOX</a:t>
            </a:r>
            <a:r>
              <a:rPr lang="en-US" baseline="300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[Prescribing Information]. Irvine, CA: Allergan, Inc.; February 2014. </a:t>
            </a:r>
            <a:endParaRPr lang="en-US" dirty="0" smtClean="0">
              <a:latin typeface="Arial" panose="020B0604020202020204" pitchFamily="34" charset="0"/>
              <a:cs typeface="Arial" panose="020B0604020202020204" pitchFamily="34" charset="0"/>
            </a:endParaRPr>
          </a:p>
          <a:p>
            <a:pPr marL="230188" indent="-230188" fontAlgn="base">
              <a:spcBef>
                <a:spcPct val="0"/>
              </a:spcBef>
              <a:spcAft>
                <a:spcPct val="0"/>
              </a:spcAft>
              <a:buFontTx/>
              <a:buAutoNum type="arabicPeriod"/>
              <a:defRPr/>
            </a:pPr>
            <a:r>
              <a:rPr lang="en-US" i="1" dirty="0" err="1" smtClean="0">
                <a:latin typeface="Arial" panose="020B0604020202020204" pitchFamily="34" charset="0"/>
                <a:cs typeface="Arial" panose="020B0604020202020204" pitchFamily="34" charset="0"/>
              </a:rPr>
              <a:t>Dysport</a:t>
            </a:r>
            <a:r>
              <a:rPr lang="en-US" baseline="30000" dirty="0" smtClean="0">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 [Prescribing Information]. Basking Ridge, NJ: </a:t>
            </a:r>
            <a:r>
              <a:rPr lang="en-US" dirty="0" err="1" smtClean="0">
                <a:latin typeface="Arial" panose="020B0604020202020204" pitchFamily="34" charset="0"/>
                <a:cs typeface="Arial" panose="020B0604020202020204" pitchFamily="34" charset="0"/>
              </a:rPr>
              <a:t>Ipsen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Biopharm</a:t>
            </a:r>
            <a:r>
              <a:rPr lang="en-US" dirty="0" smtClean="0">
                <a:latin typeface="Arial" panose="020B0604020202020204" pitchFamily="34" charset="0"/>
                <a:cs typeface="Arial" panose="020B0604020202020204" pitchFamily="34" charset="0"/>
              </a:rPr>
              <a:t> Ltd. March 2012.</a:t>
            </a:r>
            <a:endParaRPr lang="en-US" b="1" dirty="0">
              <a:latin typeface="Arial" panose="020B0604020202020204" pitchFamily="34" charset="0"/>
              <a:cs typeface="Arial" panose="020B0604020202020204" pitchFamily="34" charset="0"/>
            </a:endParaRPr>
          </a:p>
          <a:p>
            <a:pPr marL="230188" indent="-230188" fontAlgn="base">
              <a:spcBef>
                <a:spcPct val="0"/>
              </a:spcBef>
              <a:spcAft>
                <a:spcPct val="0"/>
              </a:spcAft>
              <a:buFontTx/>
              <a:buAutoNum type="arabicPeriod"/>
              <a:defRPr/>
            </a:pPr>
            <a:r>
              <a:rPr lang="en-US" i="1" dirty="0" err="1" smtClean="0">
                <a:latin typeface="Arial" panose="020B0604020202020204" pitchFamily="34" charset="0"/>
                <a:cs typeface="Arial" panose="020B0604020202020204" pitchFamily="34" charset="0"/>
              </a:rPr>
              <a:t>Myobloc</a:t>
            </a:r>
            <a:r>
              <a:rPr lang="en-US" baseline="30000" dirty="0" smtClean="0">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 [Prescribing Information]. South San Francisco, CA: Solstice Neurosciences, Inc. May 2010.</a:t>
            </a:r>
            <a:endParaRPr lang="en-US" b="1" dirty="0">
              <a:latin typeface="Arial" panose="020B0604020202020204" pitchFamily="34" charset="0"/>
              <a:cs typeface="Arial" panose="020B0604020202020204" pitchFamily="34" charset="0"/>
            </a:endParaRPr>
          </a:p>
          <a:p>
            <a:pPr marL="230188" indent="-230188" fontAlgn="base">
              <a:spcBef>
                <a:spcPct val="0"/>
              </a:spcBef>
              <a:spcAft>
                <a:spcPct val="0"/>
              </a:spcAft>
              <a:buFontTx/>
              <a:buAutoNum type="arabicPeriod"/>
              <a:defRPr/>
            </a:pPr>
            <a:r>
              <a:rPr lang="en-US" i="1" dirty="0" err="1" smtClean="0">
                <a:latin typeface="Arial" panose="020B0604020202020204" pitchFamily="34" charset="0"/>
                <a:cs typeface="Arial" panose="020B0604020202020204" pitchFamily="34" charset="0"/>
              </a:rPr>
              <a:t>Xeomin</a:t>
            </a:r>
            <a:r>
              <a:rPr lang="en-US" baseline="30000" dirty="0" smtClean="0">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 [Prescribing Information]. Greensboro, NC: </a:t>
            </a:r>
            <a:r>
              <a:rPr lang="en-US" dirty="0" err="1" smtClean="0">
                <a:latin typeface="Arial" panose="020B0604020202020204" pitchFamily="34" charset="0"/>
                <a:cs typeface="Arial" panose="020B0604020202020204" pitchFamily="34" charset="0"/>
              </a:rPr>
              <a:t>Merz</a:t>
            </a:r>
            <a:r>
              <a:rPr lang="en-US" dirty="0" smtClean="0">
                <a:latin typeface="Arial" panose="020B0604020202020204" pitchFamily="34" charset="0"/>
                <a:cs typeface="Arial" panose="020B0604020202020204" pitchFamily="34" charset="0"/>
              </a:rPr>
              <a:t> Pharmaceuticals, LLC.</a:t>
            </a:r>
            <a:r>
              <a:rPr lang="en-US" baseline="0" dirty="0" smtClean="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April 2014.</a:t>
            </a:r>
          </a:p>
          <a:p>
            <a:pPr marL="230188" indent="-230188" eaLnBrk="1" hangingPunct="1">
              <a:spcBef>
                <a:spcPct val="0"/>
              </a:spcBef>
              <a:buFontTx/>
              <a:buNone/>
            </a:pPr>
            <a:endParaRPr lang="en-US" sz="1000" dirty="0" smtClean="0">
              <a:latin typeface="Arial" charset="0"/>
            </a:endParaRPr>
          </a:p>
          <a:p>
            <a:pPr marL="230188" indent="-230188" eaLnBrk="1" hangingPunct="1">
              <a:spcBef>
                <a:spcPct val="0"/>
              </a:spcBef>
            </a:pPr>
            <a:endParaRPr lang="en-US" sz="1000" dirty="0" smtClean="0">
              <a:latin typeface="Arial" charset="0"/>
            </a:endParaRPr>
          </a:p>
          <a:p>
            <a:pPr marL="230188" indent="-230188" eaLnBrk="1" hangingPunct="1">
              <a:spcBef>
                <a:spcPct val="0"/>
              </a:spcBef>
              <a:buFontTx/>
              <a:buNone/>
            </a:pPr>
            <a:endParaRPr lang="en-US" sz="1000" dirty="0" smtClean="0">
              <a:latin typeface="Arial"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latin typeface="Arial" charset="0"/>
            </a:endParaRPr>
          </a:p>
        </p:txBody>
      </p:sp>
      <p:sp>
        <p:nvSpPr>
          <p:cNvPr id="778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60438"/>
            <a:fld id="{BB3721E1-0653-4362-ABCC-B91750201A8E}" type="slidenum">
              <a:rPr lang="en-US" smtClean="0">
                <a:latin typeface="Arial" charset="0"/>
              </a:rPr>
              <a:pPr defTabSz="960438"/>
              <a:t>64</a:t>
            </a:fld>
            <a:endParaRPr lang="en-US" smtClean="0">
              <a:latin typeface="Arial"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latin typeface="Arial" charset="0"/>
            </a:endParaRPr>
          </a:p>
        </p:txBody>
      </p:sp>
      <p:sp>
        <p:nvSpPr>
          <p:cNvPr id="747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60438"/>
            <a:fld id="{75DB6B2F-C9F7-4577-9023-BC932FB77251}" type="slidenum">
              <a:rPr lang="en-US" smtClean="0">
                <a:latin typeface="Arial" charset="0"/>
              </a:rPr>
              <a:pPr defTabSz="960438"/>
              <a:t>65</a:t>
            </a:fld>
            <a:endParaRPr lang="en-US" dirty="0" smtClean="0">
              <a:latin typeface="Arial"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latin typeface="Arial" charset="0"/>
            </a:endParaRPr>
          </a:p>
        </p:txBody>
      </p:sp>
      <p:sp>
        <p:nvSpPr>
          <p:cNvPr id="747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60438"/>
            <a:fld id="{75DB6B2F-C9F7-4577-9023-BC932FB77251}" type="slidenum">
              <a:rPr lang="en-US" smtClean="0">
                <a:latin typeface="Arial" charset="0"/>
              </a:rPr>
              <a:pPr defTabSz="960438"/>
              <a:t>66</a:t>
            </a:fld>
            <a:endParaRPr lang="en-US" dirty="0" smtClean="0">
              <a:latin typeface="Arial"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defTabSz="960438"/>
            <a:fld id="{38D36E4D-1E0E-475F-B2C5-FC0A53D06E81}" type="slidenum">
              <a:rPr lang="en-US" smtClean="0">
                <a:latin typeface="Arial" charset="0"/>
              </a:rPr>
              <a:pPr defTabSz="960438"/>
              <a:t>67</a:t>
            </a:fld>
            <a:endParaRPr lang="en-US" dirty="0" smtClean="0">
              <a:latin typeface="Arial" charset="0"/>
            </a:endParaRPr>
          </a:p>
        </p:txBody>
      </p:sp>
      <p:sp>
        <p:nvSpPr>
          <p:cNvPr id="76803" name="Rectangle 2"/>
          <p:cNvSpPr>
            <a:spLocks noGrp="1" noRot="1" noChangeAspect="1" noChangeArrowheads="1" noTextEdit="1"/>
          </p:cNvSpPr>
          <p:nvPr>
            <p:ph type="sldImg"/>
          </p:nvPr>
        </p:nvSpPr>
        <p:spPr bwMode="auto">
          <a:xfrm>
            <a:off x="1255713" y="720725"/>
            <a:ext cx="4802187" cy="3600450"/>
          </a:xfrm>
          <a:noFill/>
          <a:ln>
            <a:solidFill>
              <a:srgbClr val="000000"/>
            </a:solidFill>
            <a:miter lim="800000"/>
            <a:headEnd/>
            <a:tailEnd/>
          </a:ln>
        </p:spPr>
      </p:sp>
      <p:sp>
        <p:nvSpPr>
          <p:cNvPr id="76804" name="Rectangle 3"/>
          <p:cNvSpPr>
            <a:spLocks noGrp="1" noChangeArrowheads="1"/>
          </p:cNvSpPr>
          <p:nvPr>
            <p:ph type="body" idx="1"/>
          </p:nvPr>
        </p:nvSpPr>
        <p:spPr bwMode="auto">
          <a:xfrm>
            <a:off x="973138" y="4560888"/>
            <a:ext cx="5368925" cy="4319587"/>
          </a:xfrm>
          <a:noFill/>
        </p:spPr>
        <p:txBody>
          <a:bodyPr wrap="square" lIns="97854" tIns="48926" rIns="97854" bIns="48926" numCol="1" anchor="t" anchorCtr="0" compatLnSpc="1">
            <a:prstTxWarp prst="textNoShape">
              <a:avLst/>
            </a:prstTxWarp>
          </a:bodyPr>
          <a:lstStyle/>
          <a:p>
            <a:pPr eaLnBrk="1" hangingPunct="1">
              <a:spcBef>
                <a:spcPct val="0"/>
              </a:spcBef>
            </a:pPr>
            <a:endParaRPr lang="en-US" dirty="0" smtClean="0">
              <a:latin typeface="Arial"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p:spPr>
        <p:txBody>
          <a:bodyPr/>
          <a:lstStyle/>
          <a:p>
            <a:endParaRPr lang="en-US" dirty="0" smtClean="0"/>
          </a:p>
        </p:txBody>
      </p:sp>
      <p:sp>
        <p:nvSpPr>
          <p:cNvPr id="97284" name="Slide Number Placeholder 3"/>
          <p:cNvSpPr>
            <a:spLocks noGrp="1"/>
          </p:cNvSpPr>
          <p:nvPr>
            <p:ph type="sldNum" sz="quarter" idx="5"/>
          </p:nvPr>
        </p:nvSpPr>
        <p:spPr>
          <a:noFill/>
        </p:spPr>
        <p:txBody>
          <a:bodyPr/>
          <a:lstStyle/>
          <a:p>
            <a:pPr defTabSz="964550"/>
            <a:fld id="{F2B53F03-6620-44AD-B82A-E14DAF8A9A5D}" type="slidenum">
              <a:rPr lang="en-US" smtClean="0"/>
              <a:pPr defTabSz="964550"/>
              <a:t>68</a:t>
            </a:fld>
            <a:endParaRPr lang="en-US" dirty="0" smtClean="0"/>
          </a:p>
        </p:txBody>
      </p:sp>
    </p:spTree>
    <p:extLst>
      <p:ext uri="{BB962C8B-B14F-4D97-AF65-F5344CB8AC3E}">
        <p14:creationId xmlns:p14="http://schemas.microsoft.com/office/powerpoint/2010/main" val="5677707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6750DC-27CA-40D7-A5AF-3FD078A5AB32}" type="slidenum">
              <a:rPr lang="en-US" smtClean="0"/>
              <a:pPr>
                <a:defRPr/>
              </a:pPr>
              <a:t>69</a:t>
            </a:fld>
            <a:endParaRPr lang="en-US" dirty="0"/>
          </a:p>
        </p:txBody>
      </p:sp>
    </p:spTree>
    <p:extLst>
      <p:ext uri="{BB962C8B-B14F-4D97-AF65-F5344CB8AC3E}">
        <p14:creationId xmlns:p14="http://schemas.microsoft.com/office/powerpoint/2010/main" val="16505748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6750DC-27CA-40D7-A5AF-3FD078A5AB32}" type="slidenum">
              <a:rPr lang="en-US" smtClean="0"/>
              <a:pPr>
                <a:defRPr/>
              </a:pPr>
              <a:t>70</a:t>
            </a:fld>
            <a:endParaRPr lang="en-US" dirty="0"/>
          </a:p>
        </p:txBody>
      </p:sp>
    </p:spTree>
    <p:extLst>
      <p:ext uri="{BB962C8B-B14F-4D97-AF65-F5344CB8AC3E}">
        <p14:creationId xmlns:p14="http://schemas.microsoft.com/office/powerpoint/2010/main" val="30945522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p:spPr>
        <p:txBody>
          <a:bodyPr/>
          <a:lstStyle/>
          <a:p>
            <a:endParaRPr lang="en-US" dirty="0" smtClean="0"/>
          </a:p>
        </p:txBody>
      </p:sp>
      <p:sp>
        <p:nvSpPr>
          <p:cNvPr id="97284" name="Slide Number Placeholder 3"/>
          <p:cNvSpPr>
            <a:spLocks noGrp="1"/>
          </p:cNvSpPr>
          <p:nvPr>
            <p:ph type="sldNum" sz="quarter" idx="5"/>
          </p:nvPr>
        </p:nvSpPr>
        <p:spPr>
          <a:noFill/>
        </p:spPr>
        <p:txBody>
          <a:bodyPr/>
          <a:lstStyle/>
          <a:p>
            <a:pPr defTabSz="964550"/>
            <a:fld id="{F2B53F03-6620-44AD-B82A-E14DAF8A9A5D}" type="slidenum">
              <a:rPr lang="en-US" smtClean="0"/>
              <a:pPr defTabSz="964550"/>
              <a:t>71</a:t>
            </a:fld>
            <a:endParaRPr lang="en-US" dirty="0" smtClean="0"/>
          </a:p>
        </p:txBody>
      </p:sp>
    </p:spTree>
    <p:extLst>
      <p:ext uri="{BB962C8B-B14F-4D97-AF65-F5344CB8AC3E}">
        <p14:creationId xmlns:p14="http://schemas.microsoft.com/office/powerpoint/2010/main" val="56352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6750DC-27CA-40D7-A5AF-3FD078A5AB32}" type="slidenum">
              <a:rPr lang="en-US" smtClean="0"/>
              <a:pPr>
                <a:defRPr/>
              </a:pPr>
              <a:t>7</a:t>
            </a:fld>
            <a:endParaRPr lang="en-US" dirty="0"/>
          </a:p>
        </p:txBody>
      </p:sp>
    </p:spTree>
    <p:extLst>
      <p:ext uri="{BB962C8B-B14F-4D97-AF65-F5344CB8AC3E}">
        <p14:creationId xmlns:p14="http://schemas.microsoft.com/office/powerpoint/2010/main" val="6704165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6750DC-27CA-40D7-A5AF-3FD078A5AB32}" type="slidenum">
              <a:rPr lang="en-US" smtClean="0"/>
              <a:pPr>
                <a:defRPr/>
              </a:pPr>
              <a:t>72</a:t>
            </a:fld>
            <a:endParaRPr lang="en-US" dirty="0"/>
          </a:p>
        </p:txBody>
      </p:sp>
    </p:spTree>
    <p:extLst>
      <p:ext uri="{BB962C8B-B14F-4D97-AF65-F5344CB8AC3E}">
        <p14:creationId xmlns:p14="http://schemas.microsoft.com/office/powerpoint/2010/main" val="39490702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6750DC-27CA-40D7-A5AF-3FD078A5AB32}" type="slidenum">
              <a:rPr lang="en-US" smtClean="0"/>
              <a:pPr>
                <a:defRPr/>
              </a:pPr>
              <a:t>73</a:t>
            </a:fld>
            <a:endParaRPr lang="en-US" dirty="0"/>
          </a:p>
        </p:txBody>
      </p:sp>
    </p:spTree>
    <p:extLst>
      <p:ext uri="{BB962C8B-B14F-4D97-AF65-F5344CB8AC3E}">
        <p14:creationId xmlns:p14="http://schemas.microsoft.com/office/powerpoint/2010/main" val="6704165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6750DC-27CA-40D7-A5AF-3FD078A5AB32}" type="slidenum">
              <a:rPr lang="en-US" smtClean="0"/>
              <a:pPr>
                <a:defRPr/>
              </a:pPr>
              <a:t>74</a:t>
            </a:fld>
            <a:endParaRPr lang="en-US" dirty="0"/>
          </a:p>
        </p:txBody>
      </p:sp>
    </p:spTree>
    <p:extLst>
      <p:ext uri="{BB962C8B-B14F-4D97-AF65-F5344CB8AC3E}">
        <p14:creationId xmlns:p14="http://schemas.microsoft.com/office/powerpoint/2010/main" val="38318824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6750DC-27CA-40D7-A5AF-3FD078A5AB32}" type="slidenum">
              <a:rPr lang="en-US" smtClean="0"/>
              <a:pPr>
                <a:defRPr/>
              </a:pPr>
              <a:t>75</a:t>
            </a:fld>
            <a:endParaRPr lang="en-US" dirty="0"/>
          </a:p>
        </p:txBody>
      </p:sp>
    </p:spTree>
    <p:extLst>
      <p:ext uri="{BB962C8B-B14F-4D97-AF65-F5344CB8AC3E}">
        <p14:creationId xmlns:p14="http://schemas.microsoft.com/office/powerpoint/2010/main" val="14912056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6750DC-27CA-40D7-A5AF-3FD078A5AB32}" type="slidenum">
              <a:rPr lang="en-US" smtClean="0"/>
              <a:pPr>
                <a:defRPr/>
              </a:pPr>
              <a:t>76</a:t>
            </a:fld>
            <a:endParaRPr lang="en-US" dirty="0"/>
          </a:p>
        </p:txBody>
      </p:sp>
    </p:spTree>
    <p:extLst>
      <p:ext uri="{BB962C8B-B14F-4D97-AF65-F5344CB8AC3E}">
        <p14:creationId xmlns:p14="http://schemas.microsoft.com/office/powerpoint/2010/main" val="1340775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6750DC-27CA-40D7-A5AF-3FD078A5AB32}" type="slidenum">
              <a:rPr lang="en-US" smtClean="0"/>
              <a:pPr>
                <a:defRPr/>
              </a:pPr>
              <a:t>77</a:t>
            </a:fld>
            <a:endParaRPr lang="en-US" dirty="0"/>
          </a:p>
        </p:txBody>
      </p:sp>
    </p:spTree>
    <p:extLst>
      <p:ext uri="{BB962C8B-B14F-4D97-AF65-F5344CB8AC3E}">
        <p14:creationId xmlns:p14="http://schemas.microsoft.com/office/powerpoint/2010/main" val="37715147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6750DC-27CA-40D7-A5AF-3FD078A5AB32}" type="slidenum">
              <a:rPr lang="en-US" smtClean="0"/>
              <a:pPr>
                <a:defRPr/>
              </a:pPr>
              <a:t>78</a:t>
            </a:fld>
            <a:endParaRPr lang="en-US" dirty="0"/>
          </a:p>
        </p:txBody>
      </p:sp>
    </p:spTree>
    <p:extLst>
      <p:ext uri="{BB962C8B-B14F-4D97-AF65-F5344CB8AC3E}">
        <p14:creationId xmlns:p14="http://schemas.microsoft.com/office/powerpoint/2010/main" val="35617030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latin typeface="Arial" charset="0"/>
            </a:endParaRPr>
          </a:p>
        </p:txBody>
      </p:sp>
      <p:sp>
        <p:nvSpPr>
          <p:cNvPr id="778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60438"/>
            <a:fld id="{BB3721E1-0653-4362-ABCC-B91750201A8E}" type="slidenum">
              <a:rPr lang="en-US" smtClean="0">
                <a:latin typeface="Arial" charset="0"/>
              </a:rPr>
              <a:pPr defTabSz="960438"/>
              <a:t>79</a:t>
            </a:fld>
            <a:endParaRPr lang="en-US" dirty="0" smtClean="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6750DC-27CA-40D7-A5AF-3FD078A5AB32}" type="slidenum">
              <a:rPr lang="en-US" smtClean="0"/>
              <a:pPr>
                <a:defRPr/>
              </a:pPr>
              <a:t>8</a:t>
            </a:fld>
            <a:endParaRPr lang="en-US" dirty="0"/>
          </a:p>
        </p:txBody>
      </p:sp>
    </p:spTree>
    <p:extLst>
      <p:ext uri="{BB962C8B-B14F-4D97-AF65-F5344CB8AC3E}">
        <p14:creationId xmlns:p14="http://schemas.microsoft.com/office/powerpoint/2010/main" val="3831882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6750DC-27CA-40D7-A5AF-3FD078A5AB32}" type="slidenum">
              <a:rPr lang="en-US" smtClean="0"/>
              <a:pPr>
                <a:defRPr/>
              </a:pPr>
              <a:t>9</a:t>
            </a:fld>
            <a:endParaRPr lang="en-US" dirty="0"/>
          </a:p>
        </p:txBody>
      </p:sp>
    </p:spTree>
    <p:extLst>
      <p:ext uri="{BB962C8B-B14F-4D97-AF65-F5344CB8AC3E}">
        <p14:creationId xmlns:p14="http://schemas.microsoft.com/office/powerpoint/2010/main" val="14912056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2" y="2130428"/>
            <a:ext cx="7772400" cy="1470025"/>
          </a:xfrm>
        </p:spPr>
        <p:txBody>
          <a:bodyPr>
            <a:normAutofit/>
          </a:bodyPr>
          <a:lstStyle>
            <a:lvl1pPr algn="ctr">
              <a:defRPr sz="2800">
                <a:solidFill>
                  <a:schemeClr val="bg1"/>
                </a:solidFill>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Box 10"/>
          <p:cNvSpPr txBox="1"/>
          <p:nvPr userDrawn="1"/>
        </p:nvSpPr>
        <p:spPr>
          <a:xfrm>
            <a:off x="8864758" y="0"/>
            <a:ext cx="279243" cy="184666"/>
          </a:xfrm>
          <a:prstGeom prst="rect">
            <a:avLst/>
          </a:prstGeom>
          <a:noFill/>
        </p:spPr>
        <p:txBody>
          <a:bodyPr wrap="none" rtlCol="0">
            <a:spAutoFit/>
          </a:bodyPr>
          <a:lstStyle/>
          <a:p>
            <a:pPr algn="r"/>
            <a:fld id="{CBE4BDC4-BD9E-4BDD-8FCB-F31A2731C0FC}" type="slidenum">
              <a:rPr lang="en-US" sz="600" smtClean="0">
                <a:solidFill>
                  <a:schemeClr val="bg1">
                    <a:lumMod val="85000"/>
                  </a:schemeClr>
                </a:solidFill>
                <a:latin typeface="Arial" pitchFamily="34" charset="0"/>
                <a:cs typeface="Arial" pitchFamily="34" charset="0"/>
              </a:rPr>
              <a:pPr algn="r"/>
              <a:t>‹#›</a:t>
            </a:fld>
            <a:endParaRPr lang="en-US" sz="600" dirty="0">
              <a:solidFill>
                <a:schemeClr val="bg1">
                  <a:lumMod val="85000"/>
                </a:schemeClr>
              </a:solidFill>
              <a:latin typeface="Arial" pitchFamily="34" charset="0"/>
              <a:cs typeface="Arial"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44580" y="6038611"/>
            <a:ext cx="1920244" cy="850394"/>
          </a:xfrm>
          <a:prstGeom prst="rect">
            <a:avLst/>
          </a:prstGeom>
        </p:spPr>
      </p:pic>
    </p:spTree>
    <p:extLst>
      <p:ext uri="{BB962C8B-B14F-4D97-AF65-F5344CB8AC3E}">
        <p14:creationId xmlns:p14="http://schemas.microsoft.com/office/powerpoint/2010/main" val="388039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5067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4" y="2531997"/>
            <a:ext cx="7772400" cy="1362075"/>
          </a:xfrm>
        </p:spPr>
        <p:txBody>
          <a:bodyPr anchor="t">
            <a:normAutofit/>
          </a:bodyPr>
          <a:lstStyle>
            <a:lvl1pPr algn="ctr">
              <a:defRPr sz="2800" b="1"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4" y="3890267"/>
            <a:ext cx="7772400" cy="1500187"/>
          </a:xfrm>
        </p:spPr>
        <p:txBody>
          <a:bodyPr anchor="t">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94578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2138" y="80077"/>
            <a:ext cx="8229600" cy="74676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4"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812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5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58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2" y="2130428"/>
            <a:ext cx="7772400" cy="1470025"/>
          </a:xfrm>
        </p:spPr>
        <p:txBody>
          <a:bodyPr>
            <a:normAutofit/>
          </a:bodyPr>
          <a:lstStyle>
            <a:lvl1pPr algn="ctr">
              <a:defRPr sz="2800">
                <a:solidFill>
                  <a:schemeClr val="bg1"/>
                </a:solidFill>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Box 10"/>
          <p:cNvSpPr txBox="1"/>
          <p:nvPr userDrawn="1"/>
        </p:nvSpPr>
        <p:spPr>
          <a:xfrm>
            <a:off x="8864758" y="0"/>
            <a:ext cx="279243" cy="184666"/>
          </a:xfrm>
          <a:prstGeom prst="rect">
            <a:avLst/>
          </a:prstGeom>
          <a:noFill/>
        </p:spPr>
        <p:txBody>
          <a:bodyPr wrap="none" rtlCol="0">
            <a:spAutoFit/>
          </a:bodyPr>
          <a:lstStyle/>
          <a:p>
            <a:pPr algn="r"/>
            <a:fld id="{CBE4BDC4-BD9E-4BDD-8FCB-F31A2731C0FC}" type="slidenum">
              <a:rPr lang="en-US" sz="600" smtClean="0">
                <a:solidFill>
                  <a:schemeClr val="bg1">
                    <a:lumMod val="85000"/>
                  </a:schemeClr>
                </a:solidFill>
                <a:latin typeface="Arial" pitchFamily="34" charset="0"/>
                <a:cs typeface="Arial" pitchFamily="34" charset="0"/>
              </a:rPr>
              <a:pPr algn="r"/>
              <a:t>‹#›</a:t>
            </a:fld>
            <a:endParaRPr lang="en-US" sz="600" dirty="0">
              <a:solidFill>
                <a:schemeClr val="bg1">
                  <a:lumMod val="85000"/>
                </a:schemeClr>
              </a:solidFill>
              <a:latin typeface="Arial" pitchFamily="34" charset="0"/>
              <a:cs typeface="Arial"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44580" y="6038611"/>
            <a:ext cx="1920244" cy="850394"/>
          </a:xfrm>
          <a:prstGeom prst="rect">
            <a:avLst/>
          </a:prstGeom>
        </p:spPr>
      </p:pic>
    </p:spTree>
    <p:extLst>
      <p:ext uri="{BB962C8B-B14F-4D97-AF65-F5344CB8AC3E}">
        <p14:creationId xmlns:p14="http://schemas.microsoft.com/office/powerpoint/2010/main" val="128350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8545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4" y="2531997"/>
            <a:ext cx="7772400" cy="1362075"/>
          </a:xfrm>
        </p:spPr>
        <p:txBody>
          <a:bodyPr anchor="t">
            <a:normAutofit/>
          </a:bodyPr>
          <a:lstStyle>
            <a:lvl1pPr algn="ctr">
              <a:defRPr sz="2800" b="1"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4" y="3890267"/>
            <a:ext cx="7772400" cy="1500187"/>
          </a:xfrm>
        </p:spPr>
        <p:txBody>
          <a:bodyPr anchor="t">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5179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2138" y="29181"/>
            <a:ext cx="8229600" cy="86314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4"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1335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2420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728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2" y="2130428"/>
            <a:ext cx="7772400" cy="1470025"/>
          </a:xfrm>
        </p:spPr>
        <p:txBody>
          <a:bodyPr>
            <a:normAutofit/>
          </a:bodyPr>
          <a:lstStyle>
            <a:lvl1pPr algn="ctr">
              <a:defRPr sz="2800">
                <a:solidFill>
                  <a:schemeClr val="bg1"/>
                </a:solidFill>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Box 10"/>
          <p:cNvSpPr txBox="1"/>
          <p:nvPr userDrawn="1"/>
        </p:nvSpPr>
        <p:spPr>
          <a:xfrm>
            <a:off x="8864758" y="0"/>
            <a:ext cx="279243" cy="184666"/>
          </a:xfrm>
          <a:prstGeom prst="rect">
            <a:avLst/>
          </a:prstGeom>
          <a:noFill/>
        </p:spPr>
        <p:txBody>
          <a:bodyPr wrap="none" rtlCol="0">
            <a:spAutoFit/>
          </a:bodyPr>
          <a:lstStyle/>
          <a:p>
            <a:pPr algn="r"/>
            <a:fld id="{CBE4BDC4-BD9E-4BDD-8FCB-F31A2731C0FC}" type="slidenum">
              <a:rPr lang="en-US" sz="600" smtClean="0">
                <a:solidFill>
                  <a:schemeClr val="bg1">
                    <a:lumMod val="85000"/>
                  </a:schemeClr>
                </a:solidFill>
                <a:latin typeface="Arial" pitchFamily="34" charset="0"/>
                <a:cs typeface="Arial" pitchFamily="34" charset="0"/>
              </a:rPr>
              <a:pPr algn="r"/>
              <a:t>‹#›</a:t>
            </a:fld>
            <a:endParaRPr lang="en-US" sz="600" dirty="0">
              <a:solidFill>
                <a:schemeClr val="bg1">
                  <a:lumMod val="85000"/>
                </a:schemeClr>
              </a:solidFill>
              <a:latin typeface="Arial" pitchFamily="34" charset="0"/>
              <a:cs typeface="Arial"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44580" y="6038611"/>
            <a:ext cx="1920244" cy="850394"/>
          </a:xfrm>
          <a:prstGeom prst="rect">
            <a:avLst/>
          </a:prstGeom>
        </p:spPr>
      </p:pic>
    </p:spTree>
    <p:extLst>
      <p:ext uri="{BB962C8B-B14F-4D97-AF65-F5344CB8AC3E}">
        <p14:creationId xmlns:p14="http://schemas.microsoft.com/office/powerpoint/2010/main" val="126450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38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4" y="2531997"/>
            <a:ext cx="7772400" cy="1362075"/>
          </a:xfrm>
        </p:spPr>
        <p:txBody>
          <a:bodyPr anchor="t">
            <a:normAutofit/>
          </a:bodyPr>
          <a:lstStyle>
            <a:lvl1pPr algn="ctr">
              <a:defRPr sz="2800" b="1"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4" y="3890267"/>
            <a:ext cx="7772400" cy="1500187"/>
          </a:xfrm>
        </p:spPr>
        <p:txBody>
          <a:bodyPr anchor="t">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302251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2138" y="46647"/>
            <a:ext cx="8229600" cy="82884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4"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73997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9415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691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2" y="2130428"/>
            <a:ext cx="7772400" cy="1470025"/>
          </a:xfrm>
        </p:spPr>
        <p:txBody>
          <a:bodyPr>
            <a:normAutofit/>
          </a:bodyPr>
          <a:lstStyle>
            <a:lvl1pPr algn="ctr">
              <a:defRPr sz="2800">
                <a:solidFill>
                  <a:schemeClr val="bg1"/>
                </a:solidFill>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Box 10"/>
          <p:cNvSpPr txBox="1"/>
          <p:nvPr userDrawn="1"/>
        </p:nvSpPr>
        <p:spPr>
          <a:xfrm>
            <a:off x="8864758" y="0"/>
            <a:ext cx="279243" cy="184666"/>
          </a:xfrm>
          <a:prstGeom prst="rect">
            <a:avLst/>
          </a:prstGeom>
          <a:noFill/>
        </p:spPr>
        <p:txBody>
          <a:bodyPr wrap="none" rtlCol="0">
            <a:spAutoFit/>
          </a:bodyPr>
          <a:lstStyle/>
          <a:p>
            <a:pPr algn="r"/>
            <a:fld id="{CBE4BDC4-BD9E-4BDD-8FCB-F31A2731C0FC}" type="slidenum">
              <a:rPr lang="en-US" sz="600" smtClean="0">
                <a:solidFill>
                  <a:schemeClr val="bg1">
                    <a:lumMod val="85000"/>
                  </a:schemeClr>
                </a:solidFill>
                <a:latin typeface="Arial" pitchFamily="34" charset="0"/>
                <a:cs typeface="Arial" pitchFamily="34" charset="0"/>
              </a:rPr>
              <a:pPr algn="r"/>
              <a:t>‹#›</a:t>
            </a:fld>
            <a:endParaRPr lang="en-US" sz="600" dirty="0">
              <a:solidFill>
                <a:schemeClr val="bg1">
                  <a:lumMod val="85000"/>
                </a:schemeClr>
              </a:solidFill>
              <a:latin typeface="Arial" pitchFamily="34" charset="0"/>
              <a:cs typeface="Arial"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44580" y="6038611"/>
            <a:ext cx="1920244" cy="850394"/>
          </a:xfrm>
          <a:prstGeom prst="rect">
            <a:avLst/>
          </a:prstGeom>
        </p:spPr>
      </p:pic>
    </p:spTree>
    <p:extLst>
      <p:ext uri="{BB962C8B-B14F-4D97-AF65-F5344CB8AC3E}">
        <p14:creationId xmlns:p14="http://schemas.microsoft.com/office/powerpoint/2010/main" val="3948301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0325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4" y="2531997"/>
            <a:ext cx="7772400" cy="1362075"/>
          </a:xfrm>
        </p:spPr>
        <p:txBody>
          <a:bodyPr anchor="t">
            <a:normAutofit/>
          </a:bodyPr>
          <a:lstStyle>
            <a:lvl1pPr algn="ctr">
              <a:defRPr sz="2800" b="1"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4" y="3890267"/>
            <a:ext cx="7772400" cy="1500187"/>
          </a:xfrm>
        </p:spPr>
        <p:txBody>
          <a:bodyPr anchor="t">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336875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4" y="2531997"/>
            <a:ext cx="7772400" cy="1362075"/>
          </a:xfrm>
        </p:spPr>
        <p:txBody>
          <a:bodyPr anchor="t">
            <a:normAutofit/>
          </a:bodyPr>
          <a:lstStyle>
            <a:lvl1pPr algn="ctr">
              <a:defRPr sz="2800" b="1"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4" y="3890267"/>
            <a:ext cx="7772400" cy="1500187"/>
          </a:xfrm>
        </p:spPr>
        <p:txBody>
          <a:bodyPr anchor="t">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13903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2138" y="9728"/>
            <a:ext cx="8229600" cy="88521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4"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9225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431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105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2" y="2130428"/>
            <a:ext cx="7772400" cy="1470025"/>
          </a:xfrm>
        </p:spPr>
        <p:txBody>
          <a:bodyPr>
            <a:normAutofit/>
          </a:bodyPr>
          <a:lstStyle>
            <a:lvl1pPr algn="ctr">
              <a:defRPr sz="2800">
                <a:solidFill>
                  <a:schemeClr val="bg1"/>
                </a:solidFill>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Box 10"/>
          <p:cNvSpPr txBox="1"/>
          <p:nvPr userDrawn="1"/>
        </p:nvSpPr>
        <p:spPr>
          <a:xfrm>
            <a:off x="8864758" y="0"/>
            <a:ext cx="279243" cy="184666"/>
          </a:xfrm>
          <a:prstGeom prst="rect">
            <a:avLst/>
          </a:prstGeom>
          <a:noFill/>
        </p:spPr>
        <p:txBody>
          <a:bodyPr wrap="none" rtlCol="0">
            <a:spAutoFit/>
          </a:bodyPr>
          <a:lstStyle/>
          <a:p>
            <a:pPr algn="r"/>
            <a:fld id="{CBE4BDC4-BD9E-4BDD-8FCB-F31A2731C0FC}" type="slidenum">
              <a:rPr lang="en-US" sz="600" smtClean="0">
                <a:solidFill>
                  <a:schemeClr val="bg1">
                    <a:lumMod val="85000"/>
                  </a:schemeClr>
                </a:solidFill>
                <a:latin typeface="Arial" pitchFamily="34" charset="0"/>
                <a:cs typeface="Arial" pitchFamily="34" charset="0"/>
              </a:rPr>
              <a:pPr algn="r"/>
              <a:t>‹#›</a:t>
            </a:fld>
            <a:endParaRPr lang="en-US" sz="600" dirty="0">
              <a:solidFill>
                <a:schemeClr val="bg1">
                  <a:lumMod val="85000"/>
                </a:schemeClr>
              </a:solidFill>
              <a:latin typeface="Arial" pitchFamily="34" charset="0"/>
              <a:cs typeface="Arial"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44580" y="6038611"/>
            <a:ext cx="1920244" cy="850394"/>
          </a:xfrm>
          <a:prstGeom prst="rect">
            <a:avLst/>
          </a:prstGeom>
        </p:spPr>
      </p:pic>
    </p:spTree>
    <p:extLst>
      <p:ext uri="{BB962C8B-B14F-4D97-AF65-F5344CB8AC3E}">
        <p14:creationId xmlns:p14="http://schemas.microsoft.com/office/powerpoint/2010/main" val="203434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2685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4" y="2531997"/>
            <a:ext cx="7772400" cy="1362075"/>
          </a:xfrm>
        </p:spPr>
        <p:txBody>
          <a:bodyPr anchor="t">
            <a:normAutofit/>
          </a:bodyPr>
          <a:lstStyle>
            <a:lvl1pPr algn="ctr">
              <a:defRPr sz="2800" b="1"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4" y="3890267"/>
            <a:ext cx="7772400" cy="1500187"/>
          </a:xfrm>
        </p:spPr>
        <p:txBody>
          <a:bodyPr anchor="t">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33171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2138" y="70349"/>
            <a:ext cx="8229600" cy="76622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4"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3970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7143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05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2101" y="80077"/>
            <a:ext cx="8385243" cy="74676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4"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414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8022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38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0050"/>
            <a:ext cx="40386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0050"/>
            <a:ext cx="40386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5691366"/>
      </p:ext>
    </p:extLst>
  </p:cSld>
  <p:clrMapOvr>
    <a:masterClrMapping/>
  </p:clrMapOvr>
  <p:transition>
    <p:split orient="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00050" y="201613"/>
            <a:ext cx="8345488" cy="73025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60363" y="1165225"/>
            <a:ext cx="4151312" cy="5540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64075" y="1165225"/>
            <a:ext cx="4151313" cy="2693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64075" y="4011613"/>
            <a:ext cx="4151313" cy="26939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98197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2" y="2130428"/>
            <a:ext cx="7772400" cy="1470025"/>
          </a:xfrm>
        </p:spPr>
        <p:txBody>
          <a:bodyPr>
            <a:normAutofit/>
          </a:bodyPr>
          <a:lstStyle>
            <a:lvl1pPr algn="ctr">
              <a:defRPr sz="2800">
                <a:solidFill>
                  <a:schemeClr val="bg1"/>
                </a:solidFill>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Box 10"/>
          <p:cNvSpPr txBox="1"/>
          <p:nvPr userDrawn="1"/>
        </p:nvSpPr>
        <p:spPr>
          <a:xfrm>
            <a:off x="8864758" y="0"/>
            <a:ext cx="279243" cy="184666"/>
          </a:xfrm>
          <a:prstGeom prst="rect">
            <a:avLst/>
          </a:prstGeom>
          <a:noFill/>
        </p:spPr>
        <p:txBody>
          <a:bodyPr wrap="none" rtlCol="0">
            <a:spAutoFit/>
          </a:bodyPr>
          <a:lstStyle/>
          <a:p>
            <a:pPr algn="r"/>
            <a:fld id="{CBE4BDC4-BD9E-4BDD-8FCB-F31A2731C0FC}" type="slidenum">
              <a:rPr lang="en-US" sz="600" smtClean="0">
                <a:solidFill>
                  <a:schemeClr val="bg1">
                    <a:lumMod val="85000"/>
                  </a:schemeClr>
                </a:solidFill>
                <a:latin typeface="Arial" pitchFamily="34" charset="0"/>
                <a:cs typeface="Arial" pitchFamily="34" charset="0"/>
              </a:rPr>
              <a:pPr algn="r"/>
              <a:t>‹#›</a:t>
            </a:fld>
            <a:endParaRPr lang="en-US" sz="600" dirty="0">
              <a:solidFill>
                <a:schemeClr val="bg1">
                  <a:lumMod val="85000"/>
                </a:schemeClr>
              </a:solidFill>
              <a:latin typeface="Arial" pitchFamily="34" charset="0"/>
              <a:cs typeface="Arial"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44580" y="6038611"/>
            <a:ext cx="1920244" cy="850394"/>
          </a:xfrm>
          <a:prstGeom prst="rect">
            <a:avLst/>
          </a:prstGeom>
        </p:spPr>
      </p:pic>
    </p:spTree>
    <p:extLst>
      <p:ext uri="{BB962C8B-B14F-4D97-AF65-F5344CB8AC3E}">
        <p14:creationId xmlns:p14="http://schemas.microsoft.com/office/powerpoint/2010/main" val="229642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6.png"/><Relationship Id="rId5" Type="http://schemas.openxmlformats.org/officeDocument/2006/relationships/slideLayout" Target="../slideLayouts/slideLayout13.xml"/><Relationship Id="rId10" Type="http://schemas.openxmlformats.org/officeDocument/2006/relationships/image" Target="../media/image3.png"/><Relationship Id="rId4" Type="http://schemas.openxmlformats.org/officeDocument/2006/relationships/slideLayout" Target="../slideLayouts/slideLayout12.xml"/><Relationship Id="rId9"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9.png"/><Relationship Id="rId5" Type="http://schemas.openxmlformats.org/officeDocument/2006/relationships/slideLayout" Target="../slideLayouts/slideLayout19.xml"/><Relationship Id="rId10" Type="http://schemas.openxmlformats.org/officeDocument/2006/relationships/image" Target="../media/image3.png"/><Relationship Id="rId4" Type="http://schemas.openxmlformats.org/officeDocument/2006/relationships/slideLayout" Target="../slideLayouts/slideLayout18.xml"/><Relationship Id="rId9" Type="http://schemas.openxmlformats.org/officeDocument/2006/relationships/image" Target="../media/image1.jp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slideLayout" Target="../slideLayouts/slideLayout23.xml"/><Relationship Id="rId7" Type="http://schemas.openxmlformats.org/officeDocument/2006/relationships/theme" Target="../theme/theme4.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12.png"/><Relationship Id="rId5" Type="http://schemas.openxmlformats.org/officeDocument/2006/relationships/slideLayout" Target="../slideLayouts/slideLayout25.xml"/><Relationship Id="rId10" Type="http://schemas.openxmlformats.org/officeDocument/2006/relationships/image" Target="../media/image3.png"/><Relationship Id="rId4" Type="http://schemas.openxmlformats.org/officeDocument/2006/relationships/slideLayout" Target="../slideLayouts/slideLayout24.xml"/><Relationship Id="rId9" Type="http://schemas.openxmlformats.org/officeDocument/2006/relationships/image" Target="../media/image1.jp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29.xml"/><Relationship Id="rId7" Type="http://schemas.openxmlformats.org/officeDocument/2006/relationships/theme" Target="../theme/theme5.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image" Target="../media/image3.png"/><Relationship Id="rId5" Type="http://schemas.openxmlformats.org/officeDocument/2006/relationships/slideLayout" Target="../slideLayouts/slideLayout31.xml"/><Relationship Id="rId10" Type="http://schemas.openxmlformats.org/officeDocument/2006/relationships/image" Target="../media/image15.jpg"/><Relationship Id="rId4" Type="http://schemas.openxmlformats.org/officeDocument/2006/relationships/slideLayout" Target="../slideLayouts/slideLayout30.xml"/><Relationship Id="rId9" Type="http://schemas.openxmlformats.org/officeDocument/2006/relationships/image" Target="../media/image14.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slideLayout" Target="../slideLayouts/slideLayout35.xml"/><Relationship Id="rId7" Type="http://schemas.openxmlformats.org/officeDocument/2006/relationships/theme" Target="../theme/theme6.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image" Target="../media/image18.png"/><Relationship Id="rId5" Type="http://schemas.openxmlformats.org/officeDocument/2006/relationships/slideLayout" Target="../slideLayouts/slideLayout37.xml"/><Relationship Id="rId10" Type="http://schemas.openxmlformats.org/officeDocument/2006/relationships/image" Target="../media/image3.png"/><Relationship Id="rId4" Type="http://schemas.openxmlformats.org/officeDocument/2006/relationships/slideLayout" Target="../slideLayouts/slideLayout36.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9144000" cy="1341120"/>
          </a:xfrm>
          <a:prstGeom prst="rect">
            <a:avLst/>
          </a:prstGeom>
        </p:spPr>
      </p:pic>
      <p:pic>
        <p:nvPicPr>
          <p:cNvPr id="4" name="Picture 3"/>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5675376"/>
            <a:ext cx="9144000" cy="1182624"/>
          </a:xfrm>
          <a:prstGeom prst="rect">
            <a:avLst/>
          </a:prstGeom>
        </p:spPr>
      </p:pic>
      <p:sp>
        <p:nvSpPr>
          <p:cNvPr id="2" name="Title Placeholder 1"/>
          <p:cNvSpPr>
            <a:spLocks noGrp="1"/>
          </p:cNvSpPr>
          <p:nvPr>
            <p:ph type="title"/>
          </p:nvPr>
        </p:nvSpPr>
        <p:spPr>
          <a:xfrm>
            <a:off x="280467" y="0"/>
            <a:ext cx="8502383" cy="914400"/>
          </a:xfrm>
          <a:prstGeom prst="rect">
            <a:avLst/>
          </a:prstGeom>
        </p:spPr>
        <p:txBody>
          <a:bodyPr vert="horz" lIns="91440" tIns="45720" rIns="91440" bIns="45720" rtlCol="0" anchor="ctr">
            <a:normAutofit/>
          </a:bodyPr>
          <a:lstStyle/>
          <a:p>
            <a:r>
              <a:rPr lang="en-US" dirty="0" smtClean="0"/>
              <a:t>Click to edit Master</a:t>
            </a:r>
            <a:br>
              <a:rPr lang="en-US" dirty="0" smtClean="0"/>
            </a:br>
            <a:r>
              <a:rPr lang="en-US" dirty="0" smtClean="0"/>
              <a:t>title style</a:t>
            </a:r>
            <a:endParaRPr lang="en-US" dirty="0"/>
          </a:p>
        </p:txBody>
      </p:sp>
      <p:sp>
        <p:nvSpPr>
          <p:cNvPr id="3" name="Text Placeholder 2"/>
          <p:cNvSpPr>
            <a:spLocks noGrp="1"/>
          </p:cNvSpPr>
          <p:nvPr>
            <p:ph type="body" idx="1"/>
          </p:nvPr>
        </p:nvSpPr>
        <p:spPr>
          <a:xfrm>
            <a:off x="457200" y="1338263"/>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Box 12"/>
          <p:cNvSpPr txBox="1"/>
          <p:nvPr userDrawn="1"/>
        </p:nvSpPr>
        <p:spPr>
          <a:xfrm>
            <a:off x="8864758" y="0"/>
            <a:ext cx="279243" cy="184666"/>
          </a:xfrm>
          <a:prstGeom prst="rect">
            <a:avLst/>
          </a:prstGeom>
          <a:noFill/>
        </p:spPr>
        <p:txBody>
          <a:bodyPr wrap="none" rtlCol="0">
            <a:spAutoFit/>
          </a:bodyPr>
          <a:lstStyle/>
          <a:p>
            <a:pPr algn="r"/>
            <a:fld id="{CBE4BDC4-BD9E-4BDD-8FCB-F31A2731C0FC}" type="slidenum">
              <a:rPr lang="en-US" sz="600" smtClean="0">
                <a:solidFill>
                  <a:schemeClr val="bg1">
                    <a:lumMod val="65000"/>
                  </a:schemeClr>
                </a:solidFill>
                <a:latin typeface="Arial" pitchFamily="34" charset="0"/>
                <a:cs typeface="Arial" pitchFamily="34" charset="0"/>
              </a:rPr>
              <a:pPr algn="r"/>
              <a:t>‹#›</a:t>
            </a:fld>
            <a:endParaRPr lang="en-US" sz="600" dirty="0">
              <a:solidFill>
                <a:schemeClr val="bg1">
                  <a:lumMod val="65000"/>
                </a:schemeClr>
              </a:solidFill>
              <a:latin typeface="Arial" pitchFamily="34" charset="0"/>
              <a:cs typeface="Arial" pitchFamily="34" charset="0"/>
            </a:endParaRPr>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444580" y="6038611"/>
            <a:ext cx="1920244" cy="850394"/>
          </a:xfrm>
          <a:prstGeom prst="rect">
            <a:avLst/>
          </a:prstGeom>
        </p:spPr>
      </p:pic>
    </p:spTree>
    <p:extLst>
      <p:ext uri="{BB962C8B-B14F-4D97-AF65-F5344CB8AC3E}">
        <p14:creationId xmlns:p14="http://schemas.microsoft.com/office/powerpoint/2010/main" val="1686214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91" r:id="rId7"/>
    <p:sldLayoutId id="2147483692"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spcBef>
          <a:spcPct val="0"/>
        </a:spcBef>
        <a:buNone/>
        <a:defRPr sz="2800" b="1" kern="1200">
          <a:solidFill>
            <a:srgbClr val="216EB6"/>
          </a:solidFill>
          <a:latin typeface="Arial" pitchFamily="34" charset="0"/>
          <a:ea typeface="+mj-ea"/>
          <a:cs typeface="Arial" pitchFamily="34" charset="0"/>
        </a:defRPr>
      </a:lvl1pPr>
    </p:titleStyle>
    <p:bodyStyle>
      <a:lvl1pPr marL="230188" indent="-230188" algn="l" defTabSz="914400" rtl="0" eaLnBrk="1" latinLnBrk="0" hangingPunct="1">
        <a:spcBef>
          <a:spcPts val="600"/>
        </a:spcBef>
        <a:buClr>
          <a:srgbClr val="216EB6"/>
        </a:buClr>
        <a:buFont typeface="Arial" pitchFamily="34" charset="0"/>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ts val="600"/>
        </a:spcBef>
        <a:buClr>
          <a:srgbClr val="216EB6"/>
        </a:buClr>
        <a:buFont typeface="Arial" pitchFamily="34" charset="0"/>
        <a:buChar char="–"/>
        <a:defRPr sz="1800" kern="1200">
          <a:solidFill>
            <a:schemeClr val="tx1"/>
          </a:solidFill>
          <a:latin typeface="Arial" pitchFamily="34" charset="0"/>
          <a:ea typeface="+mn-ea"/>
          <a:cs typeface="Arial" pitchFamily="34" charset="0"/>
        </a:defRPr>
      </a:lvl2pPr>
      <a:lvl3pPr marL="1082675" indent="-168275" algn="l" defTabSz="914400" rtl="0" eaLnBrk="1" latinLnBrk="0" hangingPunct="1">
        <a:spcBef>
          <a:spcPts val="600"/>
        </a:spcBef>
        <a:buClr>
          <a:srgbClr val="216EB6"/>
        </a:buClr>
        <a:buFont typeface="Arial" pitchFamily="34" charset="0"/>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ts val="600"/>
        </a:spcBef>
        <a:buClr>
          <a:srgbClr val="216EB6"/>
        </a:buClr>
        <a:buFont typeface="Arial" pitchFamily="34" charset="0"/>
        <a:buChar char="–"/>
        <a:defRPr sz="1400" kern="1200">
          <a:solidFill>
            <a:schemeClr val="tx1"/>
          </a:solidFill>
          <a:latin typeface="Arial" pitchFamily="34" charset="0"/>
          <a:ea typeface="+mn-ea"/>
          <a:cs typeface="Arial" pitchFamily="34" charset="0"/>
        </a:defRPr>
      </a:lvl4pPr>
      <a:lvl5pPr marL="1997075" indent="-168275" algn="l" defTabSz="914400" rtl="0" eaLnBrk="1" latinLnBrk="0" hangingPunct="1">
        <a:spcBef>
          <a:spcPts val="600"/>
        </a:spcBef>
        <a:buClr>
          <a:srgbClr val="216EB6"/>
        </a:buClr>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5675376"/>
            <a:ext cx="9144000" cy="1182624"/>
          </a:xfrm>
          <a:prstGeom prst="rect">
            <a:avLst/>
          </a:prstGeom>
        </p:spPr>
      </p:pic>
      <p:pic>
        <p:nvPicPr>
          <p:cNvPr id="12" name="Picture 1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0"/>
            <a:ext cx="9144000" cy="1341120"/>
          </a:xfrm>
          <a:prstGeom prst="rect">
            <a:avLst/>
          </a:prstGeom>
        </p:spPr>
      </p:pic>
      <p:sp>
        <p:nvSpPr>
          <p:cNvPr id="2" name="Title Placeholder 1"/>
          <p:cNvSpPr>
            <a:spLocks noGrp="1"/>
          </p:cNvSpPr>
          <p:nvPr>
            <p:ph type="title"/>
          </p:nvPr>
        </p:nvSpPr>
        <p:spPr>
          <a:xfrm>
            <a:off x="592138" y="0"/>
            <a:ext cx="8502383" cy="914400"/>
          </a:xfrm>
          <a:prstGeom prst="rect">
            <a:avLst/>
          </a:prstGeom>
        </p:spPr>
        <p:txBody>
          <a:bodyPr vert="horz" lIns="91440" tIns="45720" rIns="91440" bIns="45720" rtlCol="0" anchor="ctr">
            <a:normAutofit/>
          </a:bodyPr>
          <a:lstStyle/>
          <a:p>
            <a:r>
              <a:rPr lang="en-US" dirty="0" smtClean="0"/>
              <a:t>Click to edit Master</a:t>
            </a:r>
            <a:br>
              <a:rPr lang="en-US" dirty="0" smtClean="0"/>
            </a:br>
            <a:r>
              <a:rPr lang="en-US" dirty="0" smtClean="0"/>
              <a:t>title style</a:t>
            </a:r>
            <a:endParaRPr lang="en-US" dirty="0"/>
          </a:p>
        </p:txBody>
      </p:sp>
      <p:sp>
        <p:nvSpPr>
          <p:cNvPr id="3" name="Text Placeholder 2"/>
          <p:cNvSpPr>
            <a:spLocks noGrp="1"/>
          </p:cNvSpPr>
          <p:nvPr>
            <p:ph type="body" idx="1"/>
          </p:nvPr>
        </p:nvSpPr>
        <p:spPr>
          <a:xfrm>
            <a:off x="457200" y="1338263"/>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Box 12"/>
          <p:cNvSpPr txBox="1"/>
          <p:nvPr userDrawn="1"/>
        </p:nvSpPr>
        <p:spPr>
          <a:xfrm>
            <a:off x="8864758" y="0"/>
            <a:ext cx="279243" cy="184666"/>
          </a:xfrm>
          <a:prstGeom prst="rect">
            <a:avLst/>
          </a:prstGeom>
          <a:noFill/>
        </p:spPr>
        <p:txBody>
          <a:bodyPr wrap="none" rtlCol="0">
            <a:spAutoFit/>
          </a:bodyPr>
          <a:lstStyle/>
          <a:p>
            <a:pPr algn="r"/>
            <a:fld id="{CBE4BDC4-BD9E-4BDD-8FCB-F31A2731C0FC}" type="slidenum">
              <a:rPr lang="en-US" sz="600" smtClean="0">
                <a:solidFill>
                  <a:schemeClr val="bg1">
                    <a:lumMod val="65000"/>
                  </a:schemeClr>
                </a:solidFill>
                <a:latin typeface="Arial" pitchFamily="34" charset="0"/>
                <a:cs typeface="Arial" pitchFamily="34" charset="0"/>
              </a:rPr>
              <a:pPr algn="r"/>
              <a:t>‹#›</a:t>
            </a:fld>
            <a:endParaRPr lang="en-US" sz="600" dirty="0">
              <a:solidFill>
                <a:schemeClr val="bg1">
                  <a:lumMod val="65000"/>
                </a:schemeClr>
              </a:solidFill>
              <a:latin typeface="Arial" pitchFamily="34" charset="0"/>
              <a:cs typeface="Arial" pitchFamily="34" charset="0"/>
            </a:endParaRPr>
          </a:p>
        </p:txBody>
      </p:sp>
      <p:pic>
        <p:nvPicPr>
          <p:cNvPr id="5" name="Picture 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444580" y="6038611"/>
            <a:ext cx="1920244" cy="850394"/>
          </a:xfrm>
          <a:prstGeom prst="rect">
            <a:avLst/>
          </a:prstGeom>
        </p:spPr>
      </p:pic>
      <p:pic>
        <p:nvPicPr>
          <p:cNvPr id="7" name="Picture 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0674" y="222082"/>
            <a:ext cx="597409" cy="557785"/>
          </a:xfrm>
          <a:prstGeom prst="rect">
            <a:avLst/>
          </a:prstGeom>
        </p:spPr>
      </p:pic>
    </p:spTree>
    <p:extLst>
      <p:ext uri="{BB962C8B-B14F-4D97-AF65-F5344CB8AC3E}">
        <p14:creationId xmlns:p14="http://schemas.microsoft.com/office/powerpoint/2010/main" val="389008814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spcBef>
          <a:spcPct val="0"/>
        </a:spcBef>
        <a:buNone/>
        <a:defRPr sz="2800" b="1" kern="1200">
          <a:solidFill>
            <a:srgbClr val="216EB6"/>
          </a:solidFill>
          <a:latin typeface="Arial" pitchFamily="34" charset="0"/>
          <a:ea typeface="+mj-ea"/>
          <a:cs typeface="Arial" pitchFamily="34" charset="0"/>
        </a:defRPr>
      </a:lvl1pPr>
    </p:titleStyle>
    <p:bodyStyle>
      <a:lvl1pPr marL="230188" indent="-230188" algn="l" defTabSz="914400" rtl="0" eaLnBrk="1" latinLnBrk="0" hangingPunct="1">
        <a:spcBef>
          <a:spcPts val="600"/>
        </a:spcBef>
        <a:buClr>
          <a:srgbClr val="216EB6"/>
        </a:buClr>
        <a:buFont typeface="Arial" pitchFamily="34" charset="0"/>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ts val="600"/>
        </a:spcBef>
        <a:buClr>
          <a:srgbClr val="216EB6"/>
        </a:buClr>
        <a:buFont typeface="Arial" pitchFamily="34" charset="0"/>
        <a:buChar char="–"/>
        <a:defRPr sz="1800" kern="1200">
          <a:solidFill>
            <a:schemeClr val="tx1"/>
          </a:solidFill>
          <a:latin typeface="Arial" pitchFamily="34" charset="0"/>
          <a:ea typeface="+mn-ea"/>
          <a:cs typeface="Arial" pitchFamily="34" charset="0"/>
        </a:defRPr>
      </a:lvl2pPr>
      <a:lvl3pPr marL="1082675" indent="-168275" algn="l" defTabSz="914400" rtl="0" eaLnBrk="1" latinLnBrk="0" hangingPunct="1">
        <a:spcBef>
          <a:spcPts val="600"/>
        </a:spcBef>
        <a:buClr>
          <a:srgbClr val="216EB6"/>
        </a:buClr>
        <a:buFont typeface="Arial" pitchFamily="34" charset="0"/>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ts val="600"/>
        </a:spcBef>
        <a:buClr>
          <a:srgbClr val="216EB6"/>
        </a:buClr>
        <a:buFont typeface="Arial" pitchFamily="34" charset="0"/>
        <a:buChar char="–"/>
        <a:defRPr sz="1400" kern="1200">
          <a:solidFill>
            <a:schemeClr val="tx1"/>
          </a:solidFill>
          <a:latin typeface="Arial" pitchFamily="34" charset="0"/>
          <a:ea typeface="+mn-ea"/>
          <a:cs typeface="Arial" pitchFamily="34" charset="0"/>
        </a:defRPr>
      </a:lvl4pPr>
      <a:lvl5pPr marL="1997075" indent="-168275" algn="l" defTabSz="914400" rtl="0" eaLnBrk="1" latinLnBrk="0" hangingPunct="1">
        <a:spcBef>
          <a:spcPts val="600"/>
        </a:spcBef>
        <a:buClr>
          <a:srgbClr val="216EB6"/>
        </a:buClr>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5675376"/>
            <a:ext cx="9144000" cy="1182624"/>
          </a:xfrm>
          <a:prstGeom prst="rect">
            <a:avLst/>
          </a:prstGeom>
        </p:spPr>
      </p:pic>
      <p:pic>
        <p:nvPicPr>
          <p:cNvPr id="12" name="Picture 1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0"/>
            <a:ext cx="9144000" cy="1341120"/>
          </a:xfrm>
          <a:prstGeom prst="rect">
            <a:avLst/>
          </a:prstGeom>
        </p:spPr>
      </p:pic>
      <p:sp>
        <p:nvSpPr>
          <p:cNvPr id="2" name="Title Placeholder 1"/>
          <p:cNvSpPr>
            <a:spLocks noGrp="1"/>
          </p:cNvSpPr>
          <p:nvPr>
            <p:ph type="title"/>
          </p:nvPr>
        </p:nvSpPr>
        <p:spPr>
          <a:xfrm>
            <a:off x="592138" y="0"/>
            <a:ext cx="8502383" cy="914400"/>
          </a:xfrm>
          <a:prstGeom prst="rect">
            <a:avLst/>
          </a:prstGeom>
        </p:spPr>
        <p:txBody>
          <a:bodyPr vert="horz" lIns="91440" tIns="45720" rIns="91440" bIns="45720" rtlCol="0" anchor="ctr">
            <a:normAutofit/>
          </a:bodyPr>
          <a:lstStyle/>
          <a:p>
            <a:r>
              <a:rPr lang="en-US" dirty="0" smtClean="0"/>
              <a:t>Click to edit Master</a:t>
            </a:r>
            <a:br>
              <a:rPr lang="en-US" dirty="0" smtClean="0"/>
            </a:br>
            <a:r>
              <a:rPr lang="en-US" dirty="0" smtClean="0"/>
              <a:t>title style</a:t>
            </a:r>
            <a:endParaRPr lang="en-US" dirty="0"/>
          </a:p>
        </p:txBody>
      </p:sp>
      <p:sp>
        <p:nvSpPr>
          <p:cNvPr id="3" name="Text Placeholder 2"/>
          <p:cNvSpPr>
            <a:spLocks noGrp="1"/>
          </p:cNvSpPr>
          <p:nvPr>
            <p:ph type="body" idx="1"/>
          </p:nvPr>
        </p:nvSpPr>
        <p:spPr>
          <a:xfrm>
            <a:off x="457200" y="1338263"/>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Box 12"/>
          <p:cNvSpPr txBox="1"/>
          <p:nvPr userDrawn="1"/>
        </p:nvSpPr>
        <p:spPr>
          <a:xfrm>
            <a:off x="8864758" y="0"/>
            <a:ext cx="279243" cy="184666"/>
          </a:xfrm>
          <a:prstGeom prst="rect">
            <a:avLst/>
          </a:prstGeom>
          <a:noFill/>
        </p:spPr>
        <p:txBody>
          <a:bodyPr wrap="none" rtlCol="0">
            <a:spAutoFit/>
          </a:bodyPr>
          <a:lstStyle/>
          <a:p>
            <a:pPr algn="r"/>
            <a:fld id="{CBE4BDC4-BD9E-4BDD-8FCB-F31A2731C0FC}" type="slidenum">
              <a:rPr lang="en-US" sz="600" smtClean="0">
                <a:solidFill>
                  <a:schemeClr val="bg1">
                    <a:lumMod val="65000"/>
                  </a:schemeClr>
                </a:solidFill>
                <a:latin typeface="Arial" pitchFamily="34" charset="0"/>
                <a:cs typeface="Arial" pitchFamily="34" charset="0"/>
              </a:rPr>
              <a:pPr algn="r"/>
              <a:t>‹#›</a:t>
            </a:fld>
            <a:endParaRPr lang="en-US" sz="600" dirty="0">
              <a:solidFill>
                <a:schemeClr val="bg1">
                  <a:lumMod val="65000"/>
                </a:schemeClr>
              </a:solidFill>
              <a:latin typeface="Arial" pitchFamily="34" charset="0"/>
              <a:cs typeface="Arial" pitchFamily="34" charset="0"/>
            </a:endParaRPr>
          </a:p>
        </p:txBody>
      </p:sp>
      <p:pic>
        <p:nvPicPr>
          <p:cNvPr id="5" name="Picture 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444580" y="6038611"/>
            <a:ext cx="1920244" cy="850394"/>
          </a:xfrm>
          <a:prstGeom prst="rect">
            <a:avLst/>
          </a:prstGeom>
        </p:spPr>
      </p:pic>
      <p:pic>
        <p:nvPicPr>
          <p:cNvPr id="7" name="Picture 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0674" y="222082"/>
            <a:ext cx="499873" cy="493777"/>
          </a:xfrm>
          <a:prstGeom prst="rect">
            <a:avLst/>
          </a:prstGeom>
        </p:spPr>
      </p:pic>
    </p:spTree>
    <p:extLst>
      <p:ext uri="{BB962C8B-B14F-4D97-AF65-F5344CB8AC3E}">
        <p14:creationId xmlns:p14="http://schemas.microsoft.com/office/powerpoint/2010/main" val="172969308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spcBef>
          <a:spcPct val="0"/>
        </a:spcBef>
        <a:buNone/>
        <a:defRPr sz="2800" b="1" kern="1200">
          <a:solidFill>
            <a:srgbClr val="216EB6"/>
          </a:solidFill>
          <a:latin typeface="Arial" pitchFamily="34" charset="0"/>
          <a:ea typeface="+mj-ea"/>
          <a:cs typeface="Arial" pitchFamily="34" charset="0"/>
        </a:defRPr>
      </a:lvl1pPr>
    </p:titleStyle>
    <p:bodyStyle>
      <a:lvl1pPr marL="230188" indent="-230188" algn="l" defTabSz="914400" rtl="0" eaLnBrk="1" latinLnBrk="0" hangingPunct="1">
        <a:spcBef>
          <a:spcPts val="600"/>
        </a:spcBef>
        <a:buClr>
          <a:srgbClr val="216EB6"/>
        </a:buClr>
        <a:buFont typeface="Arial" pitchFamily="34" charset="0"/>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ts val="600"/>
        </a:spcBef>
        <a:buClr>
          <a:srgbClr val="216EB6"/>
        </a:buClr>
        <a:buFont typeface="Arial" pitchFamily="34" charset="0"/>
        <a:buChar char="–"/>
        <a:defRPr sz="1800" kern="1200">
          <a:solidFill>
            <a:schemeClr val="tx1"/>
          </a:solidFill>
          <a:latin typeface="Arial" pitchFamily="34" charset="0"/>
          <a:ea typeface="+mn-ea"/>
          <a:cs typeface="Arial" pitchFamily="34" charset="0"/>
        </a:defRPr>
      </a:lvl2pPr>
      <a:lvl3pPr marL="1082675" indent="-168275" algn="l" defTabSz="914400" rtl="0" eaLnBrk="1" latinLnBrk="0" hangingPunct="1">
        <a:spcBef>
          <a:spcPts val="600"/>
        </a:spcBef>
        <a:buClr>
          <a:srgbClr val="216EB6"/>
        </a:buClr>
        <a:buFont typeface="Arial" pitchFamily="34" charset="0"/>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ts val="600"/>
        </a:spcBef>
        <a:buClr>
          <a:srgbClr val="216EB6"/>
        </a:buClr>
        <a:buFont typeface="Arial" pitchFamily="34" charset="0"/>
        <a:buChar char="–"/>
        <a:defRPr sz="1400" kern="1200">
          <a:solidFill>
            <a:schemeClr val="tx1"/>
          </a:solidFill>
          <a:latin typeface="Arial" pitchFamily="34" charset="0"/>
          <a:ea typeface="+mn-ea"/>
          <a:cs typeface="Arial" pitchFamily="34" charset="0"/>
        </a:defRPr>
      </a:lvl4pPr>
      <a:lvl5pPr marL="1997075" indent="-168275" algn="l" defTabSz="914400" rtl="0" eaLnBrk="1" latinLnBrk="0" hangingPunct="1">
        <a:spcBef>
          <a:spcPts val="600"/>
        </a:spcBef>
        <a:buClr>
          <a:srgbClr val="216EB6"/>
        </a:buClr>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5675376"/>
            <a:ext cx="9144000" cy="1182624"/>
          </a:xfrm>
          <a:prstGeom prst="rect">
            <a:avLst/>
          </a:prstGeom>
        </p:spPr>
      </p:pic>
      <p:pic>
        <p:nvPicPr>
          <p:cNvPr id="12" name="Picture 1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0"/>
            <a:ext cx="9144000" cy="1341120"/>
          </a:xfrm>
          <a:prstGeom prst="rect">
            <a:avLst/>
          </a:prstGeom>
        </p:spPr>
      </p:pic>
      <p:sp>
        <p:nvSpPr>
          <p:cNvPr id="2" name="Title Placeholder 1"/>
          <p:cNvSpPr>
            <a:spLocks noGrp="1"/>
          </p:cNvSpPr>
          <p:nvPr>
            <p:ph type="title"/>
          </p:nvPr>
        </p:nvSpPr>
        <p:spPr>
          <a:xfrm>
            <a:off x="592138" y="0"/>
            <a:ext cx="8502383" cy="914400"/>
          </a:xfrm>
          <a:prstGeom prst="rect">
            <a:avLst/>
          </a:prstGeom>
        </p:spPr>
        <p:txBody>
          <a:bodyPr vert="horz" lIns="91440" tIns="45720" rIns="91440" bIns="45720" rtlCol="0" anchor="ctr">
            <a:normAutofit/>
          </a:bodyPr>
          <a:lstStyle/>
          <a:p>
            <a:r>
              <a:rPr lang="en-US" dirty="0" smtClean="0"/>
              <a:t>Click to edit Master</a:t>
            </a:r>
            <a:br>
              <a:rPr lang="en-US" dirty="0" smtClean="0"/>
            </a:br>
            <a:r>
              <a:rPr lang="en-US" dirty="0" smtClean="0"/>
              <a:t>title style</a:t>
            </a:r>
            <a:endParaRPr lang="en-US" dirty="0"/>
          </a:p>
        </p:txBody>
      </p:sp>
      <p:sp>
        <p:nvSpPr>
          <p:cNvPr id="3" name="Text Placeholder 2"/>
          <p:cNvSpPr>
            <a:spLocks noGrp="1"/>
          </p:cNvSpPr>
          <p:nvPr>
            <p:ph type="body" idx="1"/>
          </p:nvPr>
        </p:nvSpPr>
        <p:spPr>
          <a:xfrm>
            <a:off x="457200" y="1338263"/>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Box 12"/>
          <p:cNvSpPr txBox="1"/>
          <p:nvPr userDrawn="1"/>
        </p:nvSpPr>
        <p:spPr>
          <a:xfrm>
            <a:off x="8864758" y="0"/>
            <a:ext cx="279243" cy="184666"/>
          </a:xfrm>
          <a:prstGeom prst="rect">
            <a:avLst/>
          </a:prstGeom>
          <a:noFill/>
        </p:spPr>
        <p:txBody>
          <a:bodyPr wrap="none" rtlCol="0">
            <a:spAutoFit/>
          </a:bodyPr>
          <a:lstStyle/>
          <a:p>
            <a:pPr algn="r"/>
            <a:fld id="{CBE4BDC4-BD9E-4BDD-8FCB-F31A2731C0FC}" type="slidenum">
              <a:rPr lang="en-US" sz="600" smtClean="0">
                <a:solidFill>
                  <a:schemeClr val="bg1">
                    <a:lumMod val="65000"/>
                  </a:schemeClr>
                </a:solidFill>
                <a:latin typeface="Arial" pitchFamily="34" charset="0"/>
                <a:cs typeface="Arial" pitchFamily="34" charset="0"/>
              </a:rPr>
              <a:pPr algn="r"/>
              <a:t>‹#›</a:t>
            </a:fld>
            <a:endParaRPr lang="en-US" sz="600" dirty="0">
              <a:solidFill>
                <a:schemeClr val="bg1">
                  <a:lumMod val="65000"/>
                </a:schemeClr>
              </a:solidFill>
              <a:latin typeface="Arial" pitchFamily="34" charset="0"/>
              <a:cs typeface="Arial" pitchFamily="34" charset="0"/>
            </a:endParaRPr>
          </a:p>
        </p:txBody>
      </p:sp>
      <p:pic>
        <p:nvPicPr>
          <p:cNvPr id="5" name="Picture 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444580" y="6038611"/>
            <a:ext cx="1920244" cy="850394"/>
          </a:xfrm>
          <a:prstGeom prst="rect">
            <a:avLst/>
          </a:prstGeom>
        </p:spPr>
      </p:pic>
      <p:pic>
        <p:nvPicPr>
          <p:cNvPr id="7" name="Picture 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0674" y="212354"/>
            <a:ext cx="499873" cy="496825"/>
          </a:xfrm>
          <a:prstGeom prst="rect">
            <a:avLst/>
          </a:prstGeom>
        </p:spPr>
      </p:pic>
    </p:spTree>
    <p:extLst>
      <p:ext uri="{BB962C8B-B14F-4D97-AF65-F5344CB8AC3E}">
        <p14:creationId xmlns:p14="http://schemas.microsoft.com/office/powerpoint/2010/main" val="269840672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spcBef>
          <a:spcPct val="0"/>
        </a:spcBef>
        <a:buNone/>
        <a:defRPr sz="2800" b="1" kern="1200">
          <a:solidFill>
            <a:srgbClr val="216EB6"/>
          </a:solidFill>
          <a:latin typeface="Arial" pitchFamily="34" charset="0"/>
          <a:ea typeface="+mj-ea"/>
          <a:cs typeface="Arial" pitchFamily="34" charset="0"/>
        </a:defRPr>
      </a:lvl1pPr>
    </p:titleStyle>
    <p:bodyStyle>
      <a:lvl1pPr marL="230188" indent="-230188" algn="l" defTabSz="914400" rtl="0" eaLnBrk="1" latinLnBrk="0" hangingPunct="1">
        <a:spcBef>
          <a:spcPts val="600"/>
        </a:spcBef>
        <a:buClr>
          <a:srgbClr val="216EB6"/>
        </a:buClr>
        <a:buFont typeface="Arial" pitchFamily="34" charset="0"/>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ts val="600"/>
        </a:spcBef>
        <a:buClr>
          <a:srgbClr val="216EB6"/>
        </a:buClr>
        <a:buFont typeface="Arial" pitchFamily="34" charset="0"/>
        <a:buChar char="–"/>
        <a:defRPr sz="1800" kern="1200">
          <a:solidFill>
            <a:schemeClr val="tx1"/>
          </a:solidFill>
          <a:latin typeface="Arial" pitchFamily="34" charset="0"/>
          <a:ea typeface="+mn-ea"/>
          <a:cs typeface="Arial" pitchFamily="34" charset="0"/>
        </a:defRPr>
      </a:lvl2pPr>
      <a:lvl3pPr marL="1082675" indent="-168275" algn="l" defTabSz="914400" rtl="0" eaLnBrk="1" latinLnBrk="0" hangingPunct="1">
        <a:spcBef>
          <a:spcPts val="600"/>
        </a:spcBef>
        <a:buClr>
          <a:srgbClr val="216EB6"/>
        </a:buClr>
        <a:buFont typeface="Arial" pitchFamily="34" charset="0"/>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ts val="600"/>
        </a:spcBef>
        <a:buClr>
          <a:srgbClr val="216EB6"/>
        </a:buClr>
        <a:buFont typeface="Arial" pitchFamily="34" charset="0"/>
        <a:buChar char="–"/>
        <a:defRPr sz="1400" kern="1200">
          <a:solidFill>
            <a:schemeClr val="tx1"/>
          </a:solidFill>
          <a:latin typeface="Arial" pitchFamily="34" charset="0"/>
          <a:ea typeface="+mn-ea"/>
          <a:cs typeface="Arial" pitchFamily="34" charset="0"/>
        </a:defRPr>
      </a:lvl4pPr>
      <a:lvl5pPr marL="1997075" indent="-168275" algn="l" defTabSz="914400" rtl="0" eaLnBrk="1" latinLnBrk="0" hangingPunct="1">
        <a:spcBef>
          <a:spcPts val="600"/>
        </a:spcBef>
        <a:buClr>
          <a:srgbClr val="216EB6"/>
        </a:buClr>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9144000" cy="1341120"/>
          </a:xfrm>
          <a:prstGeom prst="rect">
            <a:avLst/>
          </a:prstGeom>
        </p:spPr>
      </p:pic>
      <p:pic>
        <p:nvPicPr>
          <p:cNvPr id="7" name="Picture 6"/>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0674" y="212354"/>
            <a:ext cx="496825" cy="499873"/>
          </a:xfrm>
          <a:prstGeom prst="rect">
            <a:avLst/>
          </a:prstGeom>
        </p:spPr>
      </p:pic>
      <p:pic>
        <p:nvPicPr>
          <p:cNvPr id="4" name="Picture 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5675376"/>
            <a:ext cx="9144000" cy="1182624"/>
          </a:xfrm>
          <a:prstGeom prst="rect">
            <a:avLst/>
          </a:prstGeom>
        </p:spPr>
      </p:pic>
      <p:sp>
        <p:nvSpPr>
          <p:cNvPr id="2" name="Title Placeholder 1"/>
          <p:cNvSpPr>
            <a:spLocks noGrp="1"/>
          </p:cNvSpPr>
          <p:nvPr>
            <p:ph type="title"/>
          </p:nvPr>
        </p:nvSpPr>
        <p:spPr>
          <a:xfrm>
            <a:off x="592138" y="0"/>
            <a:ext cx="8502383" cy="914400"/>
          </a:xfrm>
          <a:prstGeom prst="rect">
            <a:avLst/>
          </a:prstGeom>
        </p:spPr>
        <p:txBody>
          <a:bodyPr vert="horz" lIns="91440" tIns="45720" rIns="91440" bIns="45720" rtlCol="0" anchor="ctr">
            <a:normAutofit/>
          </a:bodyPr>
          <a:lstStyle/>
          <a:p>
            <a:r>
              <a:rPr lang="en-US" dirty="0" smtClean="0"/>
              <a:t>Click to edit Master</a:t>
            </a:r>
            <a:br>
              <a:rPr lang="en-US" dirty="0" smtClean="0"/>
            </a:br>
            <a:r>
              <a:rPr lang="en-US" dirty="0" smtClean="0"/>
              <a:t>title style</a:t>
            </a:r>
            <a:endParaRPr lang="en-US" dirty="0"/>
          </a:p>
        </p:txBody>
      </p:sp>
      <p:sp>
        <p:nvSpPr>
          <p:cNvPr id="3" name="Text Placeholder 2"/>
          <p:cNvSpPr>
            <a:spLocks noGrp="1"/>
          </p:cNvSpPr>
          <p:nvPr>
            <p:ph type="body" idx="1"/>
          </p:nvPr>
        </p:nvSpPr>
        <p:spPr>
          <a:xfrm>
            <a:off x="457200" y="1338263"/>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Box 12"/>
          <p:cNvSpPr txBox="1"/>
          <p:nvPr userDrawn="1"/>
        </p:nvSpPr>
        <p:spPr>
          <a:xfrm>
            <a:off x="8864758" y="0"/>
            <a:ext cx="279243" cy="184666"/>
          </a:xfrm>
          <a:prstGeom prst="rect">
            <a:avLst/>
          </a:prstGeom>
          <a:noFill/>
        </p:spPr>
        <p:txBody>
          <a:bodyPr wrap="none" rtlCol="0">
            <a:spAutoFit/>
          </a:bodyPr>
          <a:lstStyle/>
          <a:p>
            <a:pPr algn="r"/>
            <a:fld id="{CBE4BDC4-BD9E-4BDD-8FCB-F31A2731C0FC}" type="slidenum">
              <a:rPr lang="en-US" sz="600" smtClean="0">
                <a:solidFill>
                  <a:schemeClr val="bg1">
                    <a:lumMod val="65000"/>
                  </a:schemeClr>
                </a:solidFill>
                <a:latin typeface="Arial" pitchFamily="34" charset="0"/>
                <a:cs typeface="Arial" pitchFamily="34" charset="0"/>
              </a:rPr>
              <a:pPr algn="r"/>
              <a:t>‹#›</a:t>
            </a:fld>
            <a:endParaRPr lang="en-US" sz="600" dirty="0">
              <a:solidFill>
                <a:schemeClr val="bg1">
                  <a:lumMod val="65000"/>
                </a:schemeClr>
              </a:solidFill>
              <a:latin typeface="Arial" pitchFamily="34" charset="0"/>
              <a:cs typeface="Arial" pitchFamily="34" charset="0"/>
            </a:endParaRPr>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444580" y="6038611"/>
            <a:ext cx="1920244" cy="850394"/>
          </a:xfrm>
          <a:prstGeom prst="rect">
            <a:avLst/>
          </a:prstGeom>
        </p:spPr>
      </p:pic>
    </p:spTree>
    <p:extLst>
      <p:ext uri="{BB962C8B-B14F-4D97-AF65-F5344CB8AC3E}">
        <p14:creationId xmlns:p14="http://schemas.microsoft.com/office/powerpoint/2010/main" val="252610252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spcBef>
          <a:spcPct val="0"/>
        </a:spcBef>
        <a:buNone/>
        <a:defRPr sz="2800" b="1" kern="1200">
          <a:solidFill>
            <a:srgbClr val="216EB6"/>
          </a:solidFill>
          <a:latin typeface="Arial" pitchFamily="34" charset="0"/>
          <a:ea typeface="+mj-ea"/>
          <a:cs typeface="Arial" pitchFamily="34" charset="0"/>
        </a:defRPr>
      </a:lvl1pPr>
    </p:titleStyle>
    <p:bodyStyle>
      <a:lvl1pPr marL="230188" indent="-230188" algn="l" defTabSz="914400" rtl="0" eaLnBrk="1" latinLnBrk="0" hangingPunct="1">
        <a:spcBef>
          <a:spcPts val="600"/>
        </a:spcBef>
        <a:buClr>
          <a:srgbClr val="216EB6"/>
        </a:buClr>
        <a:buFont typeface="Arial" pitchFamily="34" charset="0"/>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ts val="600"/>
        </a:spcBef>
        <a:buClr>
          <a:srgbClr val="216EB6"/>
        </a:buClr>
        <a:buFont typeface="Arial" pitchFamily="34" charset="0"/>
        <a:buChar char="–"/>
        <a:defRPr sz="1800" kern="1200">
          <a:solidFill>
            <a:schemeClr val="tx1"/>
          </a:solidFill>
          <a:latin typeface="Arial" pitchFamily="34" charset="0"/>
          <a:ea typeface="+mn-ea"/>
          <a:cs typeface="Arial" pitchFamily="34" charset="0"/>
        </a:defRPr>
      </a:lvl2pPr>
      <a:lvl3pPr marL="1082675" indent="-168275" algn="l" defTabSz="914400" rtl="0" eaLnBrk="1" latinLnBrk="0" hangingPunct="1">
        <a:spcBef>
          <a:spcPts val="600"/>
        </a:spcBef>
        <a:buClr>
          <a:srgbClr val="216EB6"/>
        </a:buClr>
        <a:buFont typeface="Arial" pitchFamily="34" charset="0"/>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ts val="600"/>
        </a:spcBef>
        <a:buClr>
          <a:srgbClr val="216EB6"/>
        </a:buClr>
        <a:buFont typeface="Arial" pitchFamily="34" charset="0"/>
        <a:buChar char="–"/>
        <a:defRPr sz="1400" kern="1200">
          <a:solidFill>
            <a:schemeClr val="tx1"/>
          </a:solidFill>
          <a:latin typeface="Arial" pitchFamily="34" charset="0"/>
          <a:ea typeface="+mn-ea"/>
          <a:cs typeface="Arial" pitchFamily="34" charset="0"/>
        </a:defRPr>
      </a:lvl4pPr>
      <a:lvl5pPr marL="1997075" indent="-168275" algn="l" defTabSz="914400" rtl="0" eaLnBrk="1" latinLnBrk="0" hangingPunct="1">
        <a:spcBef>
          <a:spcPts val="600"/>
        </a:spcBef>
        <a:buClr>
          <a:srgbClr val="216EB6"/>
        </a:buClr>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5675376"/>
            <a:ext cx="9144000" cy="1182624"/>
          </a:xfrm>
          <a:prstGeom prst="rect">
            <a:avLst/>
          </a:prstGeom>
        </p:spPr>
      </p:pic>
      <p:pic>
        <p:nvPicPr>
          <p:cNvPr id="12" name="Picture 1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0"/>
            <a:ext cx="9144000" cy="1341120"/>
          </a:xfrm>
          <a:prstGeom prst="rect">
            <a:avLst/>
          </a:prstGeom>
        </p:spPr>
      </p:pic>
      <p:sp>
        <p:nvSpPr>
          <p:cNvPr id="2" name="Title Placeholder 1"/>
          <p:cNvSpPr>
            <a:spLocks noGrp="1"/>
          </p:cNvSpPr>
          <p:nvPr>
            <p:ph type="title"/>
          </p:nvPr>
        </p:nvSpPr>
        <p:spPr>
          <a:xfrm>
            <a:off x="592138" y="0"/>
            <a:ext cx="8502383" cy="914400"/>
          </a:xfrm>
          <a:prstGeom prst="rect">
            <a:avLst/>
          </a:prstGeom>
        </p:spPr>
        <p:txBody>
          <a:bodyPr vert="horz" lIns="91440" tIns="45720" rIns="91440" bIns="45720" rtlCol="0" anchor="ctr">
            <a:normAutofit/>
          </a:bodyPr>
          <a:lstStyle/>
          <a:p>
            <a:r>
              <a:rPr lang="en-US" dirty="0" smtClean="0"/>
              <a:t>Click to edit Master</a:t>
            </a:r>
            <a:br>
              <a:rPr lang="en-US" dirty="0" smtClean="0"/>
            </a:br>
            <a:r>
              <a:rPr lang="en-US" dirty="0" smtClean="0"/>
              <a:t>title style</a:t>
            </a:r>
            <a:endParaRPr lang="en-US" dirty="0"/>
          </a:p>
        </p:txBody>
      </p:sp>
      <p:sp>
        <p:nvSpPr>
          <p:cNvPr id="3" name="Text Placeholder 2"/>
          <p:cNvSpPr>
            <a:spLocks noGrp="1"/>
          </p:cNvSpPr>
          <p:nvPr>
            <p:ph type="body" idx="1"/>
          </p:nvPr>
        </p:nvSpPr>
        <p:spPr>
          <a:xfrm>
            <a:off x="457200" y="1338263"/>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Box 12"/>
          <p:cNvSpPr txBox="1"/>
          <p:nvPr userDrawn="1"/>
        </p:nvSpPr>
        <p:spPr>
          <a:xfrm>
            <a:off x="8864758" y="0"/>
            <a:ext cx="279243" cy="184666"/>
          </a:xfrm>
          <a:prstGeom prst="rect">
            <a:avLst/>
          </a:prstGeom>
          <a:noFill/>
        </p:spPr>
        <p:txBody>
          <a:bodyPr wrap="none" rtlCol="0">
            <a:spAutoFit/>
          </a:bodyPr>
          <a:lstStyle/>
          <a:p>
            <a:pPr algn="r"/>
            <a:fld id="{CBE4BDC4-BD9E-4BDD-8FCB-F31A2731C0FC}" type="slidenum">
              <a:rPr lang="en-US" sz="600" smtClean="0">
                <a:solidFill>
                  <a:schemeClr val="bg1">
                    <a:lumMod val="65000"/>
                  </a:schemeClr>
                </a:solidFill>
                <a:latin typeface="Arial" pitchFamily="34" charset="0"/>
                <a:cs typeface="Arial" pitchFamily="34" charset="0"/>
              </a:rPr>
              <a:pPr algn="r"/>
              <a:t>‹#›</a:t>
            </a:fld>
            <a:endParaRPr lang="en-US" sz="600" dirty="0">
              <a:solidFill>
                <a:schemeClr val="bg1">
                  <a:lumMod val="65000"/>
                </a:schemeClr>
              </a:solidFill>
              <a:latin typeface="Arial" pitchFamily="34" charset="0"/>
              <a:cs typeface="Arial" pitchFamily="34" charset="0"/>
            </a:endParaRPr>
          </a:p>
        </p:txBody>
      </p:sp>
      <p:pic>
        <p:nvPicPr>
          <p:cNvPr id="5" name="Picture 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444580" y="6038611"/>
            <a:ext cx="1920244" cy="850394"/>
          </a:xfrm>
          <a:prstGeom prst="rect">
            <a:avLst/>
          </a:prstGeom>
        </p:spPr>
      </p:pic>
      <p:pic>
        <p:nvPicPr>
          <p:cNvPr id="7" name="Picture 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0674" y="212354"/>
            <a:ext cx="710185" cy="557785"/>
          </a:xfrm>
          <a:prstGeom prst="rect">
            <a:avLst/>
          </a:prstGeom>
        </p:spPr>
      </p:pic>
    </p:spTree>
    <p:extLst>
      <p:ext uri="{BB962C8B-B14F-4D97-AF65-F5344CB8AC3E}">
        <p14:creationId xmlns:p14="http://schemas.microsoft.com/office/powerpoint/2010/main" val="387147627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spcBef>
          <a:spcPct val="0"/>
        </a:spcBef>
        <a:buNone/>
        <a:defRPr sz="2800" b="1" kern="1200" baseline="0">
          <a:solidFill>
            <a:srgbClr val="216EB6"/>
          </a:solidFill>
          <a:latin typeface="Arial" pitchFamily="34" charset="0"/>
          <a:ea typeface="+mj-ea"/>
          <a:cs typeface="Arial" pitchFamily="34" charset="0"/>
        </a:defRPr>
      </a:lvl1pPr>
    </p:titleStyle>
    <p:bodyStyle>
      <a:lvl1pPr marL="230188" indent="-230188" algn="l" defTabSz="914400" rtl="0" eaLnBrk="1" latinLnBrk="0" hangingPunct="1">
        <a:spcBef>
          <a:spcPts val="600"/>
        </a:spcBef>
        <a:buClr>
          <a:srgbClr val="216EB6"/>
        </a:buClr>
        <a:buFont typeface="Arial" pitchFamily="34" charset="0"/>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ts val="600"/>
        </a:spcBef>
        <a:buClr>
          <a:srgbClr val="216EB6"/>
        </a:buClr>
        <a:buFont typeface="Arial" pitchFamily="34" charset="0"/>
        <a:buChar char="–"/>
        <a:defRPr sz="1800" kern="1200">
          <a:solidFill>
            <a:schemeClr val="tx1"/>
          </a:solidFill>
          <a:latin typeface="Arial" pitchFamily="34" charset="0"/>
          <a:ea typeface="+mn-ea"/>
          <a:cs typeface="Arial" pitchFamily="34" charset="0"/>
        </a:defRPr>
      </a:lvl2pPr>
      <a:lvl3pPr marL="1082675" indent="-168275" algn="l" defTabSz="914400" rtl="0" eaLnBrk="1" latinLnBrk="0" hangingPunct="1">
        <a:spcBef>
          <a:spcPts val="600"/>
        </a:spcBef>
        <a:buClr>
          <a:srgbClr val="216EB6"/>
        </a:buClr>
        <a:buFont typeface="Arial" pitchFamily="34" charset="0"/>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ts val="600"/>
        </a:spcBef>
        <a:buClr>
          <a:srgbClr val="216EB6"/>
        </a:buClr>
        <a:buFont typeface="Arial" pitchFamily="34" charset="0"/>
        <a:buChar char="–"/>
        <a:defRPr sz="1400" kern="1200">
          <a:solidFill>
            <a:schemeClr val="tx1"/>
          </a:solidFill>
          <a:latin typeface="Arial" pitchFamily="34" charset="0"/>
          <a:ea typeface="+mn-ea"/>
          <a:cs typeface="Arial" pitchFamily="34" charset="0"/>
        </a:defRPr>
      </a:lvl4pPr>
      <a:lvl5pPr marL="1997075" indent="-168275" algn="l" defTabSz="914400" rtl="0" eaLnBrk="1" latinLnBrk="0" hangingPunct="1">
        <a:spcBef>
          <a:spcPts val="600"/>
        </a:spcBef>
        <a:buClr>
          <a:srgbClr val="216EB6"/>
        </a:buClr>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tags" Target="../tags/tag4.xml"/><Relationship Id="rId7" Type="http://schemas.openxmlformats.org/officeDocument/2006/relationships/image" Target="../media/image20.png"/><Relationship Id="rId12" Type="http://schemas.openxmlformats.org/officeDocument/2006/relationships/image" Target="../media/image25.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4.xml"/><Relationship Id="rId11" Type="http://schemas.openxmlformats.org/officeDocument/2006/relationships/image" Target="../media/image24.png"/><Relationship Id="rId5" Type="http://schemas.openxmlformats.org/officeDocument/2006/relationships/slideLayout" Target="../slideLayouts/slideLayout5.xml"/><Relationship Id="rId10" Type="http://schemas.openxmlformats.org/officeDocument/2006/relationships/image" Target="../media/image23.png"/><Relationship Id="rId4" Type="http://schemas.openxmlformats.org/officeDocument/2006/relationships/tags" Target="../tags/tag5.xml"/><Relationship Id="rId9" Type="http://schemas.openxmlformats.org/officeDocument/2006/relationships/image" Target="../media/image22.png"/><Relationship Id="rId1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image" Target="../media/image29.emf"/><Relationship Id="rId3" Type="http://schemas.openxmlformats.org/officeDocument/2006/relationships/image" Target="../media/image32.png"/><Relationship Id="rId7" Type="http://schemas.openxmlformats.org/officeDocument/2006/relationships/image" Target="../media/image36.jpeg"/><Relationship Id="rId12" Type="http://schemas.microsoft.com/office/2007/relationships/hdphoto" Target="../media/hdphoto2.wdp"/><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39.jpeg"/><Relationship Id="rId5" Type="http://schemas.openxmlformats.org/officeDocument/2006/relationships/image" Target="../media/image34.jpeg"/><Relationship Id="rId10" Type="http://schemas.openxmlformats.org/officeDocument/2006/relationships/image" Target="../media/image38.jpeg"/><Relationship Id="rId4" Type="http://schemas.openxmlformats.org/officeDocument/2006/relationships/image" Target="../media/image33.jpeg"/><Relationship Id="rId9" Type="http://schemas.openxmlformats.org/officeDocument/2006/relationships/image" Target="../media/image3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42.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4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42.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47.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jpeg"/><Relationship Id="rId3" Type="http://schemas.openxmlformats.org/officeDocument/2006/relationships/tags" Target="../tags/tag10.xml"/><Relationship Id="rId7" Type="http://schemas.openxmlformats.org/officeDocument/2006/relationships/image" Target="../media/image52.jpeg"/><Relationship Id="rId12" Type="http://schemas.openxmlformats.org/officeDocument/2006/relationships/image" Target="../media/image57.jpe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59.xml"/><Relationship Id="rId11" Type="http://schemas.openxmlformats.org/officeDocument/2006/relationships/image" Target="../media/image56.png"/><Relationship Id="rId5" Type="http://schemas.openxmlformats.org/officeDocument/2006/relationships/slideLayout" Target="../slideLayouts/slideLayout5.xml"/><Relationship Id="rId10" Type="http://schemas.openxmlformats.org/officeDocument/2006/relationships/image" Target="../media/image55.png"/><Relationship Id="rId4" Type="http://schemas.openxmlformats.org/officeDocument/2006/relationships/tags" Target="../tags/tag11.xml"/><Relationship Id="rId9" Type="http://schemas.openxmlformats.org/officeDocument/2006/relationships/image" Target="../media/image54.png"/><Relationship Id="rId14" Type="http://schemas.openxmlformats.org/officeDocument/2006/relationships/image" Target="../media/image59.jpeg"/></Relationships>
</file>

<file path=ppt/slides/_rels/slide62.xml.rels><?xml version="1.0" encoding="UTF-8" standalone="yes"?>
<Relationships xmlns="http://schemas.openxmlformats.org/package/2006/relationships"><Relationship Id="rId8" Type="http://schemas.openxmlformats.org/officeDocument/2006/relationships/image" Target="../media/image60.jpeg"/><Relationship Id="rId13" Type="http://schemas.openxmlformats.org/officeDocument/2006/relationships/image" Target="../media/image55.png"/><Relationship Id="rId3" Type="http://schemas.openxmlformats.org/officeDocument/2006/relationships/tags" Target="../tags/tag14.xml"/><Relationship Id="rId7" Type="http://schemas.openxmlformats.org/officeDocument/2006/relationships/image" Target="../media/image57.jpeg"/><Relationship Id="rId12" Type="http://schemas.openxmlformats.org/officeDocument/2006/relationships/image" Target="../media/image5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60.xml"/><Relationship Id="rId11" Type="http://schemas.openxmlformats.org/officeDocument/2006/relationships/image" Target="../media/image53.png"/><Relationship Id="rId5" Type="http://schemas.openxmlformats.org/officeDocument/2006/relationships/slideLayout" Target="../slideLayouts/slideLayout6.xml"/><Relationship Id="rId10" Type="http://schemas.openxmlformats.org/officeDocument/2006/relationships/image" Target="../media/image62.jpeg"/><Relationship Id="rId4" Type="http://schemas.openxmlformats.org/officeDocument/2006/relationships/tags" Target="../tags/tag15.xml"/><Relationship Id="rId9" Type="http://schemas.openxmlformats.org/officeDocument/2006/relationships/image" Target="../media/image61.jpeg"/><Relationship Id="rId14" Type="http://schemas.openxmlformats.org/officeDocument/2006/relationships/image" Target="../media/image56.png"/></Relationships>
</file>

<file path=ppt/slides/_rels/slide6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jpeg"/><Relationship Id="rId3" Type="http://schemas.openxmlformats.org/officeDocument/2006/relationships/tags" Target="../tags/tag18.xml"/><Relationship Id="rId7" Type="http://schemas.openxmlformats.org/officeDocument/2006/relationships/image" Target="../media/image52.jpeg"/><Relationship Id="rId12" Type="http://schemas.openxmlformats.org/officeDocument/2006/relationships/image" Target="../media/image57.jpe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notesSlide" Target="../notesSlides/notesSlide61.xml"/><Relationship Id="rId11" Type="http://schemas.openxmlformats.org/officeDocument/2006/relationships/image" Target="../media/image56.png"/><Relationship Id="rId5" Type="http://schemas.openxmlformats.org/officeDocument/2006/relationships/slideLayout" Target="../slideLayouts/slideLayout8.xml"/><Relationship Id="rId10" Type="http://schemas.openxmlformats.org/officeDocument/2006/relationships/image" Target="../media/image55.png"/><Relationship Id="rId4" Type="http://schemas.openxmlformats.org/officeDocument/2006/relationships/tags" Target="../tags/tag19.xml"/><Relationship Id="rId9" Type="http://schemas.openxmlformats.org/officeDocument/2006/relationships/image" Target="../media/image54.png"/><Relationship Id="rId14" Type="http://schemas.openxmlformats.org/officeDocument/2006/relationships/image" Target="../media/image59.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4"/>
          <p:cNvSpPr>
            <a:spLocks noGrp="1"/>
          </p:cNvSpPr>
          <p:nvPr>
            <p:ph type="ctrTitle"/>
          </p:nvPr>
        </p:nvSpPr>
        <p:spPr/>
        <p:txBody>
          <a:bodyPr anchor="ctr">
            <a:normAutofit/>
          </a:bodyPr>
          <a:lstStyle/>
          <a:p>
            <a:r>
              <a:rPr lang="en-US" sz="3600" dirty="0"/>
              <a:t>Commitment to the </a:t>
            </a:r>
            <a:r>
              <a:rPr lang="en-US" sz="3600" dirty="0" smtClean="0"/>
              <a:t/>
            </a:r>
            <a:br>
              <a:rPr lang="en-US" sz="3600" dirty="0" smtClean="0"/>
            </a:br>
            <a:r>
              <a:rPr lang="en-US" sz="3600" dirty="0" smtClean="0"/>
              <a:t>Botulinum </a:t>
            </a:r>
            <a:r>
              <a:rPr lang="en-US" sz="3600" dirty="0"/>
              <a:t>Toxin Class</a:t>
            </a:r>
            <a:endParaRPr lang="en-US" sz="3500" dirty="0" smtClean="0"/>
          </a:p>
        </p:txBody>
      </p:sp>
      <p:sp>
        <p:nvSpPr>
          <p:cNvPr id="3076" name="Text Box 5"/>
          <p:cNvSpPr txBox="1">
            <a:spLocks noChangeArrowheads="1"/>
          </p:cNvSpPr>
          <p:nvPr/>
        </p:nvSpPr>
        <p:spPr bwMode="auto">
          <a:xfrm>
            <a:off x="365125" y="4221163"/>
            <a:ext cx="7315200" cy="1584325"/>
          </a:xfrm>
          <a:prstGeom prst="rect">
            <a:avLst/>
          </a:prstGeom>
          <a:noFill/>
          <a:ln w="9525">
            <a:noFill/>
            <a:miter lim="800000"/>
            <a:headEnd/>
            <a:tailEnd/>
          </a:ln>
        </p:spPr>
        <p:txBody>
          <a:bodyPr anchor="ctr"/>
          <a:lstStyle/>
          <a:p>
            <a:pPr eaLnBrk="0" hangingPunct="0">
              <a:defRPr/>
            </a:pPr>
            <a:r>
              <a:rPr lang="en-US" b="1" dirty="0">
                <a:solidFill>
                  <a:schemeClr val="bg1"/>
                </a:solidFill>
                <a:latin typeface="Arial"/>
                <a:ea typeface="+mj-ea"/>
                <a:cs typeface="Arial"/>
              </a:rPr>
              <a:t>Presented to: </a:t>
            </a:r>
          </a:p>
          <a:p>
            <a:pPr eaLnBrk="0" hangingPunct="0">
              <a:defRPr/>
            </a:pPr>
            <a:r>
              <a:rPr lang="en-US" b="1" dirty="0">
                <a:solidFill>
                  <a:schemeClr val="bg1"/>
                </a:solidFill>
                <a:latin typeface="Arial"/>
                <a:ea typeface="+mj-ea"/>
                <a:cs typeface="Arial"/>
              </a:rPr>
              <a:t>Presented by:</a:t>
            </a:r>
          </a:p>
          <a:p>
            <a:pPr eaLnBrk="0" hangingPunct="0">
              <a:defRPr/>
            </a:pPr>
            <a:r>
              <a:rPr lang="en-US" b="1" dirty="0">
                <a:solidFill>
                  <a:schemeClr val="bg1"/>
                </a:solidFill>
                <a:latin typeface="Arial"/>
                <a:ea typeface="+mj-ea"/>
                <a:cs typeface="Arial"/>
              </a:rPr>
              <a:t>Date:</a:t>
            </a:r>
          </a:p>
        </p:txBody>
      </p:sp>
    </p:spTree>
    <p:extLst>
      <p:ext uri="{BB962C8B-B14F-4D97-AF65-F5344CB8AC3E}">
        <p14:creationId xmlns:p14="http://schemas.microsoft.com/office/powerpoint/2010/main" val="3748708479"/>
      </p:ext>
    </p:extLst>
  </p:cSld>
  <p:clrMapOvr>
    <a:masterClrMapping/>
  </p:clrMapOvr>
  <p:transition>
    <p:strips dir="l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0"/>
            <a:ext cx="8839200" cy="914400"/>
          </a:xfrm>
        </p:spPr>
        <p:txBody>
          <a:bodyPr>
            <a:noAutofit/>
          </a:bodyPr>
          <a:lstStyle/>
          <a:p>
            <a:r>
              <a:rPr lang="en-US" sz="1800" dirty="0" smtClean="0"/>
              <a:t>BOTOX</a:t>
            </a:r>
            <a:r>
              <a:rPr lang="en-US" sz="1800" baseline="30000" dirty="0" smtClean="0"/>
              <a:t>®</a:t>
            </a:r>
            <a:r>
              <a:rPr lang="en-US" sz="1800" dirty="0" smtClean="0"/>
              <a:t> (onabotulinumtoxinA) &amp; BOTOX</a:t>
            </a:r>
            <a:r>
              <a:rPr lang="en-US" sz="1800" baseline="30000" dirty="0" smtClean="0"/>
              <a:t>®</a:t>
            </a:r>
            <a:r>
              <a:rPr lang="en-US" sz="1800" dirty="0" smtClean="0"/>
              <a:t> Cosmetic (onabotulinumtoxinA) Important </a:t>
            </a:r>
            <a:r>
              <a:rPr lang="en-US" sz="1800" dirty="0"/>
              <a:t>Safety </a:t>
            </a:r>
            <a:r>
              <a:rPr lang="en-US" sz="1800" dirty="0" smtClean="0"/>
              <a:t>Information </a:t>
            </a:r>
            <a:r>
              <a:rPr lang="en-US" sz="1800" b="0" dirty="0" smtClean="0"/>
              <a:t>(continued)</a:t>
            </a:r>
            <a:endParaRPr lang="en-US" sz="1800" b="0" dirty="0"/>
          </a:p>
        </p:txBody>
      </p:sp>
      <p:sp>
        <p:nvSpPr>
          <p:cNvPr id="3" name="Content Placeholder 2"/>
          <p:cNvSpPr>
            <a:spLocks noGrp="1"/>
          </p:cNvSpPr>
          <p:nvPr>
            <p:ph idx="4294967295"/>
          </p:nvPr>
        </p:nvSpPr>
        <p:spPr>
          <a:xfrm>
            <a:off x="452438" y="1027113"/>
            <a:ext cx="8482117" cy="4590248"/>
          </a:xfrm>
        </p:spPr>
        <p:txBody>
          <a:bodyPr>
            <a:noAutofit/>
          </a:bodyPr>
          <a:lstStyle/>
          <a:p>
            <a:pPr marL="0" indent="0">
              <a:spcBef>
                <a:spcPts val="0"/>
              </a:spcBef>
              <a:buNone/>
            </a:pPr>
            <a:r>
              <a:rPr lang="en-US" sz="1100" b="1" dirty="0">
                <a:latin typeface="Arial" panose="020B0604020202020204" pitchFamily="34" charset="0"/>
                <a:cs typeface="Arial" panose="020B0604020202020204" pitchFamily="34" charset="0"/>
              </a:rPr>
              <a:t>ADVERSE </a:t>
            </a:r>
            <a:r>
              <a:rPr lang="en-US" sz="1100" b="1" dirty="0" smtClean="0">
                <a:latin typeface="Arial" panose="020B0604020202020204" pitchFamily="34" charset="0"/>
                <a:cs typeface="Arial" panose="020B0604020202020204" pitchFamily="34" charset="0"/>
              </a:rPr>
              <a:t>REACTIONS (cont.)</a:t>
            </a:r>
            <a:br>
              <a:rPr lang="en-US" sz="1100" b="1" dirty="0" smtClean="0">
                <a:latin typeface="Arial" panose="020B0604020202020204" pitchFamily="34" charset="0"/>
                <a:cs typeface="Arial" panose="020B0604020202020204" pitchFamily="34" charset="0"/>
              </a:rPr>
            </a:br>
            <a:r>
              <a:rPr lang="en-US" sz="1100" b="1" dirty="0" smtClean="0">
                <a:latin typeface="Arial" panose="020B0604020202020204" pitchFamily="34" charset="0"/>
                <a:cs typeface="Arial" panose="020B0604020202020204" pitchFamily="34" charset="0"/>
              </a:rPr>
              <a:t>Overactive </a:t>
            </a:r>
            <a:r>
              <a:rPr lang="en-US" sz="1100" b="1" dirty="0">
                <a:latin typeface="Arial" panose="020B0604020202020204" pitchFamily="34" charset="0"/>
                <a:cs typeface="Arial" panose="020B0604020202020204" pitchFamily="34" charset="0"/>
              </a:rPr>
              <a:t>Bladder</a:t>
            </a:r>
            <a:endParaRPr lang="en-US" sz="1100" dirty="0">
              <a:latin typeface="Arial" panose="020B0604020202020204" pitchFamily="34" charset="0"/>
              <a:cs typeface="Arial" panose="020B0604020202020204" pitchFamily="34" charset="0"/>
            </a:endParaRPr>
          </a:p>
          <a:p>
            <a:pPr marL="0" indent="0">
              <a:spcBef>
                <a:spcPts val="0"/>
              </a:spcBef>
              <a:buNone/>
            </a:pPr>
            <a:r>
              <a:rPr lang="en-US" sz="1100" dirty="0">
                <a:latin typeface="Arial" panose="020B0604020202020204" pitchFamily="34" charset="0"/>
                <a:cs typeface="Arial" panose="020B0604020202020204" pitchFamily="34" charset="0"/>
              </a:rPr>
              <a:t>The most frequently reported adverse reactions for overactive </a:t>
            </a:r>
            <a:r>
              <a:rPr lang="en-US" sz="1100" dirty="0" smtClean="0">
                <a:latin typeface="Arial" panose="020B0604020202020204" pitchFamily="34" charset="0"/>
                <a:cs typeface="Arial" panose="020B0604020202020204" pitchFamily="34" charset="0"/>
              </a:rPr>
              <a:t>bladder occurring within 12 </a:t>
            </a:r>
            <a:r>
              <a:rPr lang="en-US" sz="1100" dirty="0">
                <a:latin typeface="Arial" panose="020B0604020202020204" pitchFamily="34" charset="0"/>
                <a:cs typeface="Arial" panose="020B0604020202020204" pitchFamily="34" charset="0"/>
              </a:rPr>
              <a:t>weeks of injection include urinary tract infection (BOTOX</a:t>
            </a:r>
            <a:r>
              <a:rPr lang="en-US" sz="1100" baseline="30000" dirty="0">
                <a:latin typeface="Arial" panose="020B0604020202020204" pitchFamily="34" charset="0"/>
                <a:cs typeface="Arial" panose="020B0604020202020204" pitchFamily="34" charset="0"/>
              </a:rPr>
              <a:t>®</a:t>
            </a:r>
            <a:r>
              <a:rPr lang="en-US" sz="1100" dirty="0">
                <a:latin typeface="Arial" panose="020B0604020202020204" pitchFamily="34" charset="0"/>
                <a:cs typeface="Arial" panose="020B0604020202020204" pitchFamily="34" charset="0"/>
              </a:rPr>
              <a:t> 18%, placebo 6</a:t>
            </a:r>
            <a:r>
              <a:rPr lang="en-US" sz="1100" dirty="0" smtClean="0">
                <a:latin typeface="Arial" panose="020B0604020202020204" pitchFamily="34" charset="0"/>
                <a:cs typeface="Arial" panose="020B0604020202020204" pitchFamily="34" charset="0"/>
              </a:rPr>
              <a:t>%), dysuria </a:t>
            </a:r>
            <a:r>
              <a:rPr lang="en-US" sz="1100" dirty="0">
                <a:latin typeface="Arial" panose="020B0604020202020204" pitchFamily="34" charset="0"/>
                <a:cs typeface="Arial" panose="020B0604020202020204" pitchFamily="34" charset="0"/>
              </a:rPr>
              <a:t>(BOTOX</a:t>
            </a:r>
            <a:r>
              <a:rPr lang="en-US" sz="1100" baseline="30000" dirty="0">
                <a:latin typeface="Arial" panose="020B0604020202020204" pitchFamily="34" charset="0"/>
                <a:cs typeface="Arial" panose="020B0604020202020204" pitchFamily="34" charset="0"/>
              </a:rPr>
              <a:t>®</a:t>
            </a:r>
            <a:r>
              <a:rPr lang="en-US" sz="1100" dirty="0">
                <a:latin typeface="Arial" panose="020B0604020202020204" pitchFamily="34" charset="0"/>
                <a:cs typeface="Arial" panose="020B0604020202020204" pitchFamily="34" charset="0"/>
              </a:rPr>
              <a:t> 9%, placebo 7%), urinary retention (BOTOX</a:t>
            </a:r>
            <a:r>
              <a:rPr lang="en-US" sz="1100" baseline="30000" dirty="0">
                <a:latin typeface="Arial" panose="020B0604020202020204" pitchFamily="34" charset="0"/>
                <a:cs typeface="Arial" panose="020B0604020202020204" pitchFamily="34" charset="0"/>
              </a:rPr>
              <a:t>®</a:t>
            </a:r>
            <a:r>
              <a:rPr lang="en-US" sz="1100" dirty="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6</a:t>
            </a:r>
            <a:r>
              <a:rPr lang="en-US" sz="1100" dirty="0">
                <a:latin typeface="Arial" panose="020B0604020202020204" pitchFamily="34" charset="0"/>
                <a:cs typeface="Arial" panose="020B0604020202020204" pitchFamily="34" charset="0"/>
              </a:rPr>
              <a:t>%, placebo 0</a:t>
            </a:r>
            <a:r>
              <a:rPr lang="en-US" sz="1100" dirty="0" smtClean="0">
                <a:latin typeface="Arial" panose="020B0604020202020204" pitchFamily="34" charset="0"/>
                <a:cs typeface="Arial" panose="020B0604020202020204" pitchFamily="34" charset="0"/>
              </a:rPr>
              <a:t>%), bacteriuria </a:t>
            </a:r>
            <a:r>
              <a:rPr lang="en-US" sz="1100" dirty="0">
                <a:latin typeface="Arial" panose="020B0604020202020204" pitchFamily="34" charset="0"/>
                <a:cs typeface="Arial" panose="020B0604020202020204" pitchFamily="34" charset="0"/>
              </a:rPr>
              <a:t>(BOTOX</a:t>
            </a:r>
            <a:r>
              <a:rPr lang="en-US" sz="1100" baseline="30000" dirty="0">
                <a:latin typeface="Arial" panose="020B0604020202020204" pitchFamily="34" charset="0"/>
                <a:cs typeface="Arial" panose="020B0604020202020204" pitchFamily="34" charset="0"/>
              </a:rPr>
              <a:t>®</a:t>
            </a:r>
            <a:r>
              <a:rPr lang="en-US" sz="1100" dirty="0">
                <a:latin typeface="Arial" panose="020B0604020202020204" pitchFamily="34" charset="0"/>
                <a:cs typeface="Arial" panose="020B0604020202020204" pitchFamily="34" charset="0"/>
              </a:rPr>
              <a:t> 4%, placebo 2%), and residual urine volume (BOTOX</a:t>
            </a:r>
            <a:r>
              <a:rPr lang="en-US" sz="1100" baseline="30000" dirty="0">
                <a:latin typeface="Arial" panose="020B0604020202020204" pitchFamily="34" charset="0"/>
                <a:cs typeface="Arial" panose="020B0604020202020204" pitchFamily="34" charset="0"/>
              </a:rPr>
              <a:t>®</a:t>
            </a:r>
            <a:r>
              <a:rPr lang="en-US" sz="1100" dirty="0">
                <a:latin typeface="Arial" panose="020B0604020202020204" pitchFamily="34" charset="0"/>
                <a:cs typeface="Arial" panose="020B0604020202020204" pitchFamily="34" charset="0"/>
              </a:rPr>
              <a:t> 3</a:t>
            </a:r>
            <a:r>
              <a:rPr lang="en-US" sz="1100" dirty="0" smtClean="0">
                <a:latin typeface="Arial" panose="020B0604020202020204" pitchFamily="34" charset="0"/>
                <a:cs typeface="Arial" panose="020B0604020202020204" pitchFamily="34" charset="0"/>
              </a:rPr>
              <a:t>%, placebo </a:t>
            </a:r>
            <a:r>
              <a:rPr lang="en-US" sz="1100" dirty="0">
                <a:latin typeface="Arial" panose="020B0604020202020204" pitchFamily="34" charset="0"/>
                <a:cs typeface="Arial" panose="020B0604020202020204" pitchFamily="34" charset="0"/>
              </a:rPr>
              <a:t>0%). </a:t>
            </a:r>
            <a:endParaRPr lang="en-US" sz="1100" dirty="0" smtClean="0">
              <a:latin typeface="Arial" panose="020B0604020202020204" pitchFamily="34" charset="0"/>
              <a:cs typeface="Arial" panose="020B0604020202020204" pitchFamily="34" charset="0"/>
            </a:endParaRPr>
          </a:p>
          <a:p>
            <a:pPr marL="0" indent="0">
              <a:spcBef>
                <a:spcPts val="0"/>
              </a:spcBef>
              <a:buNone/>
            </a:pPr>
            <a:r>
              <a:rPr lang="en-US" sz="1100" dirty="0" smtClean="0">
                <a:latin typeface="Arial" panose="020B0604020202020204" pitchFamily="34" charset="0"/>
                <a:cs typeface="Arial" panose="020B0604020202020204" pitchFamily="34" charset="0"/>
              </a:rPr>
              <a:t>A </a:t>
            </a:r>
            <a:r>
              <a:rPr lang="en-US" sz="1100" dirty="0">
                <a:latin typeface="Arial" panose="020B0604020202020204" pitchFamily="34" charset="0"/>
                <a:cs typeface="Arial" panose="020B0604020202020204" pitchFamily="34" charset="0"/>
              </a:rPr>
              <a:t>higher incidence of urinary tract infection was observed in patients with diabetes mellitus treated with </a:t>
            </a:r>
            <a:r>
              <a:rPr lang="en-US" sz="1100" dirty="0" smtClean="0">
                <a:latin typeface="Arial" panose="020B0604020202020204" pitchFamily="34" charset="0"/>
                <a:cs typeface="Arial" panose="020B0604020202020204" pitchFamily="34" charset="0"/>
              </a:rPr>
              <a:t>BOTOX</a:t>
            </a:r>
            <a:r>
              <a:rPr lang="en-US" sz="1100" baseline="30000" dirty="0" smtClean="0">
                <a:latin typeface="Arial" panose="020B0604020202020204" pitchFamily="34" charset="0"/>
                <a:cs typeface="Arial" panose="020B0604020202020204" pitchFamily="34" charset="0"/>
              </a:rPr>
              <a:t>®</a:t>
            </a:r>
            <a:r>
              <a:rPr lang="en-US" sz="1100" dirty="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100 </a:t>
            </a:r>
            <a:r>
              <a:rPr lang="en-US" sz="1100" dirty="0">
                <a:latin typeface="Arial" panose="020B0604020202020204" pitchFamily="34" charset="0"/>
                <a:cs typeface="Arial" panose="020B0604020202020204" pitchFamily="34" charset="0"/>
              </a:rPr>
              <a:t>Units and placebo than </a:t>
            </a:r>
            <a:r>
              <a:rPr lang="en-US" sz="1100" dirty="0" smtClean="0">
                <a:latin typeface="Arial" panose="020B0604020202020204" pitchFamily="34" charset="0"/>
                <a:cs typeface="Arial" panose="020B0604020202020204" pitchFamily="34" charset="0"/>
              </a:rPr>
              <a:t>non-diabetics. </a:t>
            </a:r>
          </a:p>
          <a:p>
            <a:pPr marL="0" indent="0">
              <a:spcBef>
                <a:spcPts val="0"/>
              </a:spcBef>
              <a:buNone/>
            </a:pPr>
            <a:r>
              <a:rPr lang="en-US" sz="1100" dirty="0" smtClean="0">
                <a:latin typeface="Arial" panose="020B0604020202020204" pitchFamily="34" charset="0"/>
                <a:cs typeface="Arial" panose="020B0604020202020204" pitchFamily="34" charset="0"/>
              </a:rPr>
              <a:t>The </a:t>
            </a:r>
            <a:r>
              <a:rPr lang="en-US" sz="1100" dirty="0">
                <a:latin typeface="Arial" panose="020B0604020202020204" pitchFamily="34" charset="0"/>
                <a:cs typeface="Arial" panose="020B0604020202020204" pitchFamily="34" charset="0"/>
              </a:rPr>
              <a:t>incidence of UTI increased in patients who experienced a maximum </a:t>
            </a:r>
            <a:r>
              <a:rPr lang="en-US" sz="1100" dirty="0" smtClean="0">
                <a:latin typeface="Arial" panose="020B0604020202020204" pitchFamily="34" charset="0"/>
                <a:cs typeface="Arial" panose="020B0604020202020204" pitchFamily="34" charset="0"/>
              </a:rPr>
              <a:t>post-void residual </a:t>
            </a:r>
            <a:r>
              <a:rPr lang="en-US" sz="1100" dirty="0">
                <a:latin typeface="Arial" panose="020B0604020202020204" pitchFamily="34" charset="0"/>
                <a:cs typeface="Arial" panose="020B0604020202020204" pitchFamily="34" charset="0"/>
              </a:rPr>
              <a:t>(PVR) urine volume </a:t>
            </a:r>
            <a:r>
              <a:rPr lang="en-US" sz="1100" dirty="0" smtClean="0">
                <a:latin typeface="Arial" panose="020B0604020202020204" pitchFamily="34" charset="0"/>
                <a:cs typeface="Arial" panose="020B0604020202020204" pitchFamily="34" charset="0"/>
              </a:rPr>
              <a:t>≥200 </a:t>
            </a:r>
            <a:r>
              <a:rPr lang="en-US" sz="1100" dirty="0">
                <a:latin typeface="Arial" panose="020B0604020202020204" pitchFamily="34" charset="0"/>
                <a:cs typeface="Arial" panose="020B0604020202020204" pitchFamily="34" charset="0"/>
              </a:rPr>
              <a:t>mL following BOTOX</a:t>
            </a:r>
            <a:r>
              <a:rPr lang="en-US" sz="1100" baseline="30000" dirty="0">
                <a:latin typeface="Arial" panose="020B0604020202020204" pitchFamily="34" charset="0"/>
                <a:cs typeface="Arial" panose="020B0604020202020204" pitchFamily="34" charset="0"/>
              </a:rPr>
              <a:t>®</a:t>
            </a:r>
            <a:r>
              <a:rPr lang="en-US" sz="1100" dirty="0">
                <a:latin typeface="Arial" panose="020B0604020202020204" pitchFamily="34" charset="0"/>
                <a:cs typeface="Arial" panose="020B0604020202020204" pitchFamily="34" charset="0"/>
              </a:rPr>
              <a:t> injection compared to </a:t>
            </a:r>
            <a:r>
              <a:rPr lang="en-US" sz="1100" dirty="0" smtClean="0">
                <a:latin typeface="Arial" panose="020B0604020202020204" pitchFamily="34" charset="0"/>
                <a:cs typeface="Arial" panose="020B0604020202020204" pitchFamily="34" charset="0"/>
              </a:rPr>
              <a:t>those with </a:t>
            </a:r>
            <a:r>
              <a:rPr lang="en-US" sz="1100" dirty="0">
                <a:latin typeface="Arial" panose="020B0604020202020204" pitchFamily="34" charset="0"/>
                <a:cs typeface="Arial" panose="020B0604020202020204" pitchFamily="34" charset="0"/>
              </a:rPr>
              <a:t>a maximum PVR &lt;200 mL following BOTOX</a:t>
            </a:r>
            <a:r>
              <a:rPr lang="en-US" sz="1100" baseline="30000" dirty="0">
                <a:latin typeface="Arial" panose="020B0604020202020204" pitchFamily="34" charset="0"/>
                <a:cs typeface="Arial" panose="020B0604020202020204" pitchFamily="34" charset="0"/>
              </a:rPr>
              <a:t>®</a:t>
            </a:r>
            <a:r>
              <a:rPr lang="en-US" sz="1100" dirty="0">
                <a:latin typeface="Arial" panose="020B0604020202020204" pitchFamily="34" charset="0"/>
                <a:cs typeface="Arial" panose="020B0604020202020204" pitchFamily="34" charset="0"/>
              </a:rPr>
              <a:t> injection, 44% versus 23</a:t>
            </a:r>
            <a:r>
              <a:rPr lang="en-US" sz="1100" dirty="0" smtClean="0">
                <a:latin typeface="Arial" panose="020B0604020202020204" pitchFamily="34" charset="0"/>
                <a:cs typeface="Arial" panose="020B0604020202020204" pitchFamily="34" charset="0"/>
              </a:rPr>
              <a:t>%, respectively.</a:t>
            </a:r>
            <a:r>
              <a:rPr lang="en-US" sz="1100" dirty="0"/>
              <a:t/>
            </a:r>
            <a:br>
              <a:rPr lang="en-US" sz="1100" dirty="0"/>
            </a:br>
            <a:r>
              <a:rPr lang="en-US" sz="1100" dirty="0" smtClean="0"/>
              <a:t/>
            </a:r>
            <a:br>
              <a:rPr lang="en-US" sz="1100" dirty="0" smtClean="0"/>
            </a:br>
            <a:r>
              <a:rPr lang="en-US" sz="1100" b="1" dirty="0" smtClean="0">
                <a:latin typeface="Arial" panose="020B0604020202020204" pitchFamily="34" charset="0"/>
                <a:cs typeface="Arial" panose="020B0604020202020204" pitchFamily="34" charset="0"/>
              </a:rPr>
              <a:t>Detrusor </a:t>
            </a:r>
            <a:r>
              <a:rPr lang="en-US" sz="1100" b="1" dirty="0">
                <a:latin typeface="Arial" panose="020B0604020202020204" pitchFamily="34" charset="0"/>
                <a:cs typeface="Arial" panose="020B0604020202020204" pitchFamily="34" charset="0"/>
              </a:rPr>
              <a:t>Overactivity associated with a Neurologic Condition</a:t>
            </a:r>
            <a:endParaRPr lang="en-US" sz="1100" dirty="0">
              <a:latin typeface="Arial" panose="020B0604020202020204" pitchFamily="34" charset="0"/>
              <a:cs typeface="Arial" panose="020B0604020202020204" pitchFamily="34" charset="0"/>
            </a:endParaRPr>
          </a:p>
          <a:p>
            <a:pPr marL="0" indent="0">
              <a:spcBef>
                <a:spcPts val="0"/>
              </a:spcBef>
              <a:buNone/>
            </a:pPr>
            <a:r>
              <a:rPr lang="en-US" sz="1100" dirty="0">
                <a:latin typeface="Arial" panose="020B0604020202020204" pitchFamily="34" charset="0"/>
                <a:cs typeface="Arial" panose="020B0604020202020204" pitchFamily="34" charset="0"/>
              </a:rPr>
              <a:t>The most frequently reported adverse reactions within 12 weeks of BOTOX</a:t>
            </a:r>
            <a:r>
              <a:rPr lang="en-US" sz="1100" baseline="30000" dirty="0">
                <a:latin typeface="Arial" panose="020B0604020202020204" pitchFamily="34" charset="0"/>
                <a:cs typeface="Arial" panose="020B0604020202020204" pitchFamily="34" charset="0"/>
              </a:rPr>
              <a:t>®</a:t>
            </a:r>
            <a:r>
              <a:rPr lang="en-US" sz="1100" dirty="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injection for </a:t>
            </a:r>
            <a:r>
              <a:rPr lang="en-US" sz="1100" dirty="0">
                <a:latin typeface="Arial" panose="020B0604020202020204" pitchFamily="34" charset="0"/>
                <a:cs typeface="Arial" panose="020B0604020202020204" pitchFamily="34" charset="0"/>
              </a:rPr>
              <a:t>detrusor overactivity associated with a neurologic condition include urinary </a:t>
            </a:r>
            <a:r>
              <a:rPr lang="en-US" sz="1100" dirty="0" smtClean="0">
                <a:latin typeface="Arial" panose="020B0604020202020204" pitchFamily="34" charset="0"/>
                <a:cs typeface="Arial" panose="020B0604020202020204" pitchFamily="34" charset="0"/>
              </a:rPr>
              <a:t>tract infection </a:t>
            </a:r>
            <a:r>
              <a:rPr lang="en-US" sz="1100" dirty="0">
                <a:latin typeface="Arial" panose="020B0604020202020204" pitchFamily="34" charset="0"/>
                <a:cs typeface="Arial" panose="020B0604020202020204" pitchFamily="34" charset="0"/>
              </a:rPr>
              <a:t>(BOTOX</a:t>
            </a:r>
            <a:r>
              <a:rPr lang="en-US" sz="1100" baseline="30000" dirty="0">
                <a:latin typeface="Arial" panose="020B0604020202020204" pitchFamily="34" charset="0"/>
                <a:cs typeface="Arial" panose="020B0604020202020204" pitchFamily="34" charset="0"/>
              </a:rPr>
              <a:t>®</a:t>
            </a:r>
            <a:r>
              <a:rPr lang="en-US" sz="1100" dirty="0">
                <a:latin typeface="Arial" panose="020B0604020202020204" pitchFamily="34" charset="0"/>
                <a:cs typeface="Arial" panose="020B0604020202020204" pitchFamily="34" charset="0"/>
              </a:rPr>
              <a:t> 24%, placebo 17%), urinary retention (BOTOX</a:t>
            </a:r>
            <a:r>
              <a:rPr lang="en-US" sz="1100" baseline="30000" dirty="0">
                <a:latin typeface="Arial" panose="020B0604020202020204" pitchFamily="34" charset="0"/>
                <a:cs typeface="Arial" panose="020B0604020202020204" pitchFamily="34" charset="0"/>
              </a:rPr>
              <a:t>®</a:t>
            </a:r>
            <a:r>
              <a:rPr lang="en-US" sz="1100" dirty="0">
                <a:latin typeface="Arial" panose="020B0604020202020204" pitchFamily="34" charset="0"/>
                <a:cs typeface="Arial" panose="020B0604020202020204" pitchFamily="34" charset="0"/>
              </a:rPr>
              <a:t> 17%, placebo 3</a:t>
            </a:r>
            <a:r>
              <a:rPr lang="en-US" sz="1100" dirty="0" smtClean="0">
                <a:latin typeface="Arial" panose="020B0604020202020204" pitchFamily="34" charset="0"/>
                <a:cs typeface="Arial" panose="020B0604020202020204" pitchFamily="34" charset="0"/>
              </a:rPr>
              <a:t>%), hematuria </a:t>
            </a:r>
            <a:r>
              <a:rPr lang="en-US" sz="1100" dirty="0">
                <a:latin typeface="Arial" panose="020B0604020202020204" pitchFamily="34" charset="0"/>
                <a:cs typeface="Arial" panose="020B0604020202020204" pitchFamily="34" charset="0"/>
              </a:rPr>
              <a:t>(BOTOX</a:t>
            </a:r>
            <a:r>
              <a:rPr lang="en-US" sz="1100" baseline="30000" dirty="0">
                <a:latin typeface="Arial" panose="020B0604020202020204" pitchFamily="34" charset="0"/>
                <a:cs typeface="Arial" panose="020B0604020202020204" pitchFamily="34" charset="0"/>
              </a:rPr>
              <a:t>®</a:t>
            </a:r>
            <a:r>
              <a:rPr lang="en-US" sz="1100" dirty="0">
                <a:latin typeface="Arial" panose="020B0604020202020204" pitchFamily="34" charset="0"/>
                <a:cs typeface="Arial" panose="020B0604020202020204" pitchFamily="34" charset="0"/>
              </a:rPr>
              <a:t> 4%, placebo 3</a:t>
            </a:r>
            <a:r>
              <a:rPr lang="en-US" sz="1100" dirty="0" smtClean="0">
                <a:latin typeface="Arial" panose="020B0604020202020204" pitchFamily="34" charset="0"/>
                <a:cs typeface="Arial" panose="020B0604020202020204" pitchFamily="34" charset="0"/>
              </a:rPr>
              <a:t>%). </a:t>
            </a:r>
          </a:p>
          <a:p>
            <a:pPr marL="0" indent="0">
              <a:spcBef>
                <a:spcPts val="0"/>
              </a:spcBef>
              <a:buNone/>
            </a:pPr>
            <a:r>
              <a:rPr lang="en-US" sz="1100" dirty="0" smtClean="0">
                <a:latin typeface="Arial" panose="020B0604020202020204" pitchFamily="34" charset="0"/>
                <a:cs typeface="Arial" panose="020B0604020202020204" pitchFamily="34" charset="0"/>
              </a:rPr>
              <a:t>The </a:t>
            </a:r>
            <a:r>
              <a:rPr lang="en-US" sz="1100" dirty="0">
                <a:latin typeface="Arial" panose="020B0604020202020204" pitchFamily="34" charset="0"/>
                <a:cs typeface="Arial" panose="020B0604020202020204" pitchFamily="34" charset="0"/>
              </a:rPr>
              <a:t>following adverse event rates were reported at any time following initial </a:t>
            </a:r>
            <a:r>
              <a:rPr lang="en-US" sz="1100" dirty="0" smtClean="0">
                <a:latin typeface="Arial" panose="020B0604020202020204" pitchFamily="34" charset="0"/>
                <a:cs typeface="Arial" panose="020B0604020202020204" pitchFamily="34" charset="0"/>
              </a:rPr>
              <a:t>injection and </a:t>
            </a:r>
            <a:r>
              <a:rPr lang="en-US" sz="1100" dirty="0">
                <a:latin typeface="Arial" panose="020B0604020202020204" pitchFamily="34" charset="0"/>
                <a:cs typeface="Arial" panose="020B0604020202020204" pitchFamily="34" charset="0"/>
              </a:rPr>
              <a:t>prior to reinjection or study exit (median duration of 44 weeks of exposure): urinary tract infections (49%), urinary retention (17%), constipation (4%), muscular weakness (4%), dysuria (4%), fall (3%), gait disturbance (3%), and muscle spasm (2</a:t>
            </a:r>
            <a:r>
              <a:rPr lang="en-US" sz="1100" dirty="0" smtClean="0">
                <a:latin typeface="Arial" panose="020B0604020202020204" pitchFamily="34" charset="0"/>
                <a:cs typeface="Arial" panose="020B0604020202020204" pitchFamily="34" charset="0"/>
              </a:rPr>
              <a:t>%).</a:t>
            </a:r>
            <a:r>
              <a:rPr lang="en-US" sz="1100" dirty="0"/>
              <a:t/>
            </a:r>
            <a:br>
              <a:rPr lang="en-US" sz="1100" dirty="0"/>
            </a:br>
            <a:r>
              <a:rPr lang="en-US" sz="1100" dirty="0" smtClean="0"/>
              <a:t/>
            </a:r>
            <a:br>
              <a:rPr lang="en-US" sz="1100" dirty="0" smtClean="0"/>
            </a:br>
            <a:r>
              <a:rPr lang="en-US" sz="1100" b="1" dirty="0" smtClean="0">
                <a:latin typeface="Arial" panose="020B0604020202020204" pitchFamily="34" charset="0"/>
                <a:cs typeface="Arial" panose="020B0604020202020204" pitchFamily="34" charset="0"/>
              </a:rPr>
              <a:t>Chronic </a:t>
            </a:r>
            <a:r>
              <a:rPr lang="en-US" sz="1100" b="1" dirty="0">
                <a:latin typeface="Arial" panose="020B0604020202020204" pitchFamily="34" charset="0"/>
                <a:cs typeface="Arial" panose="020B0604020202020204" pitchFamily="34" charset="0"/>
              </a:rPr>
              <a:t>Migraine</a:t>
            </a:r>
            <a:endParaRPr lang="en-US" sz="1100" dirty="0">
              <a:latin typeface="Arial" panose="020B0604020202020204" pitchFamily="34" charset="0"/>
              <a:cs typeface="Arial" panose="020B0604020202020204" pitchFamily="34" charset="0"/>
            </a:endParaRPr>
          </a:p>
          <a:p>
            <a:pPr marL="0" indent="0">
              <a:spcBef>
                <a:spcPts val="0"/>
              </a:spcBef>
              <a:buNone/>
            </a:pPr>
            <a:r>
              <a:rPr lang="en-US" sz="1100" dirty="0">
                <a:latin typeface="Arial" panose="020B0604020202020204" pitchFamily="34" charset="0"/>
                <a:cs typeface="Arial" panose="020B0604020202020204" pitchFamily="34" charset="0"/>
              </a:rPr>
              <a:t>The most frequently reported adverse reactions following injection of BOTOX</a:t>
            </a:r>
            <a:r>
              <a:rPr lang="en-US" sz="1100" baseline="30000" dirty="0">
                <a:latin typeface="Arial" panose="020B0604020202020204" pitchFamily="34" charset="0"/>
                <a:cs typeface="Arial" panose="020B0604020202020204" pitchFamily="34" charset="0"/>
              </a:rPr>
              <a:t>®</a:t>
            </a:r>
            <a:r>
              <a:rPr lang="en-US" sz="1100" dirty="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for chronic </a:t>
            </a:r>
            <a:r>
              <a:rPr lang="en-US" sz="1100" dirty="0">
                <a:latin typeface="Arial" panose="020B0604020202020204" pitchFamily="34" charset="0"/>
                <a:cs typeface="Arial" panose="020B0604020202020204" pitchFamily="34" charset="0"/>
              </a:rPr>
              <a:t>migraine include neck pain (9%), headache (5%), eyelid ptosis (4%), </a:t>
            </a:r>
            <a:r>
              <a:rPr lang="en-US" sz="1100" dirty="0" smtClean="0">
                <a:latin typeface="Arial" panose="020B0604020202020204" pitchFamily="34" charset="0"/>
                <a:cs typeface="Arial" panose="020B0604020202020204" pitchFamily="34" charset="0"/>
              </a:rPr>
              <a:t>migraine (4</a:t>
            </a:r>
            <a:r>
              <a:rPr lang="en-US" sz="1100" dirty="0">
                <a:latin typeface="Arial" panose="020B0604020202020204" pitchFamily="34" charset="0"/>
                <a:cs typeface="Arial" panose="020B0604020202020204" pitchFamily="34" charset="0"/>
              </a:rPr>
              <a:t>%), muscular weakness (4%), musculoskeletal stiffness (4%), bronchitis (3</a:t>
            </a:r>
            <a:r>
              <a:rPr lang="en-US" sz="1100" dirty="0" smtClean="0">
                <a:latin typeface="Arial" panose="020B0604020202020204" pitchFamily="34" charset="0"/>
                <a:cs typeface="Arial" panose="020B0604020202020204" pitchFamily="34" charset="0"/>
              </a:rPr>
              <a:t>%), injection-site </a:t>
            </a:r>
            <a:r>
              <a:rPr lang="en-US" sz="1100" dirty="0">
                <a:latin typeface="Arial" panose="020B0604020202020204" pitchFamily="34" charset="0"/>
                <a:cs typeface="Arial" panose="020B0604020202020204" pitchFamily="34" charset="0"/>
              </a:rPr>
              <a:t>pain (3%), musculoskeletal pain (3%), myalgia (3%), facial paresis (2</a:t>
            </a:r>
            <a:r>
              <a:rPr lang="en-US" sz="1100" dirty="0" smtClean="0">
                <a:latin typeface="Arial" panose="020B0604020202020204" pitchFamily="34" charset="0"/>
                <a:cs typeface="Arial" panose="020B0604020202020204" pitchFamily="34" charset="0"/>
              </a:rPr>
              <a:t>%), hypertension </a:t>
            </a:r>
            <a:r>
              <a:rPr lang="en-US" sz="1100" dirty="0">
                <a:latin typeface="Arial" panose="020B0604020202020204" pitchFamily="34" charset="0"/>
                <a:cs typeface="Arial" panose="020B0604020202020204" pitchFamily="34" charset="0"/>
              </a:rPr>
              <a:t>(2%), and muscle </a:t>
            </a: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spasms </a:t>
            </a:r>
            <a:r>
              <a:rPr lang="en-US" sz="1100" dirty="0">
                <a:latin typeface="Arial" panose="020B0604020202020204" pitchFamily="34" charset="0"/>
                <a:cs typeface="Arial" panose="020B0604020202020204" pitchFamily="34" charset="0"/>
              </a:rPr>
              <a:t>(2</a:t>
            </a:r>
            <a:r>
              <a:rPr lang="en-US" sz="1100" dirty="0" smtClean="0">
                <a:latin typeface="Arial" panose="020B0604020202020204" pitchFamily="34" charset="0"/>
                <a:cs typeface="Arial" panose="020B0604020202020204" pitchFamily="34" charset="0"/>
              </a:rPr>
              <a:t>%).</a:t>
            </a:r>
            <a:r>
              <a:rPr lang="en-US" sz="1100" dirty="0"/>
              <a:t/>
            </a:r>
            <a:br>
              <a:rPr lang="en-US" sz="1100" dirty="0"/>
            </a:br>
            <a:r>
              <a:rPr lang="en-US" sz="1100" dirty="0" smtClean="0"/>
              <a:t/>
            </a:r>
            <a:br>
              <a:rPr lang="en-US" sz="1100" dirty="0" smtClean="0"/>
            </a:br>
            <a:r>
              <a:rPr lang="en-US" sz="1100" b="1" dirty="0" smtClean="0">
                <a:latin typeface="Arial" panose="020B0604020202020204" pitchFamily="34" charset="0"/>
                <a:cs typeface="Arial" panose="020B0604020202020204" pitchFamily="34" charset="0"/>
              </a:rPr>
              <a:t>Upper </a:t>
            </a:r>
            <a:r>
              <a:rPr lang="en-US" sz="1100" b="1" dirty="0">
                <a:latin typeface="Arial" panose="020B0604020202020204" pitchFamily="34" charset="0"/>
                <a:cs typeface="Arial" panose="020B0604020202020204" pitchFamily="34" charset="0"/>
              </a:rPr>
              <a:t>Limb </a:t>
            </a:r>
            <a:r>
              <a:rPr lang="en-US" sz="1100" b="1" dirty="0" smtClean="0">
                <a:latin typeface="Arial" panose="020B0604020202020204" pitchFamily="34" charset="0"/>
                <a:cs typeface="Arial" panose="020B0604020202020204" pitchFamily="34" charset="0"/>
              </a:rPr>
              <a:t>Spasticity</a:t>
            </a:r>
            <a:endParaRPr lang="en-US" sz="1100" dirty="0">
              <a:latin typeface="Arial" panose="020B0604020202020204" pitchFamily="34" charset="0"/>
              <a:cs typeface="Arial" panose="020B0604020202020204" pitchFamily="34" charset="0"/>
            </a:endParaRPr>
          </a:p>
          <a:p>
            <a:pPr marL="0" indent="0">
              <a:spcBef>
                <a:spcPts val="0"/>
              </a:spcBef>
              <a:buNone/>
            </a:pPr>
            <a:r>
              <a:rPr lang="en-US" sz="1100" dirty="0" smtClean="0">
                <a:latin typeface="Arial" panose="020B0604020202020204" pitchFamily="34" charset="0"/>
                <a:cs typeface="Arial" panose="020B0604020202020204" pitchFamily="34" charset="0"/>
              </a:rPr>
              <a:t>The </a:t>
            </a:r>
            <a:r>
              <a:rPr lang="en-US" sz="1100" dirty="0">
                <a:latin typeface="Arial" panose="020B0604020202020204" pitchFamily="34" charset="0"/>
                <a:cs typeface="Arial" panose="020B0604020202020204" pitchFamily="34" charset="0"/>
              </a:rPr>
              <a:t>most frequently reported adverse reactions following injection of BOTOX</a:t>
            </a:r>
            <a:r>
              <a:rPr lang="en-US" sz="1100" baseline="30000" dirty="0">
                <a:latin typeface="Arial" panose="020B0604020202020204" pitchFamily="34" charset="0"/>
                <a:cs typeface="Arial" panose="020B0604020202020204" pitchFamily="34" charset="0"/>
              </a:rPr>
              <a:t>®</a:t>
            </a:r>
            <a:r>
              <a:rPr lang="en-US" sz="1100" dirty="0">
                <a:latin typeface="Arial" panose="020B0604020202020204" pitchFamily="34" charset="0"/>
                <a:cs typeface="Arial" panose="020B0604020202020204" pitchFamily="34" charset="0"/>
              </a:rPr>
              <a:t> for upper limb spasticity include </a:t>
            </a:r>
            <a:r>
              <a:rPr lang="en-US" sz="1100" dirty="0" smtClean="0">
                <a:latin typeface="Arial" panose="020B0604020202020204" pitchFamily="34" charset="0"/>
                <a:cs typeface="Arial" panose="020B0604020202020204" pitchFamily="34" charset="0"/>
              </a:rPr>
              <a:t>pain</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in </a:t>
            </a:r>
            <a:r>
              <a:rPr lang="en-US" sz="1100" dirty="0">
                <a:latin typeface="Arial" panose="020B0604020202020204" pitchFamily="34" charset="0"/>
                <a:cs typeface="Arial" panose="020B0604020202020204" pitchFamily="34" charset="0"/>
              </a:rPr>
              <a:t>extremity, muscle weakness, fatigue, nausea, </a:t>
            </a:r>
            <a:r>
              <a:rPr lang="en-US" sz="1100" dirty="0" smtClean="0">
                <a:latin typeface="Arial" panose="020B0604020202020204" pitchFamily="34" charset="0"/>
                <a:cs typeface="Arial" panose="020B0604020202020204" pitchFamily="34" charset="0"/>
              </a:rPr>
              <a:t>and bronchitis.</a:t>
            </a:r>
            <a:endParaRPr lang="en-US" sz="1100" dirty="0">
              <a:latin typeface="Arial" panose="020B0604020202020204" pitchFamily="34" charset="0"/>
              <a:cs typeface="Arial" panose="020B0604020202020204" pitchFamily="34" charset="0"/>
            </a:endParaRPr>
          </a:p>
        </p:txBody>
      </p:sp>
      <p:sp>
        <p:nvSpPr>
          <p:cNvPr id="6" name="TextBox 5"/>
          <p:cNvSpPr txBox="1">
            <a:spLocks noChangeArrowheads="1"/>
          </p:cNvSpPr>
          <p:nvPr/>
        </p:nvSpPr>
        <p:spPr bwMode="auto">
          <a:xfrm>
            <a:off x="448056" y="5641848"/>
            <a:ext cx="828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buNone/>
            </a:pPr>
            <a:r>
              <a:rPr lang="en-US" sz="1200" b="1" dirty="0" smtClean="0"/>
              <a:t>Please see additional Important Safety Information on the next slide.</a:t>
            </a:r>
          </a:p>
        </p:txBody>
      </p:sp>
    </p:spTree>
    <p:extLst>
      <p:ext uri="{BB962C8B-B14F-4D97-AF65-F5344CB8AC3E}">
        <p14:creationId xmlns:p14="http://schemas.microsoft.com/office/powerpoint/2010/main" val="4240537053"/>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0"/>
            <a:ext cx="8839200" cy="914400"/>
          </a:xfrm>
        </p:spPr>
        <p:txBody>
          <a:bodyPr>
            <a:noAutofit/>
          </a:bodyPr>
          <a:lstStyle/>
          <a:p>
            <a:r>
              <a:rPr lang="en-US" sz="1800" dirty="0"/>
              <a:t>BOTOX</a:t>
            </a:r>
            <a:r>
              <a:rPr lang="en-US" sz="1800" baseline="30000" dirty="0"/>
              <a:t>®</a:t>
            </a:r>
            <a:r>
              <a:rPr lang="en-US" sz="1800" dirty="0"/>
              <a:t> (onabotulinumtoxinA) &amp; BOTOX</a:t>
            </a:r>
            <a:r>
              <a:rPr lang="en-US" sz="1800" baseline="30000" dirty="0"/>
              <a:t>®</a:t>
            </a:r>
            <a:r>
              <a:rPr lang="en-US" sz="1800" dirty="0"/>
              <a:t> Cosmetic </a:t>
            </a:r>
            <a:r>
              <a:rPr lang="en-US" sz="1800" dirty="0" smtClean="0"/>
              <a:t>(</a:t>
            </a:r>
            <a:r>
              <a:rPr lang="en-US" sz="1800" dirty="0"/>
              <a:t>onabotulinumtoxinA) </a:t>
            </a:r>
            <a:r>
              <a:rPr lang="en-US" sz="1800" dirty="0" smtClean="0"/>
              <a:t>Important </a:t>
            </a:r>
            <a:r>
              <a:rPr lang="en-US" sz="1800" dirty="0"/>
              <a:t>Safety Information </a:t>
            </a:r>
            <a:r>
              <a:rPr lang="en-US" sz="1800" b="0" dirty="0" smtClean="0"/>
              <a:t>(</a:t>
            </a:r>
            <a:r>
              <a:rPr lang="en-US" sz="1800" b="0" dirty="0"/>
              <a:t>continued)</a:t>
            </a:r>
          </a:p>
        </p:txBody>
      </p:sp>
      <p:sp>
        <p:nvSpPr>
          <p:cNvPr id="3" name="Content Placeholder 2"/>
          <p:cNvSpPr>
            <a:spLocks noGrp="1"/>
          </p:cNvSpPr>
          <p:nvPr>
            <p:ph idx="4294967295"/>
          </p:nvPr>
        </p:nvSpPr>
        <p:spPr>
          <a:xfrm>
            <a:off x="452438" y="1027113"/>
            <a:ext cx="8539621" cy="4678362"/>
          </a:xfrm>
        </p:spPr>
        <p:txBody>
          <a:bodyPr>
            <a:noAutofit/>
          </a:bodyPr>
          <a:lstStyle/>
          <a:p>
            <a:pPr marL="0" indent="0">
              <a:spcBef>
                <a:spcPts val="200"/>
              </a:spcBef>
              <a:buNone/>
            </a:pPr>
            <a:r>
              <a:rPr lang="en-US" sz="1200" b="1" dirty="0">
                <a:latin typeface="Arial" panose="020B0604020202020204" pitchFamily="34" charset="0"/>
                <a:cs typeface="Arial" panose="020B0604020202020204" pitchFamily="34" charset="0"/>
              </a:rPr>
              <a:t>ADVERSE REACTIONS (cont.) </a:t>
            </a:r>
            <a:endParaRPr lang="en-US" sz="1200" b="1" dirty="0" smtClean="0">
              <a:latin typeface="Arial" panose="020B0604020202020204" pitchFamily="34" charset="0"/>
              <a:cs typeface="Arial" panose="020B0604020202020204" pitchFamily="34" charset="0"/>
            </a:endParaRPr>
          </a:p>
          <a:p>
            <a:pPr marL="0" indent="0">
              <a:spcBef>
                <a:spcPts val="200"/>
              </a:spcBef>
              <a:buNone/>
            </a:pPr>
            <a:r>
              <a:rPr lang="en-US" sz="1200" b="1" dirty="0" smtClean="0">
                <a:latin typeface="Arial" panose="020B0604020202020204" pitchFamily="34" charset="0"/>
                <a:cs typeface="Arial" panose="020B0604020202020204" pitchFamily="34" charset="0"/>
              </a:rPr>
              <a:t>Cervical Dystonia</a:t>
            </a:r>
            <a:endParaRPr lang="en-US" sz="1200" dirty="0">
              <a:latin typeface="Arial" panose="020B0604020202020204" pitchFamily="34" charset="0"/>
              <a:cs typeface="Arial" panose="020B0604020202020204" pitchFamily="34" charset="0"/>
            </a:endParaRPr>
          </a:p>
          <a:p>
            <a:pPr marL="0" indent="0">
              <a:spcBef>
                <a:spcPts val="200"/>
              </a:spcBef>
              <a:buNone/>
            </a:pPr>
            <a:r>
              <a:rPr lang="en-US" sz="1200" dirty="0" smtClean="0">
                <a:latin typeface="Arial" panose="020B0604020202020204" pitchFamily="34" charset="0"/>
                <a:cs typeface="Arial" panose="020B0604020202020204" pitchFamily="34" charset="0"/>
              </a:rPr>
              <a:t>The </a:t>
            </a:r>
            <a:r>
              <a:rPr lang="en-US" sz="1200" dirty="0">
                <a:latin typeface="Arial" panose="020B0604020202020204" pitchFamily="34" charset="0"/>
                <a:cs typeface="Arial" panose="020B0604020202020204" pitchFamily="34" charset="0"/>
              </a:rPr>
              <a:t>most frequently reported adverse reactions following injection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for cervical </a:t>
            </a:r>
            <a:r>
              <a:rPr lang="en-US" sz="1200" dirty="0">
                <a:latin typeface="Arial" panose="020B0604020202020204" pitchFamily="34" charset="0"/>
                <a:cs typeface="Arial" panose="020B0604020202020204" pitchFamily="34" charset="0"/>
              </a:rPr>
              <a:t>dystonia include dysphagia (19%), upper respiratory infection (12%), neck </a:t>
            </a:r>
            <a:r>
              <a:rPr lang="en-US" sz="1200" dirty="0" smtClean="0">
                <a:latin typeface="Arial" panose="020B0604020202020204" pitchFamily="34" charset="0"/>
                <a:cs typeface="Arial" panose="020B0604020202020204" pitchFamily="34" charset="0"/>
              </a:rPr>
              <a:t>pain (11</a:t>
            </a:r>
            <a:r>
              <a:rPr lang="en-US" sz="1200" dirty="0">
                <a:latin typeface="Arial" panose="020B0604020202020204" pitchFamily="34" charset="0"/>
                <a:cs typeface="Arial" panose="020B0604020202020204" pitchFamily="34" charset="0"/>
              </a:rPr>
              <a:t>%), and headache (11</a:t>
            </a:r>
            <a:r>
              <a:rPr lang="en-US" sz="1200" dirty="0" smtClean="0">
                <a:latin typeface="Arial" panose="020B0604020202020204" pitchFamily="34" charset="0"/>
                <a:cs typeface="Arial" panose="020B0604020202020204" pitchFamily="34" charset="0"/>
              </a:rPr>
              <a:t>%).</a:t>
            </a:r>
          </a:p>
          <a:p>
            <a:pPr marL="0" indent="0">
              <a:spcBef>
                <a:spcPts val="200"/>
              </a:spcBef>
              <a:buNone/>
            </a:pPr>
            <a:r>
              <a:rPr lang="en-US" sz="1200" b="1" dirty="0"/>
              <a:t/>
            </a:r>
            <a:br>
              <a:rPr lang="en-US" sz="1200" b="1" dirty="0"/>
            </a:br>
            <a:r>
              <a:rPr lang="en-US" sz="1200" b="1" dirty="0" smtClean="0">
                <a:latin typeface="Arial" panose="020B0604020202020204" pitchFamily="34" charset="0"/>
                <a:cs typeface="Arial" panose="020B0604020202020204" pitchFamily="34" charset="0"/>
              </a:rPr>
              <a:t>Blepharospasm</a:t>
            </a:r>
            <a:endParaRPr lang="en-US" sz="1200" dirty="0">
              <a:latin typeface="Arial" panose="020B0604020202020204" pitchFamily="34" charset="0"/>
              <a:cs typeface="Arial" panose="020B0604020202020204" pitchFamily="34" charset="0"/>
            </a:endParaRPr>
          </a:p>
          <a:p>
            <a:pPr marL="0" indent="0">
              <a:spcBef>
                <a:spcPts val="200"/>
              </a:spcBef>
              <a:buNone/>
            </a:pPr>
            <a:r>
              <a:rPr lang="en-US" sz="1200" dirty="0">
                <a:latin typeface="Arial" panose="020B0604020202020204" pitchFamily="34" charset="0"/>
                <a:cs typeface="Arial" panose="020B0604020202020204" pitchFamily="34" charset="0"/>
              </a:rPr>
              <a:t>The most frequently reported adverse reactions following injection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for blepharospasm </a:t>
            </a:r>
            <a:r>
              <a:rPr lang="en-US" sz="1200" dirty="0">
                <a:latin typeface="Arial" panose="020B0604020202020204" pitchFamily="34" charset="0"/>
                <a:cs typeface="Arial" panose="020B0604020202020204" pitchFamily="34" charset="0"/>
              </a:rPr>
              <a:t>include ptosis (21%), superficial punctate keratitis (6%), and eye dryness (6</a:t>
            </a:r>
            <a:r>
              <a:rPr lang="en-US" sz="1200" dirty="0" smtClean="0">
                <a:latin typeface="Arial" panose="020B0604020202020204" pitchFamily="34" charset="0"/>
                <a:cs typeface="Arial" panose="020B0604020202020204" pitchFamily="34" charset="0"/>
              </a:rPr>
              <a:t>%).</a:t>
            </a:r>
          </a:p>
          <a:p>
            <a:pPr marL="0" indent="0">
              <a:spcBef>
                <a:spcPts val="200"/>
              </a:spcBef>
              <a:buNone/>
            </a:pPr>
            <a:r>
              <a:rPr lang="en-US" sz="1200" b="1" dirty="0"/>
              <a:t/>
            </a:r>
            <a:br>
              <a:rPr lang="en-US" sz="1200" b="1" dirty="0"/>
            </a:br>
            <a:r>
              <a:rPr lang="en-US" sz="1200" b="1" dirty="0" smtClean="0">
                <a:latin typeface="Arial" panose="020B0604020202020204" pitchFamily="34" charset="0"/>
                <a:cs typeface="Arial" panose="020B0604020202020204" pitchFamily="34" charset="0"/>
              </a:rPr>
              <a:t>Strabismus</a:t>
            </a:r>
            <a:endParaRPr lang="en-US" sz="1200" dirty="0">
              <a:latin typeface="Arial" panose="020B0604020202020204" pitchFamily="34" charset="0"/>
              <a:cs typeface="Arial" panose="020B0604020202020204" pitchFamily="34" charset="0"/>
            </a:endParaRPr>
          </a:p>
          <a:p>
            <a:pPr marL="0" indent="0">
              <a:spcBef>
                <a:spcPts val="200"/>
              </a:spcBef>
              <a:buNone/>
            </a:pPr>
            <a:r>
              <a:rPr lang="en-US" sz="1200" dirty="0">
                <a:latin typeface="Arial" panose="020B0604020202020204" pitchFamily="34" charset="0"/>
                <a:cs typeface="Arial" panose="020B0604020202020204" pitchFamily="34" charset="0"/>
              </a:rPr>
              <a:t>The most frequently </a:t>
            </a:r>
            <a:r>
              <a:rPr lang="en-US" sz="1200" dirty="0" smtClean="0">
                <a:latin typeface="Arial" panose="020B0604020202020204" pitchFamily="34" charset="0"/>
                <a:cs typeface="Arial" panose="020B0604020202020204" pitchFamily="34" charset="0"/>
              </a:rPr>
              <a:t>reported </a:t>
            </a:r>
            <a:r>
              <a:rPr lang="en-US" sz="1200" dirty="0">
                <a:latin typeface="Arial" panose="020B0604020202020204" pitchFamily="34" charset="0"/>
                <a:cs typeface="Arial" panose="020B0604020202020204" pitchFamily="34" charset="0"/>
              </a:rPr>
              <a:t>adverse events following injection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for strabismus </a:t>
            </a:r>
            <a:r>
              <a:rPr lang="en-US" sz="1200" dirty="0">
                <a:latin typeface="Arial" panose="020B0604020202020204" pitchFamily="34" charset="0"/>
                <a:cs typeface="Arial" panose="020B0604020202020204" pitchFamily="34" charset="0"/>
              </a:rPr>
              <a:t>include ptosis (15.7%)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and </a:t>
            </a:r>
            <a:r>
              <a:rPr lang="en-US" sz="1200" dirty="0">
                <a:latin typeface="Arial" panose="020B0604020202020204" pitchFamily="34" charset="0"/>
                <a:cs typeface="Arial" panose="020B0604020202020204" pitchFamily="34" charset="0"/>
              </a:rPr>
              <a:t>vertical deviation (16.9</a:t>
            </a:r>
            <a:r>
              <a:rPr lang="en-US" sz="1200" dirty="0" smtClean="0">
                <a:latin typeface="Arial" panose="020B0604020202020204" pitchFamily="34" charset="0"/>
                <a:cs typeface="Arial" panose="020B0604020202020204" pitchFamily="34" charset="0"/>
              </a:rPr>
              <a:t>%).</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Primary </a:t>
            </a:r>
            <a:r>
              <a:rPr lang="en-US" sz="1200" b="1" dirty="0">
                <a:latin typeface="Arial" panose="020B0604020202020204" pitchFamily="34" charset="0"/>
                <a:cs typeface="Arial" panose="020B0604020202020204" pitchFamily="34" charset="0"/>
              </a:rPr>
              <a:t>Axillary Hyperhidrosis</a:t>
            </a:r>
            <a:endParaRPr lang="en-US" sz="1200" dirty="0">
              <a:latin typeface="Arial" panose="020B0604020202020204" pitchFamily="34" charset="0"/>
              <a:cs typeface="Arial" panose="020B0604020202020204" pitchFamily="34" charset="0"/>
            </a:endParaRPr>
          </a:p>
          <a:p>
            <a:pPr marL="0" indent="0">
              <a:spcBef>
                <a:spcPts val="200"/>
              </a:spcBef>
              <a:buNone/>
            </a:pPr>
            <a:r>
              <a:rPr lang="en-US" sz="1200" dirty="0">
                <a:latin typeface="Arial" panose="020B0604020202020204" pitchFamily="34" charset="0"/>
                <a:cs typeface="Arial" panose="020B0604020202020204" pitchFamily="34" charset="0"/>
              </a:rPr>
              <a:t>The most frequently reported adverse events (3%-10% of adult patients) </a:t>
            </a:r>
            <a:r>
              <a:rPr lang="en-US" sz="1200" dirty="0" smtClean="0">
                <a:latin typeface="Arial" panose="020B0604020202020204" pitchFamily="34" charset="0"/>
                <a:cs typeface="Arial" panose="020B0604020202020204" pitchFamily="34" charset="0"/>
              </a:rPr>
              <a:t>following injection </a:t>
            </a:r>
            <a:r>
              <a:rPr lang="en-US" sz="1200" dirty="0">
                <a:latin typeface="Arial" panose="020B0604020202020204" pitchFamily="34" charset="0"/>
                <a:cs typeface="Arial" panose="020B0604020202020204" pitchFamily="34" charset="0"/>
              </a:rPr>
              <a:t>of BOTOX</a:t>
            </a:r>
            <a:r>
              <a:rPr lang="en-US" sz="1200" baseline="300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for severe primary axillary hyperhidrosis include </a:t>
            </a:r>
            <a:r>
              <a:rPr lang="en-US" sz="1200" dirty="0" smtClean="0">
                <a:latin typeface="Arial" panose="020B0604020202020204" pitchFamily="34" charset="0"/>
                <a:cs typeface="Arial" panose="020B0604020202020204" pitchFamily="34" charset="0"/>
              </a:rPr>
              <a:t>injection-site pain </a:t>
            </a:r>
            <a:r>
              <a:rPr lang="en-US" sz="1200" dirty="0">
                <a:latin typeface="Arial" panose="020B0604020202020204" pitchFamily="34" charset="0"/>
                <a:cs typeface="Arial" panose="020B0604020202020204" pitchFamily="34" charset="0"/>
              </a:rPr>
              <a:t>and hemorrhage, non-axillary sweating, infection, pharyngitis, flu </a:t>
            </a:r>
            <a:r>
              <a:rPr lang="en-US" sz="1200" dirty="0" smtClean="0">
                <a:latin typeface="Arial" panose="020B0604020202020204" pitchFamily="34" charset="0"/>
                <a:cs typeface="Arial" panose="020B0604020202020204" pitchFamily="34" charset="0"/>
              </a:rPr>
              <a:t>syndrome, headache</a:t>
            </a:r>
            <a:r>
              <a:rPr lang="en-US" sz="1200" dirty="0">
                <a:latin typeface="Arial" panose="020B0604020202020204" pitchFamily="34" charset="0"/>
                <a:cs typeface="Arial" panose="020B0604020202020204" pitchFamily="34" charset="0"/>
              </a:rPr>
              <a:t>, fever, neck or back pain, pruritus, and </a:t>
            </a:r>
            <a:r>
              <a:rPr lang="en-US" sz="1200" dirty="0" smtClean="0">
                <a:latin typeface="Arial" panose="020B0604020202020204" pitchFamily="34" charset="0"/>
                <a:cs typeface="Arial" panose="020B0604020202020204" pitchFamily="34" charset="0"/>
              </a:rPr>
              <a:t>anxiety.</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Glabellar Lines</a:t>
            </a:r>
            <a:r>
              <a:rPr lang="en-US" sz="1200" dirty="0">
                <a:latin typeface="Arial" panose="020B0604020202020204" pitchFamily="34" charset="0"/>
                <a:cs typeface="Arial" panose="020B0604020202020204" pitchFamily="34" charset="0"/>
              </a:rPr>
              <a:t/>
            </a:r>
            <a:br>
              <a:rPr lang="en-US" sz="1200" dirty="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The </a:t>
            </a:r>
            <a:r>
              <a:rPr lang="en-US" sz="1200" dirty="0">
                <a:latin typeface="Arial" panose="020B0604020202020204" pitchFamily="34" charset="0"/>
                <a:cs typeface="Arial" panose="020B0604020202020204" pitchFamily="34" charset="0"/>
              </a:rPr>
              <a:t>most frequently reported adverse events following injection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Cosmetic was eyelid ptosis (3%).</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Lateral </a:t>
            </a:r>
            <a:r>
              <a:rPr lang="en-US" sz="1200" b="1" dirty="0">
                <a:latin typeface="Arial" panose="020B0604020202020204" pitchFamily="34" charset="0"/>
                <a:cs typeface="Arial" panose="020B0604020202020204" pitchFamily="34" charset="0"/>
              </a:rPr>
              <a:t>Canthal </a:t>
            </a:r>
            <a:r>
              <a:rPr lang="en-US" sz="1200" b="1" dirty="0" smtClean="0">
                <a:latin typeface="Arial" panose="020B0604020202020204" pitchFamily="34" charset="0"/>
                <a:cs typeface="Arial" panose="020B0604020202020204" pitchFamily="34" charset="0"/>
              </a:rPr>
              <a:t>Lines</a:t>
            </a:r>
            <a:br>
              <a:rPr lang="en-US" sz="1200" b="1"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The </a:t>
            </a:r>
            <a:r>
              <a:rPr lang="en-US" sz="1200" dirty="0">
                <a:latin typeface="Arial" panose="020B0604020202020204" pitchFamily="34" charset="0"/>
                <a:cs typeface="Arial" panose="020B0604020202020204" pitchFamily="34" charset="0"/>
              </a:rPr>
              <a:t>most frequently reported adverse event following injection of </a:t>
            </a:r>
            <a:r>
              <a:rPr lang="en-US" sz="1200" dirty="0" smtClean="0">
                <a:latin typeface="Arial" panose="020B0604020202020204" pitchFamily="34" charset="0"/>
                <a:cs typeface="Arial" panose="020B0604020202020204" pitchFamily="34" charset="0"/>
              </a:rPr>
              <a:t>BOTOX</a:t>
            </a:r>
            <a:r>
              <a:rPr lang="en-US" sz="1200" baseline="30000" dirty="0" smtClean="0">
                <a:latin typeface="Arial" panose="020B0604020202020204" pitchFamily="34" charset="0"/>
                <a:cs typeface="Arial" panose="020B0604020202020204" pitchFamily="34" charset="0"/>
              </a:rPr>
              <a:t>®</a:t>
            </a:r>
            <a:r>
              <a:rPr lang="en-US" sz="1200" dirty="0" smtClean="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Cosmetic for lateral canthal lines was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eyelid edema </a:t>
            </a:r>
            <a:r>
              <a:rPr lang="en-US" sz="1200" dirty="0">
                <a:latin typeface="Arial" panose="020B0604020202020204" pitchFamily="34" charset="0"/>
                <a:cs typeface="Arial" panose="020B0604020202020204" pitchFamily="34" charset="0"/>
              </a:rPr>
              <a:t>(1</a:t>
            </a:r>
            <a:r>
              <a:rPr lang="en-US" sz="1200" dirty="0" smtClean="0">
                <a:latin typeface="Arial" panose="020B0604020202020204" pitchFamily="34" charset="0"/>
                <a:cs typeface="Arial" panose="020B0604020202020204" pitchFamily="34" charset="0"/>
              </a:rPr>
              <a:t>%).</a:t>
            </a:r>
          </a:p>
          <a:p>
            <a:pPr marL="0" indent="0">
              <a:spcBef>
                <a:spcPts val="200"/>
              </a:spcBef>
              <a:buNone/>
            </a:pPr>
            <a:endParaRPr lang="en-US" sz="1200" dirty="0" smtClean="0">
              <a:latin typeface="Arial" panose="020B0604020202020204" pitchFamily="34" charset="0"/>
              <a:cs typeface="Arial" panose="020B0604020202020204" pitchFamily="34" charset="0"/>
            </a:endParaRPr>
          </a:p>
        </p:txBody>
      </p:sp>
      <p:sp>
        <p:nvSpPr>
          <p:cNvPr id="6" name="TextBox 5"/>
          <p:cNvSpPr txBox="1">
            <a:spLocks noChangeArrowheads="1"/>
          </p:cNvSpPr>
          <p:nvPr/>
        </p:nvSpPr>
        <p:spPr bwMode="auto">
          <a:xfrm>
            <a:off x="448056" y="5641848"/>
            <a:ext cx="828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buNone/>
            </a:pPr>
            <a:r>
              <a:rPr lang="en-US" sz="1200" b="1" dirty="0" smtClean="0"/>
              <a:t>Please see additional Important Safety Information on the next slide.</a:t>
            </a:r>
          </a:p>
        </p:txBody>
      </p:sp>
    </p:spTree>
    <p:extLst>
      <p:ext uri="{BB962C8B-B14F-4D97-AF65-F5344CB8AC3E}">
        <p14:creationId xmlns:p14="http://schemas.microsoft.com/office/powerpoint/2010/main" val="1773331596"/>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0"/>
            <a:ext cx="8839200" cy="914400"/>
          </a:xfrm>
        </p:spPr>
        <p:txBody>
          <a:bodyPr>
            <a:noAutofit/>
          </a:bodyPr>
          <a:lstStyle/>
          <a:p>
            <a:r>
              <a:rPr lang="en-US" sz="1800" dirty="0" smtClean="0"/>
              <a:t>BOTOX</a:t>
            </a:r>
            <a:r>
              <a:rPr lang="en-US" sz="1800" baseline="30000" dirty="0" smtClean="0"/>
              <a:t>®</a:t>
            </a:r>
            <a:r>
              <a:rPr lang="en-US" sz="1800" dirty="0" smtClean="0"/>
              <a:t> (onabotulinumtoxinA) &amp; BOTOX</a:t>
            </a:r>
            <a:r>
              <a:rPr lang="en-US" sz="1800" baseline="30000" dirty="0" smtClean="0"/>
              <a:t>®</a:t>
            </a:r>
            <a:r>
              <a:rPr lang="en-US" sz="1800" dirty="0" smtClean="0"/>
              <a:t> Cosmetic (onabotulinumtoxinA</a:t>
            </a:r>
            <a:r>
              <a:rPr lang="en-US" sz="1800" dirty="0"/>
              <a:t>) </a:t>
            </a:r>
            <a:r>
              <a:rPr lang="en-US" sz="1800" dirty="0" smtClean="0"/>
              <a:t>Important </a:t>
            </a:r>
            <a:r>
              <a:rPr lang="en-US" sz="1800" dirty="0"/>
              <a:t>Safety Information </a:t>
            </a:r>
            <a:r>
              <a:rPr lang="en-US" sz="1800" b="0" dirty="0" smtClean="0"/>
              <a:t>(continued)</a:t>
            </a:r>
            <a:endParaRPr lang="en-US" sz="1800" b="0" dirty="0"/>
          </a:p>
        </p:txBody>
      </p:sp>
      <p:sp>
        <p:nvSpPr>
          <p:cNvPr id="3" name="Content Placeholder 2"/>
          <p:cNvSpPr>
            <a:spLocks noGrp="1"/>
          </p:cNvSpPr>
          <p:nvPr>
            <p:ph idx="4294967295"/>
          </p:nvPr>
        </p:nvSpPr>
        <p:spPr>
          <a:xfrm>
            <a:off x="452438" y="1027113"/>
            <a:ext cx="8051800" cy="3304656"/>
          </a:xfrm>
        </p:spPr>
        <p:txBody>
          <a:bodyPr>
            <a:noAutofit/>
          </a:bodyPr>
          <a:lstStyle/>
          <a:p>
            <a:pPr marL="0" indent="0">
              <a:buNone/>
            </a:pPr>
            <a:r>
              <a:rPr lang="en-US" sz="1200" b="1" dirty="0">
                <a:latin typeface="Arial" panose="020B0604020202020204" pitchFamily="34" charset="0"/>
                <a:cs typeface="Arial" panose="020B0604020202020204" pitchFamily="34" charset="0"/>
              </a:rPr>
              <a:t>Post Marketing Experience</a:t>
            </a:r>
            <a:endParaRPr lang="en-US" sz="1200" dirty="0">
              <a:latin typeface="Arial" panose="020B0604020202020204" pitchFamily="34" charset="0"/>
              <a:cs typeface="Arial" panose="020B0604020202020204" pitchFamily="34" charset="0"/>
            </a:endParaRPr>
          </a:p>
          <a:p>
            <a:pPr marL="0" indent="0">
              <a:buNone/>
            </a:pPr>
            <a:r>
              <a:rPr lang="en-US" sz="1200" dirty="0" smtClean="0">
                <a:latin typeface="Arial" panose="020B0604020202020204" pitchFamily="34" charset="0"/>
                <a:cs typeface="Arial" panose="020B0604020202020204" pitchFamily="34" charset="0"/>
              </a:rPr>
              <a:t>There </a:t>
            </a:r>
            <a:r>
              <a:rPr lang="en-US" sz="1200" dirty="0">
                <a:latin typeface="Arial" panose="020B0604020202020204" pitchFamily="34" charset="0"/>
                <a:cs typeface="Arial" panose="020B0604020202020204" pitchFamily="34" charset="0"/>
              </a:rPr>
              <a:t>have been spontaneous reports of death, sometimes associated with dysphagia, pneumonia, and/or other significant debility or anaphylaxis, after treatment with botulinum toxin. There have also been reports of adverse events involving the cardiovascular system, including arrhythmia and myocardial infarction, some with fatal outcomes. Some of these patients had  risk factors including cardiovascular disease. The exact relationship of these events to the botulinum toxin injection has not been </a:t>
            </a:r>
            <a:r>
              <a:rPr lang="en-US" sz="1200" dirty="0" smtClean="0">
                <a:latin typeface="Arial" panose="020B0604020202020204" pitchFamily="34" charset="0"/>
                <a:cs typeface="Arial" panose="020B0604020202020204" pitchFamily="34" charset="0"/>
              </a:rPr>
              <a:t>established.</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DRUG </a:t>
            </a:r>
            <a:r>
              <a:rPr lang="en-US" sz="1200" b="1" dirty="0">
                <a:latin typeface="Arial" panose="020B0604020202020204" pitchFamily="34" charset="0"/>
                <a:cs typeface="Arial" panose="020B0604020202020204" pitchFamily="34" charset="0"/>
              </a:rPr>
              <a:t>INTERACTIONS</a:t>
            </a:r>
            <a:endParaRPr lang="en-US" sz="1200" dirty="0">
              <a:latin typeface="Arial" panose="020B0604020202020204" pitchFamily="34" charset="0"/>
              <a:cs typeface="Arial" panose="020B0604020202020204" pitchFamily="34" charset="0"/>
            </a:endParaRPr>
          </a:p>
          <a:p>
            <a:pPr marL="0" indent="0">
              <a:buNone/>
            </a:pPr>
            <a:r>
              <a:rPr lang="en-US" sz="1200" dirty="0">
                <a:latin typeface="Arial" panose="020B0604020202020204" pitchFamily="34" charset="0"/>
                <a:cs typeface="Arial" panose="020B0604020202020204" pitchFamily="34" charset="0"/>
              </a:rPr>
              <a:t>Co-administration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or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Cosmetic and aminoglycosides or </a:t>
            </a:r>
            <a:r>
              <a:rPr lang="en-US" sz="1200" dirty="0" smtClean="0">
                <a:latin typeface="Arial" panose="020B0604020202020204" pitchFamily="34" charset="0"/>
                <a:cs typeface="Arial" panose="020B0604020202020204" pitchFamily="34" charset="0"/>
              </a:rPr>
              <a:t>other agents </a:t>
            </a:r>
            <a:r>
              <a:rPr lang="en-US" sz="1200" dirty="0">
                <a:latin typeface="Arial" panose="020B0604020202020204" pitchFamily="34" charset="0"/>
                <a:cs typeface="Arial" panose="020B0604020202020204" pitchFamily="34" charset="0"/>
              </a:rPr>
              <a:t>interfering with neuromuscular transmission (e.g. curare-like compounds) </a:t>
            </a:r>
            <a:r>
              <a:rPr lang="en-US" sz="1200" dirty="0" smtClean="0">
                <a:latin typeface="Arial" panose="020B0604020202020204" pitchFamily="34" charset="0"/>
                <a:cs typeface="Arial" panose="020B0604020202020204" pitchFamily="34" charset="0"/>
              </a:rPr>
              <a:t>should only </a:t>
            </a:r>
            <a:r>
              <a:rPr lang="en-US" sz="1200" dirty="0">
                <a:latin typeface="Arial" panose="020B0604020202020204" pitchFamily="34" charset="0"/>
                <a:cs typeface="Arial" panose="020B0604020202020204" pitchFamily="34" charset="0"/>
              </a:rPr>
              <a:t>be performed with caution as the effect of the toxin may be potentiated. Use </a:t>
            </a:r>
            <a:r>
              <a:rPr lang="en-US" sz="1200" dirty="0" smtClean="0">
                <a:latin typeface="Arial" panose="020B0604020202020204" pitchFamily="34" charset="0"/>
                <a:cs typeface="Arial" panose="020B0604020202020204" pitchFamily="34" charset="0"/>
              </a:rPr>
              <a:t>of anticholinergic </a:t>
            </a:r>
            <a:r>
              <a:rPr lang="en-US" sz="1200" dirty="0">
                <a:latin typeface="Arial" panose="020B0604020202020204" pitchFamily="34" charset="0"/>
                <a:cs typeface="Arial" panose="020B0604020202020204" pitchFamily="34" charset="0"/>
              </a:rPr>
              <a:t>drugs after administration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or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Cosmetic </a:t>
            </a:r>
            <a:r>
              <a:rPr lang="en-US" sz="1200" dirty="0" smtClean="0">
                <a:latin typeface="Arial" panose="020B0604020202020204" pitchFamily="34" charset="0"/>
                <a:cs typeface="Arial" panose="020B0604020202020204" pitchFamily="34" charset="0"/>
              </a:rPr>
              <a:t>may potentiate </a:t>
            </a:r>
            <a:r>
              <a:rPr lang="en-US" sz="1200" dirty="0">
                <a:latin typeface="Arial" panose="020B0604020202020204" pitchFamily="34" charset="0"/>
                <a:cs typeface="Arial" panose="020B0604020202020204" pitchFamily="34" charset="0"/>
              </a:rPr>
              <a:t>systemic anticholinergic effects. The effect of administering </a:t>
            </a:r>
            <a:r>
              <a:rPr lang="en-US" sz="1200" dirty="0" smtClean="0">
                <a:latin typeface="Arial" panose="020B0604020202020204" pitchFamily="34" charset="0"/>
                <a:cs typeface="Arial" panose="020B0604020202020204" pitchFamily="34" charset="0"/>
              </a:rPr>
              <a:t>different botulinum </a:t>
            </a:r>
            <a:r>
              <a:rPr lang="en-US" sz="1200" dirty="0">
                <a:latin typeface="Arial" panose="020B0604020202020204" pitchFamily="34" charset="0"/>
                <a:cs typeface="Arial" panose="020B0604020202020204" pitchFamily="34" charset="0"/>
              </a:rPr>
              <a:t>neurotoxin products at the same time or within several months of each other is unknown. Excessive neuromuscular weakness may be exacerbated by administration of another botulinum toxin prior to the resolution of the effects of a previously administered botulinum toxin. Excessive weakness may also be exaggerated by administration of a muscle relaxant before or after administration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or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Cosmetic.</a:t>
            </a:r>
            <a:r>
              <a:rPr lang="en-US" sz="1200" dirty="0"/>
              <a:t/>
            </a:r>
            <a:br>
              <a:rPr lang="en-US" sz="1200" dirty="0"/>
            </a:br>
            <a:r>
              <a:rPr lang="en-US" sz="1200" dirty="0" smtClean="0"/>
              <a:t/>
            </a:r>
            <a:br>
              <a:rPr lang="en-US" sz="1200" dirty="0" smtClean="0"/>
            </a:br>
            <a:r>
              <a:rPr lang="en-US" sz="1200" b="1" dirty="0" smtClean="0">
                <a:latin typeface="Arial" panose="020B0604020202020204" pitchFamily="34" charset="0"/>
                <a:cs typeface="Arial" panose="020B0604020202020204" pitchFamily="34" charset="0"/>
              </a:rPr>
              <a:t>USE </a:t>
            </a:r>
            <a:r>
              <a:rPr lang="en-US" sz="1200" b="1" dirty="0">
                <a:latin typeface="Arial" panose="020B0604020202020204" pitchFamily="34" charset="0"/>
                <a:cs typeface="Arial" panose="020B0604020202020204" pitchFamily="34" charset="0"/>
              </a:rPr>
              <a:t>IN SPECIFIC POPULATIONS</a:t>
            </a:r>
            <a:endParaRPr lang="en-US" sz="1200" dirty="0">
              <a:latin typeface="Arial" panose="020B0604020202020204" pitchFamily="34" charset="0"/>
              <a:cs typeface="Arial" panose="020B0604020202020204" pitchFamily="34" charset="0"/>
            </a:endParaRPr>
          </a:p>
          <a:p>
            <a:pPr marL="0" indent="0">
              <a:buNone/>
            </a:pPr>
            <a:r>
              <a:rPr lang="en-US" sz="1200" dirty="0">
                <a:latin typeface="Arial" panose="020B0604020202020204" pitchFamily="34" charset="0"/>
                <a:cs typeface="Arial" panose="020B0604020202020204" pitchFamily="34" charset="0"/>
              </a:rPr>
              <a:t>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and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Cosmetic are not recommended for use in pregnant </a:t>
            </a:r>
            <a:r>
              <a:rPr lang="en-US" sz="1200" dirty="0" smtClean="0">
                <a:latin typeface="Arial" panose="020B0604020202020204" pitchFamily="34" charset="0"/>
                <a:cs typeface="Arial" panose="020B0604020202020204" pitchFamily="34" charset="0"/>
              </a:rPr>
              <a:t>women.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Cosmetic is not recommended for use in children</a:t>
            </a:r>
            <a:r>
              <a:rPr lang="en-US" sz="1200" dirty="0" smtClean="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It is not known whether </a:t>
            </a:r>
            <a:r>
              <a:rPr lang="en-US" sz="1200" dirty="0" smtClean="0">
                <a:latin typeface="Arial" panose="020B0604020202020204" pitchFamily="34" charset="0"/>
                <a:cs typeface="Arial" panose="020B0604020202020204" pitchFamily="34" charset="0"/>
              </a:rPr>
              <a:t>BOTOX</a:t>
            </a:r>
            <a:r>
              <a:rPr lang="en-US" sz="1200" baseline="30000" dirty="0" smtClean="0">
                <a:latin typeface="Arial" panose="020B0604020202020204" pitchFamily="34" charset="0"/>
                <a:cs typeface="Arial" panose="020B0604020202020204" pitchFamily="34" charset="0"/>
              </a:rPr>
              <a:t>®</a:t>
            </a:r>
            <a:r>
              <a:rPr lang="en-US" sz="1200" dirty="0" smtClean="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Cosmetic is excreted in human milk. Caution should be exercised </a:t>
            </a:r>
            <a:r>
              <a:rPr lang="en-US" sz="1200" dirty="0" smtClean="0">
                <a:latin typeface="Arial" panose="020B0604020202020204" pitchFamily="34" charset="0"/>
                <a:cs typeface="Arial" panose="020B0604020202020204" pitchFamily="34" charset="0"/>
              </a:rPr>
              <a:t>when BOTOX</a:t>
            </a:r>
            <a:r>
              <a:rPr lang="en-US" sz="1200" baseline="30000" dirty="0" smtClean="0">
                <a:latin typeface="Arial" panose="020B0604020202020204" pitchFamily="34" charset="0"/>
                <a:cs typeface="Arial" panose="020B0604020202020204" pitchFamily="34" charset="0"/>
              </a:rPr>
              <a:t>®</a:t>
            </a:r>
            <a:r>
              <a:rPr lang="en-US" sz="1200" dirty="0" smtClean="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Cosmetic is administered to a nursing woman.</a:t>
            </a:r>
          </a:p>
        </p:txBody>
      </p:sp>
      <p:sp>
        <p:nvSpPr>
          <p:cNvPr id="6" name="TextBox 5"/>
          <p:cNvSpPr txBox="1">
            <a:spLocks noChangeArrowheads="1"/>
          </p:cNvSpPr>
          <p:nvPr/>
        </p:nvSpPr>
        <p:spPr bwMode="auto">
          <a:xfrm>
            <a:off x="452438" y="5466829"/>
            <a:ext cx="82845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buNone/>
            </a:pPr>
            <a:r>
              <a:rPr lang="en-US" sz="1200" b="1" dirty="0"/>
              <a:t>Please see the full </a:t>
            </a:r>
            <a:r>
              <a:rPr lang="en-US" sz="1200" b="1" dirty="0" smtClean="0"/>
              <a:t>BOTOX</a:t>
            </a:r>
            <a:r>
              <a:rPr lang="en-US" sz="1200" baseline="30000" dirty="0" smtClean="0"/>
              <a:t>®</a:t>
            </a:r>
            <a:r>
              <a:rPr lang="en-US" sz="1200" b="1" dirty="0" smtClean="0"/>
              <a:t> and BOTOX</a:t>
            </a:r>
            <a:r>
              <a:rPr lang="en-US" sz="1200" baseline="30000" dirty="0" smtClean="0"/>
              <a:t>®</a:t>
            </a:r>
            <a:r>
              <a:rPr lang="en-US" sz="1200" b="1" dirty="0" smtClean="0"/>
              <a:t> Cosmetic Prescribing </a:t>
            </a:r>
            <a:r>
              <a:rPr lang="en-US" sz="1200" b="1" dirty="0"/>
              <a:t>Information, including Boxed Warning and Medication Guide available at this presentation.</a:t>
            </a:r>
          </a:p>
        </p:txBody>
      </p:sp>
    </p:spTree>
    <p:extLst>
      <p:ext uri="{BB962C8B-B14F-4D97-AF65-F5344CB8AC3E}">
        <p14:creationId xmlns:p14="http://schemas.microsoft.com/office/powerpoint/2010/main" val="1807895195"/>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6"/>
          <p:cNvSpPr>
            <a:spLocks noChangeArrowheads="1"/>
          </p:cNvSpPr>
          <p:nvPr/>
        </p:nvSpPr>
        <p:spPr bwMode="auto">
          <a:xfrm>
            <a:off x="452438" y="5687541"/>
            <a:ext cx="2672526" cy="230832"/>
          </a:xfrm>
          <a:prstGeom prst="rect">
            <a:avLst/>
          </a:prstGeom>
          <a:noFill/>
          <a:ln w="9525">
            <a:noFill/>
            <a:miter lim="800000"/>
            <a:headEnd/>
            <a:tailEnd/>
          </a:ln>
        </p:spPr>
        <p:txBody>
          <a:bodyPr wrap="none">
            <a:spAutoFit/>
          </a:bodyPr>
          <a:lstStyle/>
          <a:p>
            <a:pPr>
              <a:spcAft>
                <a:spcPct val="30000"/>
              </a:spcAft>
              <a:buClr>
                <a:srgbClr val="CC0000"/>
              </a:buClr>
            </a:pPr>
            <a:r>
              <a:rPr lang="en-US" sz="900" b="1" dirty="0">
                <a:latin typeface="Arial" panose="020B0604020202020204" pitchFamily="34" charset="0"/>
                <a:cs typeface="Arial" panose="020B0604020202020204" pitchFamily="34" charset="0"/>
              </a:rPr>
              <a:t>References</a:t>
            </a:r>
            <a:r>
              <a:rPr lang="en-US" sz="900" dirty="0">
                <a:latin typeface="Arial" panose="020B0604020202020204" pitchFamily="34" charset="0"/>
                <a:cs typeface="Arial" panose="020B0604020202020204" pitchFamily="34" charset="0"/>
              </a:rPr>
              <a:t>: 1. Data on </a:t>
            </a:r>
            <a:r>
              <a:rPr lang="en-US" sz="900" dirty="0" smtClean="0">
                <a:latin typeface="Arial" panose="020B0604020202020204" pitchFamily="34" charset="0"/>
                <a:cs typeface="Arial" panose="020B0604020202020204" pitchFamily="34" charset="0"/>
              </a:rPr>
              <a:t>file. Allergan</a:t>
            </a:r>
            <a:r>
              <a:rPr lang="en-US" sz="900" dirty="0">
                <a:latin typeface="Arial" panose="020B0604020202020204" pitchFamily="34" charset="0"/>
                <a:cs typeface="Arial" panose="020B0604020202020204" pitchFamily="34" charset="0"/>
              </a:rPr>
              <a:t>, Inc. 2008. </a:t>
            </a:r>
          </a:p>
        </p:txBody>
      </p:sp>
      <p:sp>
        <p:nvSpPr>
          <p:cNvPr id="27651" name="Rectangle 7"/>
          <p:cNvSpPr>
            <a:spLocks noGrp="1" noChangeArrowheads="1"/>
          </p:cNvSpPr>
          <p:nvPr>
            <p:ph type="title"/>
          </p:nvPr>
        </p:nvSpPr>
        <p:spPr>
          <a:xfrm>
            <a:off x="266700" y="9774"/>
            <a:ext cx="8762608" cy="955675"/>
          </a:xfrm>
        </p:spPr>
        <p:txBody>
          <a:bodyPr>
            <a:normAutofit/>
          </a:bodyPr>
          <a:lstStyle/>
          <a:p>
            <a:r>
              <a:rPr lang="en-US" sz="3000" dirty="0" smtClean="0"/>
              <a:t>Allergan Leadership in Neurotoxin Therapy</a:t>
            </a:r>
          </a:p>
        </p:txBody>
      </p:sp>
      <p:sp>
        <p:nvSpPr>
          <p:cNvPr id="27652" name="Rectangle 8"/>
          <p:cNvSpPr>
            <a:spLocks noGrp="1" noChangeArrowheads="1"/>
          </p:cNvSpPr>
          <p:nvPr>
            <p:ph type="body" idx="1"/>
          </p:nvPr>
        </p:nvSpPr>
        <p:spPr>
          <a:xfrm>
            <a:off x="457200" y="1017745"/>
            <a:ext cx="8229600" cy="4525963"/>
          </a:xfrm>
        </p:spPr>
        <p:txBody>
          <a:bodyPr>
            <a:normAutofit/>
          </a:bodyPr>
          <a:lstStyle/>
          <a:p>
            <a:pPr>
              <a:spcBef>
                <a:spcPts val="600"/>
              </a:spcBef>
            </a:pPr>
            <a:r>
              <a:rPr lang="en-US" sz="2000" dirty="0" smtClean="0"/>
              <a:t>Allergan is committed to neurotoxin research, training, support </a:t>
            </a:r>
            <a:br>
              <a:rPr lang="en-US" sz="2000" dirty="0" smtClean="0"/>
            </a:br>
            <a:r>
              <a:rPr lang="en-US" sz="2000" dirty="0" smtClean="0"/>
              <a:t>and education</a:t>
            </a:r>
          </a:p>
          <a:p>
            <a:pPr>
              <a:spcBef>
                <a:spcPts val="600"/>
              </a:spcBef>
            </a:pPr>
            <a:r>
              <a:rPr lang="en-US" sz="2000" dirty="0" smtClean="0"/>
              <a:t>Strong focus on BOTOX</a:t>
            </a:r>
            <a:r>
              <a:rPr lang="en-US" sz="2000" baseline="30000" dirty="0" smtClean="0"/>
              <a:t>®</a:t>
            </a:r>
            <a:r>
              <a:rPr lang="en-US" sz="2000" dirty="0" smtClean="0"/>
              <a:t> (onabotulinumtoxinA) R&amp;D</a:t>
            </a:r>
            <a:r>
              <a:rPr lang="en-US" sz="2000" baseline="30000" dirty="0" smtClean="0"/>
              <a:t>1</a:t>
            </a:r>
          </a:p>
          <a:p>
            <a:pPr>
              <a:spcBef>
                <a:spcPts val="600"/>
              </a:spcBef>
            </a:pPr>
            <a:r>
              <a:rPr lang="en-US" sz="2000" dirty="0" smtClean="0"/>
              <a:t>BOTOX</a:t>
            </a:r>
            <a:r>
              <a:rPr lang="en-US" sz="2000" baseline="30000" dirty="0" smtClean="0"/>
              <a:t>®</a:t>
            </a:r>
            <a:r>
              <a:rPr lang="en-US" sz="2000" dirty="0" smtClean="0"/>
              <a:t> is the only botulinum toxin on the market with 8 therapeutic indications approved by the FDA</a:t>
            </a:r>
          </a:p>
          <a:p>
            <a:r>
              <a:rPr lang="en-US" dirty="0"/>
              <a:t>Allergan has conducted more than </a:t>
            </a:r>
            <a:r>
              <a:rPr lang="en-US" dirty="0" smtClean="0"/>
              <a:t>1,000 </a:t>
            </a:r>
            <a:r>
              <a:rPr lang="en-US" dirty="0"/>
              <a:t>peer-to-peer training programs for almost 6,000 healthcare providers in 2014</a:t>
            </a:r>
            <a:endParaRPr lang="en-US" sz="2000" baseline="30000" dirty="0" smtClean="0"/>
          </a:p>
          <a:p>
            <a:r>
              <a:rPr lang="en-US" sz="2000" dirty="0" smtClean="0"/>
              <a:t>Allergan has a dedicated force of highly-trained Neuroscience Specialists focused exclusively on providing </a:t>
            </a:r>
            <a:r>
              <a:rPr lang="en-US" sz="2000" dirty="0"/>
              <a:t>educational tools and resources to providers about</a:t>
            </a:r>
            <a:r>
              <a:rPr lang="en-US" sz="2000" dirty="0" smtClean="0"/>
              <a:t> the medical uses of BOTOX</a:t>
            </a:r>
            <a:r>
              <a:rPr lang="en-US" sz="2000" baseline="30000" dirty="0" smtClean="0"/>
              <a:t>®</a:t>
            </a:r>
          </a:p>
          <a:p>
            <a:pPr>
              <a:spcBef>
                <a:spcPts val="600"/>
              </a:spcBef>
            </a:pPr>
            <a:r>
              <a:rPr lang="en-US" sz="2000" dirty="0" smtClean="0"/>
              <a:t>Allergan works with many professional associations and patient support groups committed to the advancement of medicine to help improve patient outcomes</a:t>
            </a:r>
          </a:p>
        </p:txBody>
      </p:sp>
      <p:sp>
        <p:nvSpPr>
          <p:cNvPr id="5" name="Rectangle 3"/>
          <p:cNvSpPr>
            <a:spLocks noChangeArrowheads="1"/>
          </p:cNvSpPr>
          <p:nvPr/>
        </p:nvSpPr>
        <p:spPr bwMode="auto">
          <a:xfrm>
            <a:off x="452438" y="5444835"/>
            <a:ext cx="8597736" cy="276999"/>
          </a:xfrm>
          <a:prstGeom prst="rect">
            <a:avLst/>
          </a:prstGeom>
          <a:noFill/>
          <a:ln w="9525">
            <a:noFill/>
            <a:miter lim="800000"/>
            <a:headEnd/>
            <a:tailEnd/>
          </a:ln>
        </p:spPr>
        <p:txBody>
          <a:bodyPr wrap="square">
            <a:spAutoFit/>
          </a:bodyPr>
          <a:lstStyle/>
          <a:p>
            <a:r>
              <a:rPr lang="en-US" sz="1200" b="1" dirty="0">
                <a:latin typeface="Arial    "/>
              </a:rPr>
              <a:t>Please see </a:t>
            </a:r>
            <a:r>
              <a:rPr lang="en-US" sz="1200" b="1" dirty="0" smtClean="0">
                <a:latin typeface="Arial    "/>
              </a:rPr>
              <a:t>BOTOX</a:t>
            </a:r>
            <a:r>
              <a:rPr lang="en-US" sz="1200" b="1" baseline="30000" dirty="0">
                <a:latin typeface="Arial    "/>
              </a:rPr>
              <a:t>®</a:t>
            </a:r>
            <a:r>
              <a:rPr lang="en-US" sz="1200" b="1" dirty="0">
                <a:latin typeface="Arial    "/>
              </a:rPr>
              <a:t> and </a:t>
            </a:r>
            <a:r>
              <a:rPr lang="en-US" sz="1200" b="1" dirty="0" smtClean="0">
                <a:latin typeface="Arial    "/>
              </a:rPr>
              <a:t>BOTOX</a:t>
            </a:r>
            <a:r>
              <a:rPr lang="en-US" sz="1200" b="1" baseline="30000" dirty="0" smtClean="0">
                <a:latin typeface="Arial    "/>
              </a:rPr>
              <a:t>®</a:t>
            </a:r>
            <a:r>
              <a:rPr lang="en-US" sz="1200" b="1" dirty="0" smtClean="0">
                <a:latin typeface="Arial    "/>
              </a:rPr>
              <a:t> </a:t>
            </a:r>
            <a:r>
              <a:rPr lang="en-US" sz="1200" b="1" dirty="0">
                <a:latin typeface="Arial    "/>
              </a:rPr>
              <a:t>Cosmetic </a:t>
            </a:r>
            <a:r>
              <a:rPr lang="en-US" sz="1200" b="1" dirty="0" smtClean="0">
                <a:latin typeface="Arial    "/>
              </a:rPr>
              <a:t>Important Safety Information included in this presentation.</a:t>
            </a:r>
            <a:endParaRPr lang="en-US" sz="1200" b="1" dirty="0">
              <a:latin typeface="Arial    "/>
            </a:endParaRPr>
          </a:p>
        </p:txBody>
      </p:sp>
    </p:spTree>
    <p:extLst>
      <p:ext uri="{BB962C8B-B14F-4D97-AF65-F5344CB8AC3E}">
        <p14:creationId xmlns:p14="http://schemas.microsoft.com/office/powerpoint/2010/main" val="405299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Freeform 11"/>
          <p:cNvSpPr>
            <a:spLocks/>
          </p:cNvSpPr>
          <p:nvPr/>
        </p:nvSpPr>
        <p:spPr bwMode="gray">
          <a:xfrm rot="304918">
            <a:off x="101093" y="1302049"/>
            <a:ext cx="8925111" cy="3481376"/>
          </a:xfrm>
          <a:custGeom>
            <a:avLst/>
            <a:gdLst>
              <a:gd name="T0" fmla="*/ 0 w 5874"/>
              <a:gd name="T1" fmla="*/ 2147483647 h 1964"/>
              <a:gd name="T2" fmla="*/ 0 w 5874"/>
              <a:gd name="T3" fmla="*/ 2147483647 h 1964"/>
              <a:gd name="T4" fmla="*/ 2147483647 w 5874"/>
              <a:gd name="T5" fmla="*/ 2147483647 h 1964"/>
              <a:gd name="T6" fmla="*/ 2147483647 w 5874"/>
              <a:gd name="T7" fmla="*/ 2147483647 h 1964"/>
              <a:gd name="T8" fmla="*/ 2147483647 w 5874"/>
              <a:gd name="T9" fmla="*/ 0 h 1964"/>
              <a:gd name="T10" fmla="*/ 0 w 5874"/>
              <a:gd name="T11" fmla="*/ 2147483647 h 1964"/>
              <a:gd name="T12" fmla="*/ 0 60000 65536"/>
              <a:gd name="T13" fmla="*/ 0 60000 65536"/>
              <a:gd name="T14" fmla="*/ 0 60000 65536"/>
              <a:gd name="T15" fmla="*/ 0 60000 65536"/>
              <a:gd name="T16" fmla="*/ 0 60000 65536"/>
              <a:gd name="T17" fmla="*/ 0 60000 65536"/>
              <a:gd name="T18" fmla="*/ 0 w 5874"/>
              <a:gd name="T19" fmla="*/ 0 h 1964"/>
              <a:gd name="T20" fmla="*/ 5874 w 5874"/>
              <a:gd name="T21" fmla="*/ 1964 h 1964"/>
              <a:gd name="connsiteX0" fmla="*/ 42 w 10040"/>
              <a:gd name="connsiteY0" fmla="*/ 8447 h 9995"/>
              <a:gd name="connsiteX1" fmla="*/ 42 w 10040"/>
              <a:gd name="connsiteY1" fmla="*/ 9995 h 9995"/>
              <a:gd name="connsiteX2" fmla="*/ 9485 w 10040"/>
              <a:gd name="connsiteY2" fmla="*/ 1339 h 9995"/>
              <a:gd name="connsiteX3" fmla="*/ 10040 w 10040"/>
              <a:gd name="connsiteY3" fmla="*/ 143 h 9995"/>
              <a:gd name="connsiteX4" fmla="*/ 9351 w 10040"/>
              <a:gd name="connsiteY4" fmla="*/ 0 h 9995"/>
              <a:gd name="connsiteX5" fmla="*/ 0 w 10040"/>
              <a:gd name="connsiteY5" fmla="*/ 8478 h 9995"/>
              <a:gd name="connsiteX0" fmla="*/ 43 w 10001"/>
              <a:gd name="connsiteY0" fmla="*/ 8451 h 10000"/>
              <a:gd name="connsiteX1" fmla="*/ 43 w 10001"/>
              <a:gd name="connsiteY1" fmla="*/ 10000 h 10000"/>
              <a:gd name="connsiteX2" fmla="*/ 9448 w 10001"/>
              <a:gd name="connsiteY2" fmla="*/ 1340 h 10000"/>
              <a:gd name="connsiteX3" fmla="*/ 10001 w 10001"/>
              <a:gd name="connsiteY3" fmla="*/ 143 h 10000"/>
              <a:gd name="connsiteX4" fmla="*/ 9315 w 10001"/>
              <a:gd name="connsiteY4" fmla="*/ 0 h 10000"/>
              <a:gd name="connsiteX5" fmla="*/ 0 w 10001"/>
              <a:gd name="connsiteY5" fmla="*/ 8465 h 10000"/>
              <a:gd name="connsiteX6" fmla="*/ 1 w 10001"/>
              <a:gd name="connsiteY6" fmla="*/ 8482 h 10000"/>
              <a:gd name="connsiteX0" fmla="*/ 43 w 10001"/>
              <a:gd name="connsiteY0" fmla="*/ 8451 h 10000"/>
              <a:gd name="connsiteX1" fmla="*/ 43 w 10001"/>
              <a:gd name="connsiteY1" fmla="*/ 10000 h 10000"/>
              <a:gd name="connsiteX2" fmla="*/ 9448 w 10001"/>
              <a:gd name="connsiteY2" fmla="*/ 1340 h 10000"/>
              <a:gd name="connsiteX3" fmla="*/ 10001 w 10001"/>
              <a:gd name="connsiteY3" fmla="*/ 143 h 10000"/>
              <a:gd name="connsiteX4" fmla="*/ 9315 w 10001"/>
              <a:gd name="connsiteY4" fmla="*/ 0 h 10000"/>
              <a:gd name="connsiteX5" fmla="*/ 0 w 10001"/>
              <a:gd name="connsiteY5" fmla="*/ 8465 h 10000"/>
              <a:gd name="connsiteX0" fmla="*/ 0 w 9958"/>
              <a:gd name="connsiteY0" fmla="*/ 8451 h 10000"/>
              <a:gd name="connsiteX1" fmla="*/ 0 w 9958"/>
              <a:gd name="connsiteY1" fmla="*/ 10000 h 10000"/>
              <a:gd name="connsiteX2" fmla="*/ 9405 w 9958"/>
              <a:gd name="connsiteY2" fmla="*/ 1340 h 10000"/>
              <a:gd name="connsiteX3" fmla="*/ 9958 w 9958"/>
              <a:gd name="connsiteY3" fmla="*/ 143 h 10000"/>
              <a:gd name="connsiteX4" fmla="*/ 9272 w 9958"/>
              <a:gd name="connsiteY4" fmla="*/ 0 h 10000"/>
              <a:gd name="connsiteX0" fmla="*/ 0 w 10042"/>
              <a:gd name="connsiteY0" fmla="*/ 8492 h 10000"/>
              <a:gd name="connsiteX1" fmla="*/ 42 w 10042"/>
              <a:gd name="connsiteY1" fmla="*/ 10000 h 10000"/>
              <a:gd name="connsiteX2" fmla="*/ 9487 w 10042"/>
              <a:gd name="connsiteY2" fmla="*/ 1340 h 10000"/>
              <a:gd name="connsiteX3" fmla="*/ 10042 w 10042"/>
              <a:gd name="connsiteY3" fmla="*/ 143 h 10000"/>
              <a:gd name="connsiteX4" fmla="*/ 9353 w 10042"/>
              <a:gd name="connsiteY4" fmla="*/ 0 h 10000"/>
              <a:gd name="connsiteX0" fmla="*/ 0 w 10042"/>
              <a:gd name="connsiteY0" fmla="*/ 8492 h 9987"/>
              <a:gd name="connsiteX1" fmla="*/ 52 w 10042"/>
              <a:gd name="connsiteY1" fmla="*/ 9987 h 9987"/>
              <a:gd name="connsiteX2" fmla="*/ 9487 w 10042"/>
              <a:gd name="connsiteY2" fmla="*/ 1340 h 9987"/>
              <a:gd name="connsiteX3" fmla="*/ 10042 w 10042"/>
              <a:gd name="connsiteY3" fmla="*/ 143 h 9987"/>
              <a:gd name="connsiteX4" fmla="*/ 9353 w 10042"/>
              <a:gd name="connsiteY4" fmla="*/ 0 h 9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2" h="9987">
                <a:moveTo>
                  <a:pt x="0" y="8492"/>
                </a:moveTo>
                <a:cubicBezTo>
                  <a:pt x="14" y="8995"/>
                  <a:pt x="38" y="9484"/>
                  <a:pt x="52" y="9987"/>
                </a:cubicBezTo>
                <a:lnTo>
                  <a:pt x="9487" y="1340"/>
                </a:lnTo>
                <a:lnTo>
                  <a:pt x="10042" y="143"/>
                </a:lnTo>
                <a:lnTo>
                  <a:pt x="9353" y="0"/>
                </a:lnTo>
              </a:path>
            </a:pathLst>
          </a:custGeom>
          <a:gradFill flip="none" rotWithShape="1">
            <a:gsLst>
              <a:gs pos="0">
                <a:srgbClr val="001D3A"/>
              </a:gs>
              <a:gs pos="50000">
                <a:schemeClr val="tx2">
                  <a:shade val="67500"/>
                  <a:satMod val="115000"/>
                </a:schemeClr>
              </a:gs>
              <a:gs pos="100000">
                <a:schemeClr val="tx2">
                  <a:shade val="100000"/>
                  <a:satMod val="115000"/>
                </a:schemeClr>
              </a:gs>
            </a:gsLst>
            <a:lin ang="18900000" scaled="1"/>
            <a:tileRect/>
          </a:gradFill>
          <a:ln w="12700" cap="rnd">
            <a:noFill/>
            <a:round/>
            <a:headEnd type="none" w="sm" len="sm"/>
            <a:tailEnd type="none" w="sm" len="sm"/>
          </a:ln>
        </p:spPr>
        <p:txBody>
          <a:bodyPr/>
          <a:lstStyle/>
          <a:p>
            <a:endParaRPr lang="en-US" sz="1200" dirty="0">
              <a:solidFill>
                <a:schemeClr val="tx1"/>
              </a:solidFill>
            </a:endParaRPr>
          </a:p>
        </p:txBody>
      </p:sp>
      <p:sp>
        <p:nvSpPr>
          <p:cNvPr id="25603" name="Rectangle 3"/>
          <p:cNvSpPr>
            <a:spLocks noGrp="1" noChangeArrowheads="1"/>
          </p:cNvSpPr>
          <p:nvPr>
            <p:ph type="title"/>
          </p:nvPr>
        </p:nvSpPr>
        <p:spPr>
          <a:xfrm>
            <a:off x="274320" y="0"/>
            <a:ext cx="9144000" cy="914400"/>
          </a:xfrm>
        </p:spPr>
        <p:txBody>
          <a:bodyPr>
            <a:normAutofit fontScale="90000"/>
          </a:bodyPr>
          <a:lstStyle/>
          <a:p>
            <a:pPr eaLnBrk="1" hangingPunct="1"/>
            <a:r>
              <a:rPr lang="en-US" dirty="0" smtClean="0"/>
              <a:t>History of BOTOX</a:t>
            </a:r>
            <a:r>
              <a:rPr lang="en-US" baseline="30000" dirty="0" smtClean="0"/>
              <a:t>®</a:t>
            </a:r>
            <a:r>
              <a:rPr lang="en-US" dirty="0" smtClean="0"/>
              <a:t> and BOTOX</a:t>
            </a:r>
            <a:r>
              <a:rPr lang="en-US" baseline="30000" dirty="0" smtClean="0"/>
              <a:t>® </a:t>
            </a:r>
            <a:r>
              <a:rPr lang="en-US" dirty="0" smtClean="0"/>
              <a:t>Cosmetic</a:t>
            </a:r>
            <a:r>
              <a:rPr lang="en-US" dirty="0">
                <a:solidFill>
                  <a:srgbClr val="FF0000"/>
                </a:solidFill>
              </a:rPr>
              <a:t/>
            </a:r>
            <a:br>
              <a:rPr lang="en-US" dirty="0">
                <a:solidFill>
                  <a:srgbClr val="FF0000"/>
                </a:solidFill>
              </a:rPr>
            </a:br>
            <a:r>
              <a:rPr lang="en-US" dirty="0" smtClean="0"/>
              <a:t>(onabotulinumtoxinA)  </a:t>
            </a:r>
          </a:p>
        </p:txBody>
      </p:sp>
      <p:pic>
        <p:nvPicPr>
          <p:cNvPr id="25625" name="Picture 33"/>
          <p:cNvPicPr>
            <a:picLocks noGrp="1" noChangeAspect="1" noChangeArrowheads="1"/>
          </p:cNvPicPr>
          <p:nvPr>
            <p:ph sz="half" idx="4294967295"/>
          </p:nvPr>
        </p:nvPicPr>
        <p:blipFill>
          <a:blip r:embed="rId7" cstate="print"/>
          <a:srcRect/>
          <a:stretch>
            <a:fillRect/>
          </a:stretch>
        </p:blipFill>
        <p:spPr bwMode="gray">
          <a:xfrm>
            <a:off x="5169159" y="1896755"/>
            <a:ext cx="587375" cy="504825"/>
          </a:xfrm>
          <a:prstGeom prst="rect">
            <a:avLst/>
          </a:prstGeom>
          <a:noFill/>
          <a:ln w="3175">
            <a:solidFill>
              <a:schemeClr val="tx1"/>
            </a:solidFill>
            <a:miter lim="800000"/>
            <a:headEnd/>
            <a:tailEnd/>
          </a:ln>
          <a:effectLst>
            <a:outerShdw blurRad="50800" dist="38100" dir="8100000" algn="tr" rotWithShape="0">
              <a:prstClr val="black">
                <a:alpha val="40000"/>
              </a:prstClr>
            </a:outerShdw>
          </a:effectLst>
        </p:spPr>
      </p:pic>
      <p:grpSp>
        <p:nvGrpSpPr>
          <p:cNvPr id="5" name="Group 72"/>
          <p:cNvGrpSpPr/>
          <p:nvPr/>
        </p:nvGrpSpPr>
        <p:grpSpPr>
          <a:xfrm>
            <a:off x="-131617" y="2207886"/>
            <a:ext cx="1530350" cy="2887897"/>
            <a:chOff x="1266669" y="2754312"/>
            <a:chExt cx="1530350" cy="2887897"/>
          </a:xfrm>
        </p:grpSpPr>
        <p:grpSp>
          <p:nvGrpSpPr>
            <p:cNvPr id="6" name="Group 47"/>
            <p:cNvGrpSpPr/>
            <p:nvPr/>
          </p:nvGrpSpPr>
          <p:grpSpPr>
            <a:xfrm>
              <a:off x="1266669" y="2754312"/>
              <a:ext cx="1530350" cy="1493595"/>
              <a:chOff x="1266669" y="2549768"/>
              <a:chExt cx="1530350" cy="1493595"/>
            </a:xfrm>
          </p:grpSpPr>
          <p:pic>
            <p:nvPicPr>
              <p:cNvPr id="25637" name="Picture 23" descr="Rectangle 4659240_pptX"/>
              <p:cNvPicPr>
                <a:picLocks noChangeAspect="1" noChangeArrowheads="1"/>
              </p:cNvPicPr>
              <p:nvPr>
                <p:custDataLst>
                  <p:tags r:id="rId3"/>
                </p:custDataLst>
              </p:nvPr>
            </p:nvPicPr>
            <p:blipFill>
              <a:blip r:embed="rId8" cstate="print"/>
              <a:srcRect r="8927" b="15129"/>
              <a:stretch>
                <a:fillRect/>
              </a:stretch>
            </p:blipFill>
            <p:spPr bwMode="gray">
              <a:xfrm>
                <a:off x="1523164" y="2741842"/>
                <a:ext cx="959304" cy="556250"/>
              </a:xfrm>
              <a:prstGeom prst="rect">
                <a:avLst/>
              </a:prstGeom>
              <a:noFill/>
              <a:ln w="3175">
                <a:solidFill>
                  <a:schemeClr val="tx1"/>
                </a:solidFill>
                <a:miter lim="800000"/>
                <a:headEnd/>
                <a:tailEnd/>
              </a:ln>
              <a:effectLst>
                <a:outerShdw blurRad="50800" dist="38100" dir="8100000" algn="tr" rotWithShape="0">
                  <a:prstClr val="black">
                    <a:alpha val="40000"/>
                  </a:prstClr>
                </a:outerShdw>
              </a:effectLst>
            </p:spPr>
          </p:pic>
          <p:sp>
            <p:nvSpPr>
              <p:cNvPr id="74776" name="TextBox 4659239"/>
              <p:cNvSpPr txBox="1">
                <a:spLocks noChangeArrowheads="1"/>
              </p:cNvSpPr>
              <p:nvPr/>
            </p:nvSpPr>
            <p:spPr bwMode="gray">
              <a:xfrm>
                <a:off x="1450196" y="2549768"/>
                <a:ext cx="1163296" cy="200055"/>
              </a:xfrm>
              <a:prstGeom prst="rect">
                <a:avLst/>
              </a:prstGeom>
              <a:noFill/>
              <a:ln w="9525">
                <a:noFill/>
                <a:miter lim="800000"/>
                <a:headEnd/>
                <a:tailEnd/>
              </a:ln>
              <a:effectLst/>
            </p:spPr>
            <p:txBody>
              <a:bodyPr>
                <a:spAutoFit/>
              </a:bodyPr>
              <a:lstStyle/>
              <a:p>
                <a:pPr algn="ctr" eaLnBrk="0" hangingPunct="0">
                  <a:spcBef>
                    <a:spcPct val="50000"/>
                  </a:spcBef>
                  <a:defRPr/>
                </a:pPr>
                <a:r>
                  <a:rPr lang="en-US" sz="700" dirty="0" smtClean="0">
                    <a:solidFill>
                      <a:schemeClr val="tx1"/>
                    </a:solidFill>
                    <a:latin typeface="Arial"/>
                    <a:cs typeface="Arial"/>
                  </a:rPr>
                  <a:t>STRABISMUS</a:t>
                </a:r>
                <a:endParaRPr lang="en-US" sz="700" dirty="0">
                  <a:solidFill>
                    <a:schemeClr val="tx1"/>
                  </a:solidFill>
                  <a:latin typeface="Arial"/>
                  <a:cs typeface="Arial"/>
                </a:endParaRPr>
              </a:p>
            </p:txBody>
          </p:sp>
          <p:pic>
            <p:nvPicPr>
              <p:cNvPr id="25635" name="Picture 26" descr="Group 32_pptX"/>
              <p:cNvPicPr>
                <a:picLocks noChangeAspect="1" noChangeArrowheads="1"/>
              </p:cNvPicPr>
              <p:nvPr>
                <p:custDataLst>
                  <p:tags r:id="rId4"/>
                </p:custDataLst>
              </p:nvPr>
            </p:nvPicPr>
            <p:blipFill>
              <a:blip r:embed="rId9" cstate="print"/>
              <a:srcRect r="9624" b="16805"/>
              <a:stretch>
                <a:fillRect/>
              </a:stretch>
            </p:blipFill>
            <p:spPr bwMode="gray">
              <a:xfrm>
                <a:off x="1427066" y="3507141"/>
                <a:ext cx="1151500" cy="536222"/>
              </a:xfrm>
              <a:prstGeom prst="rect">
                <a:avLst/>
              </a:prstGeom>
              <a:noFill/>
              <a:ln w="3175">
                <a:solidFill>
                  <a:schemeClr val="tx1"/>
                </a:solidFill>
                <a:miter lim="800000"/>
                <a:headEnd/>
                <a:tailEnd/>
              </a:ln>
              <a:effectLst>
                <a:outerShdw blurRad="50800" dist="38100" dir="8100000" algn="tr" rotWithShape="0">
                  <a:prstClr val="black">
                    <a:alpha val="40000"/>
                  </a:prstClr>
                </a:outerShdw>
              </a:effectLst>
            </p:spPr>
          </p:pic>
          <p:sp>
            <p:nvSpPr>
              <p:cNvPr id="74779" name="TextBox 4659257"/>
              <p:cNvSpPr txBox="1">
                <a:spLocks noChangeArrowheads="1"/>
              </p:cNvSpPr>
              <p:nvPr/>
            </p:nvSpPr>
            <p:spPr bwMode="gray">
              <a:xfrm>
                <a:off x="1266669" y="3306023"/>
                <a:ext cx="1530350" cy="215444"/>
              </a:xfrm>
              <a:prstGeom prst="rect">
                <a:avLst/>
              </a:prstGeom>
              <a:noFill/>
              <a:ln w="9525">
                <a:noFill/>
                <a:miter lim="800000"/>
                <a:headEnd/>
                <a:tailEnd/>
              </a:ln>
              <a:effectLst/>
            </p:spPr>
            <p:txBody>
              <a:bodyPr>
                <a:spAutoFit/>
              </a:bodyPr>
              <a:lstStyle/>
              <a:p>
                <a:pPr algn="ctr" eaLnBrk="0" hangingPunct="0">
                  <a:spcBef>
                    <a:spcPct val="50000"/>
                  </a:spcBef>
                  <a:defRPr/>
                </a:pPr>
                <a:r>
                  <a:rPr lang="en-US" sz="800" dirty="0">
                    <a:solidFill>
                      <a:schemeClr val="tx1"/>
                    </a:solidFill>
                    <a:cs typeface="Arial" charset="0"/>
                  </a:rPr>
                  <a:t>BLEPHAROSPASM</a:t>
                </a:r>
              </a:p>
            </p:txBody>
          </p:sp>
        </p:grpSp>
        <p:grpSp>
          <p:nvGrpSpPr>
            <p:cNvPr id="7" name="Group 46"/>
            <p:cNvGrpSpPr/>
            <p:nvPr/>
          </p:nvGrpSpPr>
          <p:grpSpPr>
            <a:xfrm>
              <a:off x="1561795" y="4244734"/>
              <a:ext cx="585347" cy="744739"/>
              <a:chOff x="1561795" y="4244734"/>
              <a:chExt cx="585347" cy="744739"/>
            </a:xfrm>
          </p:grpSpPr>
          <p:sp>
            <p:nvSpPr>
              <p:cNvPr id="42" name="Line 47"/>
              <p:cNvSpPr>
                <a:spLocks noChangeShapeType="1"/>
              </p:cNvSpPr>
              <p:nvPr/>
            </p:nvSpPr>
            <p:spPr bwMode="gray">
              <a:xfrm flipV="1">
                <a:off x="1854469" y="4705629"/>
                <a:ext cx="0" cy="283844"/>
              </a:xfrm>
              <a:prstGeom prst="line">
                <a:avLst/>
              </a:prstGeom>
              <a:noFill/>
              <a:ln w="25400">
                <a:solidFill>
                  <a:srgbClr val="0364B5"/>
                </a:solidFill>
                <a:round/>
                <a:headEnd type="none" w="sm" len="sm"/>
                <a:tailEnd type="none" w="sm" len="sm"/>
              </a:ln>
            </p:spPr>
            <p:txBody>
              <a:bodyPr wrap="none" anchor="ctr"/>
              <a:lstStyle/>
              <a:p>
                <a:pPr>
                  <a:defRPr/>
                </a:pPr>
                <a:endParaRPr lang="en-US" dirty="0">
                  <a:effectLst>
                    <a:outerShdw blurRad="38100" dist="38100" dir="2700000" algn="tl">
                      <a:srgbClr val="000000">
                        <a:alpha val="43137"/>
                      </a:srgbClr>
                    </a:outerShdw>
                  </a:effectLst>
                </a:endParaRPr>
              </a:p>
            </p:txBody>
          </p:sp>
          <p:grpSp>
            <p:nvGrpSpPr>
              <p:cNvPr id="8" name="Group 42"/>
              <p:cNvGrpSpPr/>
              <p:nvPr/>
            </p:nvGrpSpPr>
            <p:grpSpPr>
              <a:xfrm>
                <a:off x="1561795" y="4244734"/>
                <a:ext cx="585347" cy="554289"/>
                <a:chOff x="-727919" y="4822635"/>
                <a:chExt cx="585347" cy="554289"/>
              </a:xfrm>
            </p:grpSpPr>
            <p:sp>
              <p:nvSpPr>
                <p:cNvPr id="44" name="Oval 43"/>
                <p:cNvSpPr/>
                <p:nvPr/>
              </p:nvSpPr>
              <p:spPr bwMode="auto">
                <a:xfrm>
                  <a:off x="-712389" y="4822635"/>
                  <a:ext cx="554289" cy="554289"/>
                </a:xfrm>
                <a:prstGeom prst="ellipse">
                  <a:avLst/>
                </a:prstGeom>
                <a:gradFill flip="none" rotWithShape="1">
                  <a:gsLst>
                    <a:gs pos="0">
                      <a:srgbClr val="0364B5"/>
                    </a:gs>
                    <a:gs pos="100000">
                      <a:srgbClr val="001D3A"/>
                    </a:gs>
                  </a:gsLst>
                  <a:path path="circle">
                    <a:fillToRect l="100000" b="100000"/>
                  </a:path>
                  <a:tileRect t="-100000" r="-100000"/>
                </a:gradFill>
                <a:ln w="9525" cap="flat" cmpd="sng" algn="ctr">
                  <a:noFill/>
                  <a:prstDash val="solid"/>
                  <a:round/>
                  <a:headEnd type="none" w="med" len="med"/>
                  <a:tailEnd type="none" w="med" len="med"/>
                </a:ln>
                <a:effectLst>
                  <a:outerShdw blurRad="50800" dist="50800" dir="7800000" algn="ctr" rotWithShape="0">
                    <a:srgbClr val="000000">
                      <a:alpha val="30000"/>
                    </a:srgbClr>
                  </a:outerShdw>
                </a:effectLst>
                <a:scene3d>
                  <a:camera prst="orthographicFront"/>
                  <a:lightRig rig="threePt" dir="t">
                    <a:rot lat="0" lon="0" rev="2400000"/>
                  </a:lightRig>
                </a:scene3d>
                <a:sp3d contourW="12700">
                  <a:bevelT w="50800" h="50800"/>
                  <a:contourClr>
                    <a:schemeClr val="bg1"/>
                  </a:contourClr>
                </a:sp3d>
              </p:spPr>
              <p:txBody>
                <a:bodyPr vert="horz" wrap="square" lIns="91440" tIns="45720" rIns="91440" bIns="45720" numCol="1" rtlCol="0" anchor="ctr" anchorCtr="0" compatLnSpc="1">
                  <a:prstTxWarp prst="textNoShape">
                    <a:avLst/>
                  </a:prstTxWarp>
                </a:bodyPr>
                <a:lstStyle/>
                <a:p>
                  <a:pPr marL="112713" marR="0" indent="-112713"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charset="0"/>
                  </a:endParaRPr>
                </a:p>
              </p:txBody>
            </p:sp>
            <p:sp>
              <p:nvSpPr>
                <p:cNvPr id="45" name="Rectangle 13"/>
                <p:cNvSpPr>
                  <a:spLocks noChangeArrowheads="1"/>
                </p:cNvSpPr>
                <p:nvPr/>
              </p:nvSpPr>
              <p:spPr bwMode="gray">
                <a:xfrm>
                  <a:off x="-727919" y="4960416"/>
                  <a:ext cx="585347" cy="290465"/>
                </a:xfrm>
                <a:prstGeom prst="rect">
                  <a:avLst/>
                </a:prstGeom>
                <a:noFill/>
                <a:ln w="9525">
                  <a:noFill/>
                  <a:miter lim="800000"/>
                  <a:headEnd/>
                  <a:tailEnd/>
                </a:ln>
              </p:spPr>
              <p:txBody>
                <a:bodyPr wrap="none" lIns="92075" tIns="46038" rIns="92075" bIns="46038">
                  <a:spAutoFit/>
                </a:bodyPr>
                <a:lstStyle/>
                <a:p>
                  <a:pPr algn="ctr" eaLnBrk="0" hangingPunct="0">
                    <a:lnSpc>
                      <a:spcPct val="90000"/>
                    </a:lnSpc>
                    <a:buClr>
                      <a:schemeClr val="bg2"/>
                    </a:buClr>
                    <a:buSzPct val="85000"/>
                  </a:pPr>
                  <a:r>
                    <a:rPr lang="en-US" sz="1400" dirty="0" smtClean="0">
                      <a:solidFill>
                        <a:srgbClr val="DDDDDD"/>
                      </a:solidFill>
                      <a:latin typeface="Arial"/>
                      <a:cs typeface="Arial"/>
                    </a:rPr>
                    <a:t>1989</a:t>
                  </a:r>
                  <a:endParaRPr lang="en-US" sz="1400" dirty="0">
                    <a:solidFill>
                      <a:srgbClr val="DDDDDD"/>
                    </a:solidFill>
                    <a:latin typeface="Arial"/>
                    <a:cs typeface="Arial"/>
                  </a:endParaRPr>
                </a:p>
              </p:txBody>
            </p:sp>
          </p:grpSp>
        </p:grpSp>
        <p:sp>
          <p:nvSpPr>
            <p:cNvPr id="25613" name="Rectangle 24"/>
            <p:cNvSpPr>
              <a:spLocks noChangeArrowheads="1"/>
            </p:cNvSpPr>
            <p:nvPr/>
          </p:nvSpPr>
          <p:spPr bwMode="gray">
            <a:xfrm>
              <a:off x="1270002" y="4983335"/>
              <a:ext cx="1203325" cy="658874"/>
            </a:xfrm>
            <a:prstGeom prst="rect">
              <a:avLst/>
            </a:prstGeom>
            <a:noFill/>
            <a:ln w="9525">
              <a:noFill/>
              <a:miter lim="800000"/>
              <a:headEnd/>
              <a:tailEnd/>
            </a:ln>
          </p:spPr>
          <p:txBody>
            <a:bodyPr lIns="92075" tIns="46038" rIns="92075" bIns="46038"/>
            <a:lstStyle/>
            <a:p>
              <a:pPr algn="ctr" eaLnBrk="0" hangingPunct="0">
                <a:lnSpc>
                  <a:spcPct val="95000"/>
                </a:lnSpc>
                <a:buClr>
                  <a:schemeClr val="bg2"/>
                </a:buClr>
                <a:buSzPct val="85000"/>
              </a:pPr>
              <a:r>
                <a:rPr lang="en-US" sz="700" b="1" dirty="0" smtClean="0">
                  <a:solidFill>
                    <a:schemeClr val="tx2"/>
                  </a:solidFill>
                  <a:latin typeface="Arial"/>
                  <a:cs typeface="Arial"/>
                </a:rPr>
                <a:t>BOTOX</a:t>
              </a:r>
              <a:r>
                <a:rPr lang="en-US" sz="700" b="1" baseline="30000" dirty="0" smtClean="0">
                  <a:solidFill>
                    <a:schemeClr val="tx2"/>
                  </a:solidFill>
                  <a:latin typeface="Arial"/>
                  <a:cs typeface="Arial"/>
                </a:rPr>
                <a:t>® </a:t>
              </a:r>
              <a:r>
                <a:rPr lang="en-US" sz="700" b="1" dirty="0" smtClean="0">
                  <a:solidFill>
                    <a:schemeClr val="tx2"/>
                  </a:solidFill>
                  <a:latin typeface="Arial"/>
                  <a:cs typeface="Arial"/>
                </a:rPr>
                <a:t>approved </a:t>
              </a:r>
              <a:r>
                <a:rPr lang="en-US" sz="700" b="0" dirty="0">
                  <a:solidFill>
                    <a:schemeClr val="tx1"/>
                  </a:solidFill>
                  <a:latin typeface="Arial"/>
                  <a:cs typeface="Arial"/>
                </a:rPr>
                <a:t>(strabismus, </a:t>
              </a:r>
              <a:r>
                <a:rPr lang="en-US" sz="700" b="0" dirty="0" smtClean="0">
                  <a:solidFill>
                    <a:schemeClr val="tx1"/>
                  </a:solidFill>
                  <a:latin typeface="Arial"/>
                  <a:cs typeface="Arial"/>
                </a:rPr>
                <a:t>blepharospasm)</a:t>
              </a:r>
              <a:endParaRPr lang="en-US" sz="700" b="0" baseline="30000" dirty="0">
                <a:solidFill>
                  <a:schemeClr val="tx1"/>
                </a:solidFill>
                <a:latin typeface="Arial"/>
                <a:cs typeface="Arial"/>
              </a:endParaRPr>
            </a:p>
            <a:p>
              <a:pPr algn="ctr" eaLnBrk="0" hangingPunct="0">
                <a:lnSpc>
                  <a:spcPct val="95000"/>
                </a:lnSpc>
                <a:buClr>
                  <a:schemeClr val="bg2"/>
                </a:buClr>
                <a:buSzPct val="85000"/>
              </a:pPr>
              <a:endParaRPr lang="en-US" sz="700" baseline="30000" dirty="0">
                <a:solidFill>
                  <a:schemeClr val="tx1"/>
                </a:solidFill>
                <a:latin typeface="Arial"/>
                <a:cs typeface="Arial"/>
              </a:endParaRPr>
            </a:p>
          </p:txBody>
        </p:sp>
      </p:grpSp>
      <p:sp>
        <p:nvSpPr>
          <p:cNvPr id="25626" name="Text Box 34"/>
          <p:cNvSpPr txBox="1">
            <a:spLocks noChangeArrowheads="1"/>
          </p:cNvSpPr>
          <p:nvPr/>
        </p:nvSpPr>
        <p:spPr bwMode="auto">
          <a:xfrm>
            <a:off x="18861" y="5520585"/>
            <a:ext cx="9254864" cy="353174"/>
          </a:xfrm>
          <a:prstGeom prst="rect">
            <a:avLst/>
          </a:prstGeom>
          <a:noFill/>
          <a:ln w="9525" algn="ctr">
            <a:noFill/>
            <a:miter lim="800000"/>
            <a:headEnd/>
            <a:tailEnd/>
          </a:ln>
        </p:spPr>
        <p:txBody>
          <a:bodyPr wrap="square" lIns="0" tIns="0" rIns="0" bIns="0" anchor="b">
            <a:spAutoFit/>
          </a:bodyPr>
          <a:lstStyle/>
          <a:p>
            <a:pPr marL="342900" indent="-342900">
              <a:lnSpc>
                <a:spcPct val="90000"/>
              </a:lnSpc>
              <a:buClr>
                <a:srgbClr val="9B7AB6"/>
              </a:buClr>
            </a:pPr>
            <a:r>
              <a:rPr lang="en-US" sz="850" b="0" dirty="0" smtClean="0">
                <a:latin typeface="Arial" panose="020B0604020202020204" pitchFamily="34" charset="0"/>
                <a:cs typeface="Arial" panose="020B0604020202020204" pitchFamily="34" charset="0"/>
              </a:rPr>
              <a:t>	</a:t>
            </a:r>
            <a:r>
              <a:rPr lang="en-US" sz="850" b="1" dirty="0" smtClean="0">
                <a:latin typeface="Arial" panose="020B0604020202020204" pitchFamily="34" charset="0"/>
                <a:cs typeface="Arial" panose="020B0604020202020204" pitchFamily="34" charset="0"/>
              </a:rPr>
              <a:t>References: </a:t>
            </a:r>
            <a:r>
              <a:rPr lang="en-US" sz="850" dirty="0" smtClean="0">
                <a:latin typeface="Arial" panose="020B0604020202020204" pitchFamily="34" charset="0"/>
                <a:cs typeface="Arial" panose="020B0604020202020204" pitchFamily="34" charset="0"/>
              </a:rPr>
              <a:t>1. BOTOX</a:t>
            </a:r>
            <a:r>
              <a:rPr lang="en-US" sz="850" baseline="30000" dirty="0">
                <a:latin typeface="Arial" panose="020B0604020202020204" pitchFamily="34" charset="0"/>
                <a:cs typeface="Arial" panose="020B0604020202020204" pitchFamily="34" charset="0"/>
              </a:rPr>
              <a:t>®</a:t>
            </a:r>
            <a:r>
              <a:rPr lang="en-US" sz="850" dirty="0">
                <a:latin typeface="Arial" panose="020B0604020202020204" pitchFamily="34" charset="0"/>
                <a:cs typeface="Arial" panose="020B0604020202020204" pitchFamily="34" charset="0"/>
              </a:rPr>
              <a:t> </a:t>
            </a:r>
            <a:r>
              <a:rPr lang="en-US" sz="850" dirty="0" smtClean="0">
                <a:latin typeface="Arial" panose="020B0604020202020204" pitchFamily="34" charset="0"/>
                <a:cs typeface="Arial" panose="020B0604020202020204" pitchFamily="34" charset="0"/>
              </a:rPr>
              <a:t>[prescribing information]. Irvine, CA: Allergan</a:t>
            </a:r>
            <a:r>
              <a:rPr lang="en-US" sz="850" dirty="0">
                <a:latin typeface="Arial" panose="020B0604020202020204" pitchFamily="34" charset="0"/>
                <a:cs typeface="Arial" panose="020B0604020202020204" pitchFamily="34" charset="0"/>
              </a:rPr>
              <a:t>, </a:t>
            </a:r>
            <a:r>
              <a:rPr lang="en-US" sz="850" dirty="0" smtClean="0">
                <a:latin typeface="Arial" panose="020B0604020202020204" pitchFamily="34" charset="0"/>
                <a:cs typeface="Arial" panose="020B0604020202020204" pitchFamily="34" charset="0"/>
              </a:rPr>
              <a:t>Inc.; February 2014.  2. </a:t>
            </a:r>
            <a:r>
              <a:rPr lang="en-US" sz="850" dirty="0" err="1" smtClean="0">
                <a:latin typeface="Arial" panose="020B0604020202020204" pitchFamily="34" charset="0"/>
                <a:cs typeface="Arial" panose="020B0604020202020204" pitchFamily="34" charset="0"/>
              </a:rPr>
              <a:t>Dysport</a:t>
            </a:r>
            <a:r>
              <a:rPr lang="en-US" sz="850" dirty="0" smtClean="0">
                <a:latin typeface="Arial" panose="020B0604020202020204" pitchFamily="34" charset="0"/>
                <a:cs typeface="Arial" panose="020B0604020202020204" pitchFamily="34" charset="0"/>
              </a:rPr>
              <a:t> [prescribing information]. Basking Ridge, NJ: </a:t>
            </a:r>
            <a:r>
              <a:rPr lang="en-US" sz="850" dirty="0" err="1" smtClean="0">
                <a:latin typeface="Arial" panose="020B0604020202020204" pitchFamily="34" charset="0"/>
                <a:cs typeface="Arial" panose="020B0604020202020204" pitchFamily="34" charset="0"/>
              </a:rPr>
              <a:t>Ipsen</a:t>
            </a:r>
            <a:r>
              <a:rPr lang="en-US" sz="850" dirty="0" smtClean="0">
                <a:latin typeface="Arial" panose="020B0604020202020204" pitchFamily="34" charset="0"/>
                <a:cs typeface="Arial" panose="020B0604020202020204" pitchFamily="34" charset="0"/>
              </a:rPr>
              <a:t> </a:t>
            </a:r>
            <a:br>
              <a:rPr lang="en-US" sz="850" dirty="0" smtClean="0">
                <a:latin typeface="Arial" panose="020B0604020202020204" pitchFamily="34" charset="0"/>
                <a:cs typeface="Arial" panose="020B0604020202020204" pitchFamily="34" charset="0"/>
              </a:rPr>
            </a:br>
            <a:r>
              <a:rPr lang="en-US" sz="850" dirty="0" err="1" smtClean="0">
                <a:latin typeface="Arial" panose="020B0604020202020204" pitchFamily="34" charset="0"/>
                <a:cs typeface="Arial" panose="020B0604020202020204" pitchFamily="34" charset="0"/>
              </a:rPr>
              <a:t>Biopharm</a:t>
            </a:r>
            <a:r>
              <a:rPr lang="en-US" sz="850" dirty="0" smtClean="0">
                <a:latin typeface="Arial" panose="020B0604020202020204" pitchFamily="34" charset="0"/>
                <a:cs typeface="Arial" panose="020B0604020202020204" pitchFamily="34" charset="0"/>
              </a:rPr>
              <a:t> Ltd.; March 2012. 3. </a:t>
            </a:r>
            <a:r>
              <a:rPr lang="en-US" sz="850" dirty="0" err="1" smtClean="0">
                <a:latin typeface="Arial" panose="020B0604020202020204" pitchFamily="34" charset="0"/>
                <a:cs typeface="Arial" panose="020B0604020202020204" pitchFamily="34" charset="0"/>
              </a:rPr>
              <a:t>Myobloc</a:t>
            </a:r>
            <a:r>
              <a:rPr lang="en-US" sz="850" dirty="0" smtClean="0">
                <a:latin typeface="Arial" panose="020B0604020202020204" pitchFamily="34" charset="0"/>
                <a:cs typeface="Arial" panose="020B0604020202020204" pitchFamily="34" charset="0"/>
              </a:rPr>
              <a:t> [prescribing information]. Malvern, PA: Solstice </a:t>
            </a:r>
            <a:r>
              <a:rPr lang="en-US" sz="850" dirty="0">
                <a:latin typeface="Arial" panose="020B0604020202020204" pitchFamily="34" charset="0"/>
                <a:cs typeface="Arial" panose="020B0604020202020204" pitchFamily="34" charset="0"/>
              </a:rPr>
              <a:t>Neurosciences, Inc</a:t>
            </a:r>
            <a:r>
              <a:rPr lang="en-US" sz="850" dirty="0" smtClean="0">
                <a:latin typeface="Arial" panose="020B0604020202020204" pitchFamily="34" charset="0"/>
                <a:cs typeface="Arial" panose="020B0604020202020204" pitchFamily="34" charset="0"/>
              </a:rPr>
              <a:t>.; May 2010.  4. </a:t>
            </a:r>
            <a:r>
              <a:rPr lang="en-US" sz="850" dirty="0" err="1" smtClean="0">
                <a:latin typeface="Arial" panose="020B0604020202020204" pitchFamily="34" charset="0"/>
                <a:cs typeface="Arial" panose="020B0604020202020204" pitchFamily="34" charset="0"/>
              </a:rPr>
              <a:t>Xeomin</a:t>
            </a:r>
            <a:r>
              <a:rPr lang="en-US" sz="850" i="1" baseline="30000" dirty="0" smtClean="0">
                <a:latin typeface="Arial" panose="020B0604020202020204" pitchFamily="34" charset="0"/>
                <a:cs typeface="Arial" panose="020B0604020202020204" pitchFamily="34" charset="0"/>
              </a:rPr>
              <a:t> </a:t>
            </a:r>
            <a:r>
              <a:rPr lang="en-US" sz="850" dirty="0" smtClean="0">
                <a:latin typeface="Arial" panose="020B0604020202020204" pitchFamily="34" charset="0"/>
                <a:cs typeface="Arial" panose="020B0604020202020204" pitchFamily="34" charset="0"/>
              </a:rPr>
              <a:t>[prescribing information]. </a:t>
            </a:r>
            <a:br>
              <a:rPr lang="en-US" sz="850" dirty="0" smtClean="0">
                <a:latin typeface="Arial" panose="020B0604020202020204" pitchFamily="34" charset="0"/>
                <a:cs typeface="Arial" panose="020B0604020202020204" pitchFamily="34" charset="0"/>
              </a:rPr>
            </a:br>
            <a:r>
              <a:rPr lang="en-US" sz="850" dirty="0" smtClean="0">
                <a:latin typeface="Arial" panose="020B0604020202020204" pitchFamily="34" charset="0"/>
                <a:cs typeface="Arial" panose="020B0604020202020204" pitchFamily="34" charset="0"/>
              </a:rPr>
              <a:t>Greensboro, NC: </a:t>
            </a:r>
            <a:r>
              <a:rPr lang="en-US" sz="850" dirty="0" err="1" smtClean="0">
                <a:latin typeface="Arial" panose="020B0604020202020204" pitchFamily="34" charset="0"/>
                <a:cs typeface="Arial" panose="020B0604020202020204" pitchFamily="34" charset="0"/>
              </a:rPr>
              <a:t>Merz</a:t>
            </a:r>
            <a:r>
              <a:rPr lang="en-US" sz="850" dirty="0" smtClean="0">
                <a:latin typeface="Arial" panose="020B0604020202020204" pitchFamily="34" charset="0"/>
                <a:cs typeface="Arial" panose="020B0604020202020204" pitchFamily="34" charset="0"/>
              </a:rPr>
              <a:t> Pharmaceuticals, LLC.; April 2014.</a:t>
            </a:r>
            <a:endParaRPr lang="en-US" sz="850" baseline="30000" dirty="0">
              <a:latin typeface="Arial" panose="020B0604020202020204" pitchFamily="34" charset="0"/>
              <a:cs typeface="Arial" panose="020B0604020202020204" pitchFamily="34" charset="0"/>
            </a:endParaRPr>
          </a:p>
        </p:txBody>
      </p:sp>
      <p:sp>
        <p:nvSpPr>
          <p:cNvPr id="74787" name="TextBox 4659251"/>
          <p:cNvSpPr txBox="1">
            <a:spLocks noChangeArrowheads="1"/>
          </p:cNvSpPr>
          <p:nvPr/>
        </p:nvSpPr>
        <p:spPr bwMode="gray">
          <a:xfrm>
            <a:off x="4848387" y="1570487"/>
            <a:ext cx="842598" cy="307777"/>
          </a:xfrm>
          <a:prstGeom prst="rect">
            <a:avLst/>
          </a:prstGeom>
          <a:noFill/>
          <a:ln w="9525">
            <a:noFill/>
            <a:miter lim="800000"/>
            <a:headEnd/>
            <a:tailEnd/>
          </a:ln>
          <a:effectLst/>
        </p:spPr>
        <p:txBody>
          <a:bodyPr wrap="square" lIns="0" rIns="0">
            <a:spAutoFit/>
          </a:bodyPr>
          <a:lstStyle/>
          <a:p>
            <a:pPr algn="r" eaLnBrk="0" hangingPunct="0">
              <a:spcBef>
                <a:spcPts val="0"/>
              </a:spcBef>
              <a:defRPr/>
            </a:pPr>
            <a:r>
              <a:rPr lang="en-US" sz="700" dirty="0">
                <a:solidFill>
                  <a:schemeClr val="tx1"/>
                </a:solidFill>
                <a:latin typeface="Arial"/>
                <a:cs typeface="Arial"/>
              </a:rPr>
              <a:t>UPPER </a:t>
            </a:r>
            <a:r>
              <a:rPr lang="en-US" sz="700" dirty="0" smtClean="0">
                <a:solidFill>
                  <a:schemeClr val="tx1"/>
                </a:solidFill>
                <a:latin typeface="Arial"/>
                <a:cs typeface="Arial"/>
              </a:rPr>
              <a:t>LIMB </a:t>
            </a:r>
          </a:p>
          <a:p>
            <a:pPr algn="r" eaLnBrk="0" hangingPunct="0">
              <a:spcBef>
                <a:spcPts val="0"/>
              </a:spcBef>
              <a:defRPr/>
            </a:pPr>
            <a:r>
              <a:rPr lang="en-US" sz="700" dirty="0" smtClean="0">
                <a:solidFill>
                  <a:schemeClr val="tx1"/>
                </a:solidFill>
                <a:latin typeface="Arial"/>
                <a:cs typeface="Arial"/>
              </a:rPr>
              <a:t>SPASTICITY</a:t>
            </a:r>
            <a:endParaRPr lang="en-US" sz="700" dirty="0">
              <a:solidFill>
                <a:schemeClr val="tx1"/>
              </a:solidFill>
              <a:latin typeface="Arial"/>
              <a:cs typeface="Arial"/>
            </a:endParaRPr>
          </a:p>
        </p:txBody>
      </p:sp>
      <p:grpSp>
        <p:nvGrpSpPr>
          <p:cNvPr id="9" name="Group 81"/>
          <p:cNvGrpSpPr/>
          <p:nvPr/>
        </p:nvGrpSpPr>
        <p:grpSpPr>
          <a:xfrm>
            <a:off x="2122992" y="3107291"/>
            <a:ext cx="1108075" cy="1437469"/>
            <a:chOff x="4438787" y="3341690"/>
            <a:chExt cx="1108075" cy="1437469"/>
          </a:xfrm>
        </p:grpSpPr>
        <p:sp>
          <p:nvSpPr>
            <p:cNvPr id="25633" name="Rectangle 24"/>
            <p:cNvSpPr>
              <a:spLocks noChangeArrowheads="1"/>
            </p:cNvSpPr>
            <p:nvPr/>
          </p:nvSpPr>
          <p:spPr bwMode="gray">
            <a:xfrm>
              <a:off x="4438787" y="4256871"/>
              <a:ext cx="1108075" cy="522288"/>
            </a:xfrm>
            <a:prstGeom prst="rect">
              <a:avLst/>
            </a:prstGeom>
            <a:noFill/>
            <a:ln w="9525">
              <a:noFill/>
              <a:miter lim="800000"/>
              <a:headEnd/>
              <a:tailEnd/>
            </a:ln>
          </p:spPr>
          <p:txBody>
            <a:bodyPr lIns="92075" tIns="46038" rIns="92075" bIns="46038"/>
            <a:lstStyle/>
            <a:p>
              <a:pPr algn="ctr" eaLnBrk="0" hangingPunct="0">
                <a:lnSpc>
                  <a:spcPct val="95000"/>
                </a:lnSpc>
                <a:buClr>
                  <a:schemeClr val="bg2"/>
                </a:buClr>
                <a:buSzPct val="85000"/>
              </a:pPr>
              <a:r>
                <a:rPr lang="en-US" sz="700" b="1" dirty="0">
                  <a:solidFill>
                    <a:schemeClr val="tx2"/>
                  </a:solidFill>
                  <a:latin typeface="Arial"/>
                  <a:cs typeface="Arial"/>
                </a:rPr>
                <a:t>BOTOX</a:t>
              </a:r>
              <a:r>
                <a:rPr lang="en-US" sz="700" b="1" baseline="30000" dirty="0">
                  <a:solidFill>
                    <a:schemeClr val="tx2"/>
                  </a:solidFill>
                  <a:latin typeface="Arial"/>
                  <a:cs typeface="Arial"/>
                </a:rPr>
                <a:t>® </a:t>
              </a:r>
              <a:r>
                <a:rPr lang="en-US" sz="700" b="1" dirty="0">
                  <a:solidFill>
                    <a:schemeClr val="tx2"/>
                  </a:solidFill>
                  <a:latin typeface="Arial"/>
                  <a:cs typeface="Arial"/>
                </a:rPr>
                <a:t> </a:t>
              </a:r>
              <a:r>
                <a:rPr lang="en-US" sz="700" b="1" dirty="0" smtClean="0">
                  <a:solidFill>
                    <a:schemeClr val="tx2"/>
                  </a:solidFill>
                  <a:latin typeface="Arial"/>
                  <a:cs typeface="Arial"/>
                </a:rPr>
                <a:t/>
              </a:r>
              <a:br>
                <a:rPr lang="en-US" sz="700" b="1" dirty="0" smtClean="0">
                  <a:solidFill>
                    <a:schemeClr val="tx2"/>
                  </a:solidFill>
                  <a:latin typeface="Arial"/>
                  <a:cs typeface="Arial"/>
                </a:rPr>
              </a:br>
              <a:r>
                <a:rPr lang="en-US" sz="700" b="1" dirty="0" smtClean="0">
                  <a:solidFill>
                    <a:schemeClr val="tx2"/>
                  </a:solidFill>
                  <a:latin typeface="Arial"/>
                  <a:cs typeface="Arial"/>
                </a:rPr>
                <a:t>Cosmetic approved</a:t>
              </a:r>
              <a:br>
                <a:rPr lang="en-US" sz="700" b="1" dirty="0" smtClean="0">
                  <a:solidFill>
                    <a:schemeClr val="tx2"/>
                  </a:solidFill>
                  <a:latin typeface="Arial"/>
                  <a:cs typeface="Arial"/>
                </a:rPr>
              </a:br>
              <a:r>
                <a:rPr lang="en-US" sz="700" b="0" dirty="0" smtClean="0">
                  <a:solidFill>
                    <a:schemeClr val="tx1"/>
                  </a:solidFill>
                  <a:latin typeface="Arial"/>
                  <a:cs typeface="Arial"/>
                </a:rPr>
                <a:t>(moderate to severe glabellar </a:t>
              </a:r>
              <a:r>
                <a:rPr lang="en-US" sz="700" b="0" dirty="0">
                  <a:solidFill>
                    <a:schemeClr val="tx1"/>
                  </a:solidFill>
                  <a:latin typeface="Arial"/>
                  <a:cs typeface="Arial"/>
                </a:rPr>
                <a:t>lines)</a:t>
              </a:r>
            </a:p>
            <a:p>
              <a:pPr algn="ctr" eaLnBrk="0" hangingPunct="0">
                <a:lnSpc>
                  <a:spcPct val="95000"/>
                </a:lnSpc>
                <a:buClr>
                  <a:schemeClr val="bg2"/>
                </a:buClr>
                <a:buSzPct val="85000"/>
              </a:pPr>
              <a:endParaRPr lang="en-US" sz="700" baseline="30000" dirty="0">
                <a:solidFill>
                  <a:schemeClr val="tx1"/>
                </a:solidFill>
                <a:latin typeface="Arial"/>
                <a:cs typeface="Arial"/>
              </a:endParaRPr>
            </a:p>
          </p:txBody>
        </p:sp>
        <p:grpSp>
          <p:nvGrpSpPr>
            <p:cNvPr id="11" name="Group 50"/>
            <p:cNvGrpSpPr/>
            <p:nvPr/>
          </p:nvGrpSpPr>
          <p:grpSpPr>
            <a:xfrm>
              <a:off x="4693918" y="3341690"/>
              <a:ext cx="585347" cy="554289"/>
              <a:chOff x="-103799" y="4564940"/>
              <a:chExt cx="585347" cy="554289"/>
            </a:xfrm>
          </p:grpSpPr>
          <p:sp>
            <p:nvSpPr>
              <p:cNvPr id="52" name="Oval 51"/>
              <p:cNvSpPr/>
              <p:nvPr/>
            </p:nvSpPr>
            <p:spPr bwMode="auto">
              <a:xfrm>
                <a:off x="-88269" y="4564940"/>
                <a:ext cx="554289" cy="554289"/>
              </a:xfrm>
              <a:prstGeom prst="ellipse">
                <a:avLst/>
              </a:prstGeom>
              <a:gradFill flip="none" rotWithShape="1">
                <a:gsLst>
                  <a:gs pos="0">
                    <a:srgbClr val="0364B5"/>
                  </a:gs>
                  <a:gs pos="100000">
                    <a:srgbClr val="001D3A"/>
                  </a:gs>
                </a:gsLst>
                <a:path path="circle">
                  <a:fillToRect l="100000" b="100000"/>
                </a:path>
                <a:tileRect t="-100000" r="-100000"/>
              </a:gradFill>
              <a:ln w="9525" cap="flat" cmpd="sng" algn="ctr">
                <a:noFill/>
                <a:prstDash val="solid"/>
                <a:round/>
                <a:headEnd type="none" w="med" len="med"/>
                <a:tailEnd type="none" w="med" len="med"/>
              </a:ln>
              <a:effectLst>
                <a:outerShdw blurRad="50800" dist="50800" dir="7800000" algn="ctr" rotWithShape="0">
                  <a:srgbClr val="000000">
                    <a:alpha val="30000"/>
                  </a:srgbClr>
                </a:outerShdw>
              </a:effectLst>
              <a:scene3d>
                <a:camera prst="orthographicFront"/>
                <a:lightRig rig="threePt" dir="t">
                  <a:rot lat="0" lon="0" rev="2400000"/>
                </a:lightRig>
              </a:scene3d>
              <a:sp3d contourW="12700">
                <a:bevelT w="50800" h="50800"/>
                <a:contourClr>
                  <a:schemeClr val="bg1"/>
                </a:contourClr>
              </a:sp3d>
            </p:spPr>
            <p:txBody>
              <a:bodyPr vert="horz" wrap="square" lIns="91440" tIns="45720" rIns="91440" bIns="45720" numCol="1" rtlCol="0" anchor="ctr" anchorCtr="0" compatLnSpc="1">
                <a:prstTxWarp prst="textNoShape">
                  <a:avLst/>
                </a:prstTxWarp>
              </a:bodyPr>
              <a:lstStyle/>
              <a:p>
                <a:pPr marL="112713" marR="0" indent="-112713"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charset="0"/>
                </a:endParaRPr>
              </a:p>
            </p:txBody>
          </p:sp>
          <p:sp>
            <p:nvSpPr>
              <p:cNvPr id="53" name="Rectangle 13"/>
              <p:cNvSpPr>
                <a:spLocks noChangeArrowheads="1"/>
              </p:cNvSpPr>
              <p:nvPr/>
            </p:nvSpPr>
            <p:spPr bwMode="gray">
              <a:xfrm>
                <a:off x="-103799" y="4702721"/>
                <a:ext cx="585347" cy="290465"/>
              </a:xfrm>
              <a:prstGeom prst="rect">
                <a:avLst/>
              </a:prstGeom>
              <a:noFill/>
              <a:ln w="9525">
                <a:noFill/>
                <a:miter lim="800000"/>
                <a:headEnd/>
                <a:tailEnd/>
              </a:ln>
            </p:spPr>
            <p:txBody>
              <a:bodyPr wrap="none" lIns="92075" tIns="46038" rIns="92075" bIns="46038">
                <a:spAutoFit/>
              </a:bodyPr>
              <a:lstStyle/>
              <a:p>
                <a:pPr algn="ctr" eaLnBrk="0" hangingPunct="0">
                  <a:lnSpc>
                    <a:spcPct val="90000"/>
                  </a:lnSpc>
                  <a:buClr>
                    <a:schemeClr val="bg2"/>
                  </a:buClr>
                  <a:buSzPct val="85000"/>
                </a:pPr>
                <a:r>
                  <a:rPr lang="en-US" sz="1400" dirty="0" smtClean="0">
                    <a:solidFill>
                      <a:srgbClr val="DDDDDD"/>
                    </a:solidFill>
                    <a:latin typeface="Arial"/>
                    <a:cs typeface="Arial"/>
                  </a:rPr>
                  <a:t>2002</a:t>
                </a:r>
                <a:endParaRPr lang="en-US" sz="1400" dirty="0">
                  <a:solidFill>
                    <a:srgbClr val="DDDDDD"/>
                  </a:solidFill>
                  <a:latin typeface="Arial"/>
                  <a:cs typeface="Arial"/>
                </a:endParaRPr>
              </a:p>
            </p:txBody>
          </p:sp>
        </p:grpSp>
      </p:grpSp>
      <p:grpSp>
        <p:nvGrpSpPr>
          <p:cNvPr id="12" name="Group 78"/>
          <p:cNvGrpSpPr/>
          <p:nvPr/>
        </p:nvGrpSpPr>
        <p:grpSpPr>
          <a:xfrm>
            <a:off x="936615" y="2139576"/>
            <a:ext cx="1671986" cy="2508857"/>
            <a:chOff x="3358792" y="2412564"/>
            <a:chExt cx="1671986" cy="2508857"/>
          </a:xfrm>
        </p:grpSpPr>
        <p:grpSp>
          <p:nvGrpSpPr>
            <p:cNvPr id="13" name="Group 58"/>
            <p:cNvGrpSpPr/>
            <p:nvPr/>
          </p:nvGrpSpPr>
          <p:grpSpPr>
            <a:xfrm>
              <a:off x="3358792" y="2412564"/>
              <a:ext cx="1671986" cy="1126431"/>
              <a:chOff x="3807243" y="2345758"/>
              <a:chExt cx="1671986" cy="1126431"/>
            </a:xfrm>
          </p:grpSpPr>
          <p:pic>
            <p:nvPicPr>
              <p:cNvPr id="25621" name="Picture 28" descr="Group 47_pptX"/>
              <p:cNvPicPr>
                <a:picLocks noChangeAspect="1" noChangeArrowheads="1"/>
              </p:cNvPicPr>
              <p:nvPr>
                <p:custDataLst>
                  <p:tags r:id="rId2"/>
                </p:custDataLst>
              </p:nvPr>
            </p:nvPicPr>
            <p:blipFill>
              <a:blip r:embed="rId10" cstate="print">
                <a:clrChange>
                  <a:clrFrom>
                    <a:srgbClr val="FFFFFF"/>
                  </a:clrFrom>
                  <a:clrTo>
                    <a:srgbClr val="FFFFFF">
                      <a:alpha val="0"/>
                    </a:srgbClr>
                  </a:clrTo>
                </a:clrChange>
              </a:blip>
              <a:srcRect l="3740" t="10252" r="13043" b="11336"/>
              <a:stretch>
                <a:fillRect/>
              </a:stretch>
            </p:blipFill>
            <p:spPr bwMode="gray">
              <a:xfrm>
                <a:off x="4179518" y="2541087"/>
                <a:ext cx="910224" cy="931102"/>
              </a:xfrm>
              <a:prstGeom prst="rect">
                <a:avLst/>
              </a:prstGeom>
              <a:noFill/>
              <a:ln w="3175">
                <a:solidFill>
                  <a:schemeClr val="tx1"/>
                </a:solidFill>
                <a:miter lim="800000"/>
                <a:headEnd/>
                <a:tailEnd/>
              </a:ln>
            </p:spPr>
          </p:pic>
          <p:sp>
            <p:nvSpPr>
              <p:cNvPr id="25622" name="TextBox 4659243"/>
              <p:cNvSpPr txBox="1">
                <a:spLocks noChangeAspect="1" noChangeArrowheads="1"/>
              </p:cNvSpPr>
              <p:nvPr/>
            </p:nvSpPr>
            <p:spPr bwMode="gray">
              <a:xfrm>
                <a:off x="3807243" y="2345758"/>
                <a:ext cx="1671986" cy="244475"/>
              </a:xfrm>
              <a:prstGeom prst="rect">
                <a:avLst/>
              </a:prstGeom>
              <a:noFill/>
              <a:ln w="9525">
                <a:noFill/>
                <a:miter lim="800000"/>
                <a:headEnd/>
                <a:tailEnd/>
              </a:ln>
            </p:spPr>
            <p:txBody>
              <a:bodyPr/>
              <a:lstStyle/>
              <a:p>
                <a:pPr algn="ctr" eaLnBrk="0" hangingPunct="0">
                  <a:spcBef>
                    <a:spcPct val="50000"/>
                  </a:spcBef>
                </a:pPr>
                <a:r>
                  <a:rPr lang="en-US" sz="700" dirty="0" smtClean="0">
                    <a:solidFill>
                      <a:schemeClr val="tx1"/>
                    </a:solidFill>
                    <a:latin typeface="Arial"/>
                    <a:cs typeface="Arial"/>
                  </a:rPr>
                  <a:t>CERVICAL DYSTONIA</a:t>
                </a:r>
                <a:endParaRPr lang="en-US" sz="700" dirty="0">
                  <a:solidFill>
                    <a:schemeClr val="tx1"/>
                  </a:solidFill>
                  <a:latin typeface="Arial"/>
                  <a:cs typeface="Arial"/>
                </a:endParaRPr>
              </a:p>
            </p:txBody>
          </p:sp>
        </p:grpSp>
        <p:sp>
          <p:nvSpPr>
            <p:cNvPr id="25628" name="Rectangle 39"/>
            <p:cNvSpPr>
              <a:spLocks noChangeArrowheads="1"/>
            </p:cNvSpPr>
            <p:nvPr/>
          </p:nvSpPr>
          <p:spPr bwMode="gray">
            <a:xfrm>
              <a:off x="3414954" y="4403521"/>
              <a:ext cx="1056240" cy="517900"/>
            </a:xfrm>
            <a:prstGeom prst="rect">
              <a:avLst/>
            </a:prstGeom>
            <a:solidFill>
              <a:schemeClr val="bg1"/>
            </a:solidFill>
            <a:ln w="9525">
              <a:noFill/>
              <a:miter lim="800000"/>
              <a:headEnd/>
              <a:tailEnd/>
            </a:ln>
          </p:spPr>
          <p:txBody>
            <a:bodyPr lIns="0" tIns="46038" rIns="0" bIns="46038"/>
            <a:lstStyle/>
            <a:p>
              <a:pPr marL="111125" indent="-111125" algn="ctr" eaLnBrk="0" hangingPunct="0">
                <a:buClr>
                  <a:schemeClr val="bg2"/>
                </a:buClr>
                <a:buSzPct val="85000"/>
              </a:pPr>
              <a:r>
                <a:rPr lang="en-US" sz="700" b="1" dirty="0">
                  <a:solidFill>
                    <a:schemeClr val="tx2"/>
                  </a:solidFill>
                  <a:latin typeface="Arial"/>
                  <a:cs typeface="Arial"/>
                </a:rPr>
                <a:t>BOTOX</a:t>
              </a:r>
              <a:r>
                <a:rPr lang="en-US" sz="700" b="1" baseline="30000" dirty="0">
                  <a:solidFill>
                    <a:schemeClr val="tx2"/>
                  </a:solidFill>
                  <a:latin typeface="Arial"/>
                  <a:cs typeface="Arial"/>
                </a:rPr>
                <a:t>®</a:t>
              </a:r>
              <a:r>
                <a:rPr lang="en-US" sz="700" b="1" dirty="0">
                  <a:solidFill>
                    <a:schemeClr val="tx2"/>
                  </a:solidFill>
                  <a:latin typeface="Arial"/>
                  <a:cs typeface="Arial"/>
                </a:rPr>
                <a:t> </a:t>
              </a:r>
            </a:p>
            <a:p>
              <a:pPr marL="111125" indent="-111125" algn="ctr" eaLnBrk="0" hangingPunct="0">
                <a:buClr>
                  <a:schemeClr val="bg2"/>
                </a:buClr>
                <a:buSzPct val="85000"/>
              </a:pPr>
              <a:r>
                <a:rPr lang="en-US" sz="700" b="1" dirty="0">
                  <a:solidFill>
                    <a:schemeClr val="tx2"/>
                  </a:solidFill>
                  <a:latin typeface="Arial"/>
                  <a:cs typeface="Arial"/>
                </a:rPr>
                <a:t>approved </a:t>
              </a:r>
            </a:p>
            <a:p>
              <a:pPr marL="111125" indent="-111125" algn="ctr" eaLnBrk="0" hangingPunct="0">
                <a:spcAft>
                  <a:spcPct val="25000"/>
                </a:spcAft>
                <a:buClr>
                  <a:schemeClr val="bg2"/>
                </a:buClr>
                <a:buSzPct val="85000"/>
              </a:pPr>
              <a:r>
                <a:rPr lang="en-US" sz="700" b="0" dirty="0">
                  <a:solidFill>
                    <a:schemeClr val="tx1"/>
                  </a:solidFill>
                  <a:latin typeface="Arial"/>
                  <a:cs typeface="Arial"/>
                </a:rPr>
                <a:t>(cervical </a:t>
              </a:r>
              <a:r>
                <a:rPr lang="en-US" sz="700" b="0" dirty="0" smtClean="0">
                  <a:solidFill>
                    <a:schemeClr val="tx1"/>
                  </a:solidFill>
                  <a:latin typeface="Arial"/>
                  <a:cs typeface="Arial"/>
                </a:rPr>
                <a:t>dystonia)</a:t>
              </a:r>
              <a:endParaRPr lang="en-US" sz="700" b="0" baseline="30000" dirty="0">
                <a:solidFill>
                  <a:schemeClr val="tx1"/>
                </a:solidFill>
                <a:latin typeface="Arial"/>
                <a:cs typeface="Arial"/>
              </a:endParaRPr>
            </a:p>
          </p:txBody>
        </p:sp>
      </p:grpSp>
      <p:grpSp>
        <p:nvGrpSpPr>
          <p:cNvPr id="14" name="Group 77"/>
          <p:cNvGrpSpPr/>
          <p:nvPr/>
        </p:nvGrpSpPr>
        <p:grpSpPr>
          <a:xfrm>
            <a:off x="1282289" y="3407875"/>
            <a:ext cx="585347" cy="694657"/>
            <a:chOff x="4014547" y="3600469"/>
            <a:chExt cx="585347" cy="694657"/>
          </a:xfrm>
        </p:grpSpPr>
        <p:sp>
          <p:nvSpPr>
            <p:cNvPr id="55" name="Line 47"/>
            <p:cNvSpPr>
              <a:spLocks noChangeShapeType="1"/>
            </p:cNvSpPr>
            <p:nvPr/>
          </p:nvSpPr>
          <p:spPr bwMode="gray">
            <a:xfrm flipV="1">
              <a:off x="4307767" y="3877614"/>
              <a:ext cx="0" cy="417512"/>
            </a:xfrm>
            <a:prstGeom prst="line">
              <a:avLst/>
            </a:prstGeom>
            <a:noFill/>
            <a:ln w="25400">
              <a:solidFill>
                <a:srgbClr val="0364B5"/>
              </a:solidFill>
              <a:round/>
              <a:headEnd type="none" w="sm" len="sm"/>
              <a:tailEnd type="none" w="sm" len="sm"/>
            </a:ln>
          </p:spPr>
          <p:txBody>
            <a:bodyPr wrap="none" anchor="ctr"/>
            <a:lstStyle/>
            <a:p>
              <a:pPr>
                <a:defRPr/>
              </a:pPr>
              <a:endParaRPr lang="en-US" dirty="0">
                <a:effectLst>
                  <a:outerShdw blurRad="38100" dist="38100" dir="2700000" algn="tl">
                    <a:srgbClr val="000000">
                      <a:alpha val="43137"/>
                    </a:srgbClr>
                  </a:outerShdw>
                </a:effectLst>
              </a:endParaRPr>
            </a:p>
          </p:txBody>
        </p:sp>
        <p:grpSp>
          <p:nvGrpSpPr>
            <p:cNvPr id="15" name="Group 55"/>
            <p:cNvGrpSpPr/>
            <p:nvPr/>
          </p:nvGrpSpPr>
          <p:grpSpPr>
            <a:xfrm>
              <a:off x="4014547" y="3600469"/>
              <a:ext cx="585347" cy="554289"/>
              <a:chOff x="192533" y="4601656"/>
              <a:chExt cx="585347" cy="554289"/>
            </a:xfrm>
          </p:grpSpPr>
          <p:sp>
            <p:nvSpPr>
              <p:cNvPr id="57" name="Oval 56"/>
              <p:cNvSpPr/>
              <p:nvPr/>
            </p:nvSpPr>
            <p:spPr bwMode="auto">
              <a:xfrm>
                <a:off x="222664" y="4601656"/>
                <a:ext cx="554289" cy="554289"/>
              </a:xfrm>
              <a:prstGeom prst="ellipse">
                <a:avLst/>
              </a:prstGeom>
              <a:gradFill flip="none" rotWithShape="1">
                <a:gsLst>
                  <a:gs pos="0">
                    <a:srgbClr val="0364B5"/>
                  </a:gs>
                  <a:gs pos="100000">
                    <a:srgbClr val="001D3A"/>
                  </a:gs>
                </a:gsLst>
                <a:path path="circle">
                  <a:fillToRect l="100000" b="100000"/>
                </a:path>
                <a:tileRect t="-100000" r="-100000"/>
              </a:gradFill>
              <a:ln w="9525" cap="flat" cmpd="sng" algn="ctr">
                <a:noFill/>
                <a:prstDash val="solid"/>
                <a:round/>
                <a:headEnd type="none" w="med" len="med"/>
                <a:tailEnd type="none" w="med" len="med"/>
              </a:ln>
              <a:effectLst>
                <a:outerShdw blurRad="50800" dist="50800" dir="7800000" algn="ctr" rotWithShape="0">
                  <a:srgbClr val="000000">
                    <a:alpha val="30000"/>
                  </a:srgbClr>
                </a:outerShdw>
              </a:effectLst>
              <a:scene3d>
                <a:camera prst="orthographicFront"/>
                <a:lightRig rig="threePt" dir="t">
                  <a:rot lat="0" lon="0" rev="2400000"/>
                </a:lightRig>
              </a:scene3d>
              <a:sp3d contourW="12700">
                <a:bevelT w="50800" h="50800"/>
                <a:contourClr>
                  <a:schemeClr val="bg1"/>
                </a:contourClr>
              </a:sp3d>
            </p:spPr>
            <p:txBody>
              <a:bodyPr vert="horz" wrap="square" lIns="91440" tIns="45720" rIns="91440" bIns="45720" numCol="1" rtlCol="0" anchor="ctr" anchorCtr="0" compatLnSpc="1">
                <a:prstTxWarp prst="textNoShape">
                  <a:avLst/>
                </a:prstTxWarp>
              </a:bodyPr>
              <a:lstStyle/>
              <a:p>
                <a:pPr marL="112713" marR="0" indent="-112713"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charset="0"/>
                </a:endParaRPr>
              </a:p>
            </p:txBody>
          </p:sp>
          <p:sp>
            <p:nvSpPr>
              <p:cNvPr id="58" name="Rectangle 13"/>
              <p:cNvSpPr>
                <a:spLocks noChangeArrowheads="1"/>
              </p:cNvSpPr>
              <p:nvPr/>
            </p:nvSpPr>
            <p:spPr bwMode="gray">
              <a:xfrm>
                <a:off x="192533" y="4732530"/>
                <a:ext cx="585347" cy="290465"/>
              </a:xfrm>
              <a:prstGeom prst="rect">
                <a:avLst/>
              </a:prstGeom>
              <a:noFill/>
              <a:ln w="9525">
                <a:noFill/>
                <a:miter lim="800000"/>
                <a:headEnd/>
                <a:tailEnd/>
              </a:ln>
            </p:spPr>
            <p:txBody>
              <a:bodyPr wrap="none" lIns="92075" tIns="46038" rIns="92075" bIns="46038">
                <a:spAutoFit/>
              </a:bodyPr>
              <a:lstStyle/>
              <a:p>
                <a:pPr algn="ctr" eaLnBrk="0" hangingPunct="0">
                  <a:lnSpc>
                    <a:spcPct val="90000"/>
                  </a:lnSpc>
                  <a:buClr>
                    <a:schemeClr val="bg2"/>
                  </a:buClr>
                  <a:buSzPct val="85000"/>
                </a:pPr>
                <a:r>
                  <a:rPr lang="en-US" sz="1400" dirty="0" smtClean="0">
                    <a:solidFill>
                      <a:srgbClr val="DDDDDD"/>
                    </a:solidFill>
                    <a:latin typeface="Arial"/>
                    <a:cs typeface="Arial"/>
                  </a:rPr>
                  <a:t>2000</a:t>
                </a:r>
                <a:endParaRPr lang="en-US" sz="1400" dirty="0">
                  <a:solidFill>
                    <a:srgbClr val="DDDDDD"/>
                  </a:solidFill>
                  <a:latin typeface="Arial"/>
                  <a:cs typeface="Arial"/>
                </a:endParaRPr>
              </a:p>
            </p:txBody>
          </p:sp>
        </p:grpSp>
      </p:grpSp>
      <p:grpSp>
        <p:nvGrpSpPr>
          <p:cNvPr id="16" name="Group 79"/>
          <p:cNvGrpSpPr/>
          <p:nvPr/>
        </p:nvGrpSpPr>
        <p:grpSpPr>
          <a:xfrm>
            <a:off x="2963011" y="1853816"/>
            <a:ext cx="1792288" cy="2346520"/>
            <a:chOff x="4907691" y="2180699"/>
            <a:chExt cx="1792288" cy="2346520"/>
          </a:xfrm>
        </p:grpSpPr>
        <p:grpSp>
          <p:nvGrpSpPr>
            <p:cNvPr id="17" name="Group 65"/>
            <p:cNvGrpSpPr/>
            <p:nvPr/>
          </p:nvGrpSpPr>
          <p:grpSpPr>
            <a:xfrm>
              <a:off x="5030713" y="2180699"/>
              <a:ext cx="1460935" cy="938847"/>
              <a:chOff x="4801465" y="2251516"/>
              <a:chExt cx="1460935" cy="938847"/>
            </a:xfrm>
          </p:grpSpPr>
          <p:pic>
            <p:nvPicPr>
              <p:cNvPr id="25623" name="Picture 31" descr="Rectangle 4659250_pptX"/>
              <p:cNvPicPr>
                <a:picLocks noChangeAspect="1" noChangeArrowheads="1"/>
              </p:cNvPicPr>
              <p:nvPr>
                <p:custDataLst>
                  <p:tags r:id="rId1"/>
                </p:custDataLst>
              </p:nvPr>
            </p:nvPicPr>
            <p:blipFill>
              <a:blip r:embed="rId11" cstate="print"/>
              <a:srcRect r="8346" b="13839"/>
              <a:stretch>
                <a:fillRect/>
              </a:stretch>
            </p:blipFill>
            <p:spPr bwMode="gray">
              <a:xfrm>
                <a:off x="5144090" y="2566644"/>
                <a:ext cx="846307" cy="623719"/>
              </a:xfrm>
              <a:prstGeom prst="rect">
                <a:avLst/>
              </a:prstGeom>
              <a:noFill/>
              <a:ln w="3175">
                <a:solidFill>
                  <a:schemeClr val="tx1"/>
                </a:solidFill>
                <a:miter lim="800000"/>
                <a:headEnd/>
                <a:tailEnd/>
              </a:ln>
              <a:effectLst>
                <a:outerShdw blurRad="50800" dist="38100" dir="8100000" algn="tr" rotWithShape="0">
                  <a:prstClr val="black">
                    <a:alpha val="40000"/>
                  </a:prstClr>
                </a:outerShdw>
              </a:effectLst>
            </p:spPr>
          </p:pic>
          <p:sp>
            <p:nvSpPr>
              <p:cNvPr id="74784" name="TextBox 4659251"/>
              <p:cNvSpPr txBox="1">
                <a:spLocks noChangeArrowheads="1"/>
              </p:cNvSpPr>
              <p:nvPr/>
            </p:nvSpPr>
            <p:spPr bwMode="gray">
              <a:xfrm>
                <a:off x="4801465" y="2251516"/>
                <a:ext cx="1460935" cy="307777"/>
              </a:xfrm>
              <a:prstGeom prst="rect">
                <a:avLst/>
              </a:prstGeom>
              <a:noFill/>
              <a:ln w="9525">
                <a:noFill/>
                <a:miter lim="800000"/>
                <a:headEnd/>
                <a:tailEnd/>
              </a:ln>
              <a:effectLst/>
            </p:spPr>
            <p:txBody>
              <a:bodyPr wrap="square">
                <a:spAutoFit/>
              </a:bodyPr>
              <a:lstStyle/>
              <a:p>
                <a:pPr algn="ctr" eaLnBrk="0" hangingPunct="0">
                  <a:spcBef>
                    <a:spcPct val="50000"/>
                  </a:spcBef>
                  <a:defRPr/>
                </a:pPr>
                <a:r>
                  <a:rPr lang="en-US" sz="700" dirty="0" smtClean="0">
                    <a:solidFill>
                      <a:schemeClr val="tx1"/>
                    </a:solidFill>
                    <a:latin typeface="Arial"/>
                    <a:cs typeface="Arial"/>
                  </a:rPr>
                  <a:t>SEVERE </a:t>
                </a:r>
                <a:r>
                  <a:rPr lang="en-US" sz="700" dirty="0">
                    <a:latin typeface="Arial"/>
                    <a:cs typeface="Arial"/>
                  </a:rPr>
                  <a:t>PRIMARY </a:t>
                </a:r>
                <a:r>
                  <a:rPr lang="en-US" sz="700" dirty="0" smtClean="0">
                    <a:latin typeface="Arial"/>
                    <a:cs typeface="Arial"/>
                  </a:rPr>
                  <a:t/>
                </a:r>
                <a:br>
                  <a:rPr lang="en-US" sz="700" dirty="0" smtClean="0">
                    <a:latin typeface="Arial"/>
                    <a:cs typeface="Arial"/>
                  </a:rPr>
                </a:br>
                <a:r>
                  <a:rPr lang="en-US" sz="700" dirty="0" smtClean="0">
                    <a:latin typeface="Arial"/>
                    <a:cs typeface="Arial"/>
                  </a:rPr>
                  <a:t>AXILLARY </a:t>
                </a:r>
                <a:r>
                  <a:rPr lang="en-US" sz="700" dirty="0">
                    <a:latin typeface="Arial"/>
                    <a:cs typeface="Arial"/>
                  </a:rPr>
                  <a:t>HYPERHIDROSIS</a:t>
                </a:r>
                <a:endParaRPr lang="en-US" sz="700" dirty="0">
                  <a:solidFill>
                    <a:schemeClr val="tx1"/>
                  </a:solidFill>
                  <a:latin typeface="Arial"/>
                  <a:cs typeface="Arial"/>
                </a:endParaRPr>
              </a:p>
            </p:txBody>
          </p:sp>
        </p:grpSp>
        <p:sp>
          <p:nvSpPr>
            <p:cNvPr id="25630" name="Rectangle 42"/>
            <p:cNvSpPr>
              <a:spLocks noChangeArrowheads="1"/>
            </p:cNvSpPr>
            <p:nvPr/>
          </p:nvSpPr>
          <p:spPr bwMode="gray">
            <a:xfrm>
              <a:off x="4907691" y="3917619"/>
              <a:ext cx="1792288" cy="609600"/>
            </a:xfrm>
            <a:prstGeom prst="rect">
              <a:avLst/>
            </a:prstGeom>
            <a:noFill/>
            <a:ln w="9525">
              <a:noFill/>
              <a:miter lim="800000"/>
              <a:headEnd/>
              <a:tailEnd/>
            </a:ln>
          </p:spPr>
          <p:txBody>
            <a:bodyPr lIns="92075" tIns="46038" rIns="92075" bIns="46038"/>
            <a:lstStyle/>
            <a:p>
              <a:pPr marL="111125" indent="-111125" algn="ctr" eaLnBrk="0" hangingPunct="0">
                <a:buClr>
                  <a:schemeClr val="bg2"/>
                </a:buClr>
                <a:buSzPct val="85000"/>
              </a:pPr>
              <a:r>
                <a:rPr lang="en-US" sz="700" dirty="0">
                  <a:solidFill>
                    <a:srgbClr val="512A7E"/>
                  </a:solidFill>
                  <a:latin typeface="Arial"/>
                  <a:cs typeface="Arial"/>
                </a:rPr>
                <a:t> </a:t>
              </a:r>
              <a:r>
                <a:rPr lang="en-US" sz="700" b="1" dirty="0">
                  <a:solidFill>
                    <a:schemeClr val="tx2"/>
                  </a:solidFill>
                  <a:latin typeface="Arial"/>
                  <a:cs typeface="Arial"/>
                </a:rPr>
                <a:t>BOTOX</a:t>
              </a:r>
              <a:r>
                <a:rPr lang="en-US" sz="700" b="1" baseline="30000" dirty="0">
                  <a:solidFill>
                    <a:schemeClr val="tx2"/>
                  </a:solidFill>
                  <a:latin typeface="Arial"/>
                  <a:cs typeface="Arial"/>
                </a:rPr>
                <a:t>®</a:t>
              </a:r>
              <a:r>
                <a:rPr lang="en-US" sz="700" b="1" dirty="0">
                  <a:solidFill>
                    <a:schemeClr val="tx2"/>
                  </a:solidFill>
                  <a:latin typeface="Arial"/>
                  <a:cs typeface="Arial"/>
                </a:rPr>
                <a:t> </a:t>
              </a:r>
            </a:p>
            <a:p>
              <a:pPr marL="111125" indent="-111125" algn="ctr" eaLnBrk="0" hangingPunct="0">
                <a:buClr>
                  <a:schemeClr val="bg2"/>
                </a:buClr>
                <a:buSzPct val="85000"/>
              </a:pPr>
              <a:r>
                <a:rPr lang="en-US" sz="700" b="1" dirty="0">
                  <a:solidFill>
                    <a:schemeClr val="tx2"/>
                  </a:solidFill>
                  <a:latin typeface="Arial"/>
                  <a:cs typeface="Arial"/>
                </a:rPr>
                <a:t>approved </a:t>
              </a:r>
            </a:p>
            <a:p>
              <a:pPr marL="111125" indent="-111125" algn="ctr" eaLnBrk="0" hangingPunct="0">
                <a:buClr>
                  <a:schemeClr val="bg2"/>
                </a:buClr>
                <a:buSzPct val="85000"/>
              </a:pPr>
              <a:r>
                <a:rPr lang="en-US" sz="700" b="0" dirty="0">
                  <a:solidFill>
                    <a:schemeClr val="tx1"/>
                  </a:solidFill>
                  <a:latin typeface="Arial"/>
                  <a:cs typeface="Arial"/>
                </a:rPr>
                <a:t>(severe primary axillary hyperhidrosis inadequately managed by topical agents</a:t>
              </a:r>
              <a:r>
                <a:rPr lang="en-US" sz="700" b="0" dirty="0" smtClean="0">
                  <a:solidFill>
                    <a:schemeClr val="tx1"/>
                  </a:solidFill>
                  <a:latin typeface="Arial"/>
                  <a:cs typeface="Arial"/>
                </a:rPr>
                <a:t>)</a:t>
              </a:r>
              <a:endParaRPr lang="en-US" sz="700" b="0" dirty="0">
                <a:solidFill>
                  <a:schemeClr val="tx1"/>
                </a:solidFill>
                <a:latin typeface="Arial"/>
                <a:cs typeface="Arial"/>
              </a:endParaRPr>
            </a:p>
          </p:txBody>
        </p:sp>
        <p:grpSp>
          <p:nvGrpSpPr>
            <p:cNvPr id="18" name="Group 60"/>
            <p:cNvGrpSpPr/>
            <p:nvPr/>
          </p:nvGrpSpPr>
          <p:grpSpPr>
            <a:xfrm>
              <a:off x="5508149" y="3132530"/>
              <a:ext cx="585347" cy="818577"/>
              <a:chOff x="4021727" y="3534605"/>
              <a:chExt cx="585347" cy="818577"/>
            </a:xfrm>
          </p:grpSpPr>
          <p:sp>
            <p:nvSpPr>
              <p:cNvPr id="62" name="Line 47"/>
              <p:cNvSpPr>
                <a:spLocks noChangeShapeType="1"/>
              </p:cNvSpPr>
              <p:nvPr/>
            </p:nvSpPr>
            <p:spPr bwMode="gray">
              <a:xfrm flipV="1">
                <a:off x="4314401" y="3935670"/>
                <a:ext cx="0" cy="417512"/>
              </a:xfrm>
              <a:prstGeom prst="line">
                <a:avLst/>
              </a:prstGeom>
              <a:noFill/>
              <a:ln w="25400">
                <a:solidFill>
                  <a:srgbClr val="0364B5"/>
                </a:solidFill>
                <a:round/>
                <a:headEnd type="none" w="sm" len="sm"/>
                <a:tailEnd type="none" w="sm" len="sm"/>
              </a:ln>
            </p:spPr>
            <p:txBody>
              <a:bodyPr wrap="none" anchor="ctr"/>
              <a:lstStyle/>
              <a:p>
                <a:pPr>
                  <a:defRPr/>
                </a:pPr>
                <a:endParaRPr lang="en-US" dirty="0">
                  <a:effectLst>
                    <a:outerShdw blurRad="38100" dist="38100" dir="2700000" algn="tl">
                      <a:srgbClr val="000000">
                        <a:alpha val="43137"/>
                      </a:srgbClr>
                    </a:outerShdw>
                  </a:effectLst>
                </a:endParaRPr>
              </a:p>
            </p:txBody>
          </p:sp>
          <p:grpSp>
            <p:nvGrpSpPr>
              <p:cNvPr id="19" name="Group 62"/>
              <p:cNvGrpSpPr/>
              <p:nvPr/>
            </p:nvGrpSpPr>
            <p:grpSpPr>
              <a:xfrm>
                <a:off x="4021727" y="3534605"/>
                <a:ext cx="585347" cy="554289"/>
                <a:chOff x="-277967" y="4622996"/>
                <a:chExt cx="585347" cy="554289"/>
              </a:xfrm>
            </p:grpSpPr>
            <p:sp>
              <p:nvSpPr>
                <p:cNvPr id="64" name="Oval 63"/>
                <p:cNvSpPr/>
                <p:nvPr/>
              </p:nvSpPr>
              <p:spPr bwMode="auto">
                <a:xfrm>
                  <a:off x="-262437" y="4622996"/>
                  <a:ext cx="554289" cy="554289"/>
                </a:xfrm>
                <a:prstGeom prst="ellipse">
                  <a:avLst/>
                </a:prstGeom>
                <a:gradFill flip="none" rotWithShape="1">
                  <a:gsLst>
                    <a:gs pos="0">
                      <a:srgbClr val="0364B5"/>
                    </a:gs>
                    <a:gs pos="100000">
                      <a:srgbClr val="001D3A"/>
                    </a:gs>
                  </a:gsLst>
                  <a:path path="circle">
                    <a:fillToRect l="100000" b="100000"/>
                  </a:path>
                  <a:tileRect t="-100000" r="-100000"/>
                </a:gradFill>
                <a:ln w="9525" cap="flat" cmpd="sng" algn="ctr">
                  <a:noFill/>
                  <a:prstDash val="solid"/>
                  <a:round/>
                  <a:headEnd type="none" w="med" len="med"/>
                  <a:tailEnd type="none" w="med" len="med"/>
                </a:ln>
                <a:effectLst>
                  <a:outerShdw blurRad="50800" dist="50800" dir="7800000" algn="ctr" rotWithShape="0">
                    <a:srgbClr val="000000">
                      <a:alpha val="30000"/>
                    </a:srgbClr>
                  </a:outerShdw>
                </a:effectLst>
                <a:scene3d>
                  <a:camera prst="orthographicFront"/>
                  <a:lightRig rig="threePt" dir="t">
                    <a:rot lat="0" lon="0" rev="2400000"/>
                  </a:lightRig>
                </a:scene3d>
                <a:sp3d contourW="12700">
                  <a:bevelT w="50800" h="50800"/>
                  <a:contourClr>
                    <a:schemeClr val="bg1"/>
                  </a:contourClr>
                </a:sp3d>
              </p:spPr>
              <p:txBody>
                <a:bodyPr vert="horz" wrap="square" lIns="91440" tIns="45720" rIns="91440" bIns="45720" numCol="1" rtlCol="0" anchor="ctr" anchorCtr="0" compatLnSpc="1">
                  <a:prstTxWarp prst="textNoShape">
                    <a:avLst/>
                  </a:prstTxWarp>
                </a:bodyPr>
                <a:lstStyle/>
                <a:p>
                  <a:pPr marL="112713" marR="0" indent="-112713"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charset="0"/>
                  </a:endParaRPr>
                </a:p>
              </p:txBody>
            </p:sp>
            <p:sp>
              <p:nvSpPr>
                <p:cNvPr id="65" name="Rectangle 13"/>
                <p:cNvSpPr>
                  <a:spLocks noChangeArrowheads="1"/>
                </p:cNvSpPr>
                <p:nvPr/>
              </p:nvSpPr>
              <p:spPr bwMode="gray">
                <a:xfrm>
                  <a:off x="-277967" y="4760777"/>
                  <a:ext cx="585347" cy="290465"/>
                </a:xfrm>
                <a:prstGeom prst="rect">
                  <a:avLst/>
                </a:prstGeom>
                <a:noFill/>
                <a:ln w="9525">
                  <a:noFill/>
                  <a:miter lim="800000"/>
                  <a:headEnd/>
                  <a:tailEnd/>
                </a:ln>
              </p:spPr>
              <p:txBody>
                <a:bodyPr wrap="none" lIns="92075" tIns="46038" rIns="92075" bIns="46038">
                  <a:spAutoFit/>
                </a:bodyPr>
                <a:lstStyle/>
                <a:p>
                  <a:pPr algn="ctr" eaLnBrk="0" hangingPunct="0">
                    <a:lnSpc>
                      <a:spcPct val="90000"/>
                    </a:lnSpc>
                    <a:buClr>
                      <a:schemeClr val="bg2"/>
                    </a:buClr>
                    <a:buSzPct val="85000"/>
                  </a:pPr>
                  <a:r>
                    <a:rPr lang="en-US" sz="1400" dirty="0" smtClean="0">
                      <a:solidFill>
                        <a:srgbClr val="DDDDDD"/>
                      </a:solidFill>
                      <a:latin typeface="Arial"/>
                      <a:cs typeface="Arial"/>
                    </a:rPr>
                    <a:t>2004</a:t>
                  </a:r>
                  <a:endParaRPr lang="en-US" sz="1400" dirty="0">
                    <a:solidFill>
                      <a:srgbClr val="DDDDDD"/>
                    </a:solidFill>
                    <a:latin typeface="Arial"/>
                    <a:cs typeface="Arial"/>
                  </a:endParaRPr>
                </a:p>
              </p:txBody>
            </p:sp>
          </p:grpSp>
        </p:grpSp>
      </p:grpSp>
      <p:grpSp>
        <p:nvGrpSpPr>
          <p:cNvPr id="20" name="Group 76"/>
          <p:cNvGrpSpPr/>
          <p:nvPr/>
        </p:nvGrpSpPr>
        <p:grpSpPr>
          <a:xfrm>
            <a:off x="4546041" y="2579078"/>
            <a:ext cx="585347" cy="554289"/>
            <a:chOff x="7223027" y="2887186"/>
            <a:chExt cx="585347" cy="554289"/>
          </a:xfrm>
        </p:grpSpPr>
        <p:sp>
          <p:nvSpPr>
            <p:cNvPr id="75" name="Oval 74"/>
            <p:cNvSpPr/>
            <p:nvPr/>
          </p:nvSpPr>
          <p:spPr bwMode="auto">
            <a:xfrm>
              <a:off x="7238557" y="2887186"/>
              <a:ext cx="554289" cy="554289"/>
            </a:xfrm>
            <a:prstGeom prst="ellipse">
              <a:avLst/>
            </a:prstGeom>
            <a:gradFill flip="none" rotWithShape="1">
              <a:gsLst>
                <a:gs pos="0">
                  <a:srgbClr val="0364B5"/>
                </a:gs>
                <a:gs pos="100000">
                  <a:srgbClr val="001D3A"/>
                </a:gs>
              </a:gsLst>
              <a:path path="circle">
                <a:fillToRect l="100000" b="100000"/>
              </a:path>
              <a:tileRect t="-100000" r="-100000"/>
            </a:gradFill>
            <a:ln w="9525" cap="flat" cmpd="sng" algn="ctr">
              <a:noFill/>
              <a:prstDash val="solid"/>
              <a:round/>
              <a:headEnd type="none" w="med" len="med"/>
              <a:tailEnd type="none" w="med" len="med"/>
            </a:ln>
            <a:effectLst>
              <a:outerShdw blurRad="50800" dist="50800" dir="7800000" algn="ctr" rotWithShape="0">
                <a:srgbClr val="000000">
                  <a:alpha val="30000"/>
                </a:srgbClr>
              </a:outerShdw>
            </a:effectLst>
            <a:scene3d>
              <a:camera prst="orthographicFront"/>
              <a:lightRig rig="threePt" dir="t">
                <a:rot lat="0" lon="0" rev="2400000"/>
              </a:lightRig>
            </a:scene3d>
            <a:sp3d contourW="12700">
              <a:bevelT w="50800" h="50800"/>
              <a:contourClr>
                <a:schemeClr val="bg1"/>
              </a:contourClr>
            </a:sp3d>
          </p:spPr>
          <p:txBody>
            <a:bodyPr vert="horz" wrap="square" lIns="91440" tIns="45720" rIns="91440" bIns="45720" numCol="1" rtlCol="0" anchor="ctr" anchorCtr="0" compatLnSpc="1">
              <a:prstTxWarp prst="textNoShape">
                <a:avLst/>
              </a:prstTxWarp>
            </a:bodyPr>
            <a:lstStyle/>
            <a:p>
              <a:pPr marL="112713" marR="0" indent="-112713"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charset="0"/>
              </a:endParaRPr>
            </a:p>
          </p:txBody>
        </p:sp>
        <p:sp>
          <p:nvSpPr>
            <p:cNvPr id="76" name="Rectangle 13"/>
            <p:cNvSpPr>
              <a:spLocks noChangeArrowheads="1"/>
            </p:cNvSpPr>
            <p:nvPr/>
          </p:nvSpPr>
          <p:spPr bwMode="gray">
            <a:xfrm>
              <a:off x="7223027" y="3053995"/>
              <a:ext cx="585347" cy="290465"/>
            </a:xfrm>
            <a:prstGeom prst="rect">
              <a:avLst/>
            </a:prstGeom>
            <a:noFill/>
            <a:ln w="9525">
              <a:noFill/>
              <a:miter lim="800000"/>
              <a:headEnd/>
              <a:tailEnd/>
            </a:ln>
          </p:spPr>
          <p:txBody>
            <a:bodyPr wrap="none" lIns="92075" tIns="46038" rIns="92075" bIns="46038">
              <a:spAutoFit/>
            </a:bodyPr>
            <a:lstStyle/>
            <a:p>
              <a:pPr algn="ctr" eaLnBrk="0" hangingPunct="0">
                <a:lnSpc>
                  <a:spcPct val="90000"/>
                </a:lnSpc>
                <a:buClr>
                  <a:schemeClr val="bg2"/>
                </a:buClr>
                <a:buSzPct val="85000"/>
              </a:pPr>
              <a:r>
                <a:rPr lang="en-US" sz="1400" dirty="0" smtClean="0">
                  <a:solidFill>
                    <a:srgbClr val="DDDDDD"/>
                  </a:solidFill>
                  <a:latin typeface="Arial"/>
                  <a:cs typeface="Arial"/>
                </a:rPr>
                <a:t>2009</a:t>
              </a:r>
              <a:endParaRPr lang="en-US" sz="1400" dirty="0">
                <a:solidFill>
                  <a:srgbClr val="DDDDDD"/>
                </a:solidFill>
                <a:latin typeface="Arial"/>
                <a:cs typeface="Arial"/>
              </a:endParaRPr>
            </a:p>
          </p:txBody>
        </p:sp>
      </p:grpSp>
      <p:sp>
        <p:nvSpPr>
          <p:cNvPr id="73" name="Rectangle 3"/>
          <p:cNvSpPr>
            <a:spLocks noChangeArrowheads="1"/>
          </p:cNvSpPr>
          <p:nvPr/>
        </p:nvSpPr>
        <p:spPr bwMode="auto">
          <a:xfrm>
            <a:off x="274638" y="5257947"/>
            <a:ext cx="8640664" cy="276999"/>
          </a:xfrm>
          <a:prstGeom prst="rect">
            <a:avLst/>
          </a:prstGeom>
          <a:noFill/>
          <a:ln w="9525">
            <a:noFill/>
            <a:miter lim="800000"/>
            <a:headEnd/>
            <a:tailEnd/>
          </a:ln>
        </p:spPr>
        <p:txBody>
          <a:bodyPr wrap="square">
            <a:spAutoFit/>
          </a:bodyPr>
          <a:lstStyle/>
          <a:p>
            <a:r>
              <a:rPr lang="en-US" sz="1200" b="1" dirty="0">
                <a:latin typeface="Arial     "/>
              </a:rPr>
              <a:t>Please see </a:t>
            </a:r>
            <a:r>
              <a:rPr lang="en-US" sz="1200" b="1" dirty="0" smtClean="0">
                <a:latin typeface="Arial     "/>
              </a:rPr>
              <a:t>BOTOX</a:t>
            </a:r>
            <a:r>
              <a:rPr lang="en-US" sz="1200" b="1" baseline="30000" dirty="0">
                <a:latin typeface="Arial     "/>
              </a:rPr>
              <a:t>®</a:t>
            </a:r>
            <a:r>
              <a:rPr lang="en-US" sz="1200" b="1" dirty="0">
                <a:latin typeface="Arial     "/>
              </a:rPr>
              <a:t> and </a:t>
            </a:r>
            <a:r>
              <a:rPr lang="en-US" sz="1200" b="1" dirty="0" smtClean="0">
                <a:latin typeface="Arial     "/>
              </a:rPr>
              <a:t>BOTOX</a:t>
            </a:r>
            <a:r>
              <a:rPr lang="en-US" sz="1200" b="1" baseline="30000" dirty="0" smtClean="0">
                <a:latin typeface="Arial     "/>
              </a:rPr>
              <a:t>®</a:t>
            </a:r>
            <a:r>
              <a:rPr lang="en-US" sz="1200" b="1" dirty="0" smtClean="0">
                <a:latin typeface="Arial     "/>
              </a:rPr>
              <a:t> </a:t>
            </a:r>
            <a:r>
              <a:rPr lang="en-US" sz="1200" b="1" dirty="0">
                <a:latin typeface="Arial     "/>
              </a:rPr>
              <a:t>Cosmetic </a:t>
            </a:r>
            <a:r>
              <a:rPr lang="en-US" sz="1200" b="1" dirty="0" smtClean="0">
                <a:latin typeface="Arial     "/>
              </a:rPr>
              <a:t>Important Safety Information included in this presentation.</a:t>
            </a:r>
            <a:endParaRPr lang="en-US" sz="1200" b="1" dirty="0">
              <a:latin typeface="Arial     "/>
            </a:endParaRPr>
          </a:p>
        </p:txBody>
      </p:sp>
      <p:pic>
        <p:nvPicPr>
          <p:cNvPr id="77" name="Picture 33"/>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gray">
          <a:xfrm>
            <a:off x="6202658" y="1836119"/>
            <a:ext cx="587375" cy="504775"/>
          </a:xfrm>
          <a:prstGeom prst="rect">
            <a:avLst/>
          </a:prstGeom>
          <a:noFill/>
          <a:ln w="3175">
            <a:solidFill>
              <a:schemeClr val="tx1"/>
            </a:solidFill>
            <a:miter lim="800000"/>
            <a:headEnd/>
            <a:tailEnd/>
          </a:ln>
          <a:effectLst>
            <a:outerShdw blurRad="50800" dist="38100" dir="8100000" algn="tr" rotWithShape="0">
              <a:prstClr val="black">
                <a:alpha val="40000"/>
              </a:prstClr>
            </a:outerShdw>
          </a:effectLst>
        </p:spPr>
      </p:pic>
      <p:sp>
        <p:nvSpPr>
          <p:cNvPr id="78" name="TextBox 4659251"/>
          <p:cNvSpPr txBox="1">
            <a:spLocks noChangeArrowheads="1"/>
          </p:cNvSpPr>
          <p:nvPr/>
        </p:nvSpPr>
        <p:spPr bwMode="gray">
          <a:xfrm>
            <a:off x="6278882" y="1512838"/>
            <a:ext cx="729333" cy="307777"/>
          </a:xfrm>
          <a:prstGeom prst="rect">
            <a:avLst/>
          </a:prstGeom>
          <a:noFill/>
          <a:ln w="9525">
            <a:noFill/>
            <a:miter lim="800000"/>
            <a:headEnd/>
            <a:tailEnd/>
          </a:ln>
          <a:effectLst/>
        </p:spPr>
        <p:txBody>
          <a:bodyPr wrap="square" lIns="0" rIns="0">
            <a:spAutoFit/>
          </a:bodyPr>
          <a:lstStyle/>
          <a:p>
            <a:pPr eaLnBrk="0" hangingPunct="0">
              <a:spcBef>
                <a:spcPts val="0"/>
              </a:spcBef>
              <a:defRPr/>
            </a:pPr>
            <a:r>
              <a:rPr lang="en-US" sz="700" dirty="0" smtClean="0">
                <a:latin typeface="Arial"/>
                <a:cs typeface="Arial"/>
              </a:rPr>
              <a:t>CHRONIC </a:t>
            </a:r>
          </a:p>
          <a:p>
            <a:pPr eaLnBrk="0" hangingPunct="0">
              <a:spcBef>
                <a:spcPts val="0"/>
              </a:spcBef>
              <a:defRPr/>
            </a:pPr>
            <a:r>
              <a:rPr lang="en-US" sz="700" dirty="0" smtClean="0">
                <a:latin typeface="Arial"/>
                <a:cs typeface="Arial"/>
              </a:rPr>
              <a:t>MIGRAINE</a:t>
            </a:r>
            <a:endParaRPr lang="en-US" sz="700" dirty="0">
              <a:solidFill>
                <a:schemeClr val="tx1"/>
              </a:solidFill>
              <a:latin typeface="Arial"/>
              <a:cs typeface="Arial"/>
            </a:endParaRPr>
          </a:p>
        </p:txBody>
      </p:sp>
      <p:sp>
        <p:nvSpPr>
          <p:cNvPr id="22" name="Freeform 21"/>
          <p:cNvSpPr/>
          <p:nvPr/>
        </p:nvSpPr>
        <p:spPr>
          <a:xfrm>
            <a:off x="5454364" y="2746619"/>
            <a:ext cx="1258727" cy="561949"/>
          </a:xfrm>
          <a:custGeom>
            <a:avLst/>
            <a:gdLst>
              <a:gd name="connsiteX0" fmla="*/ 0 w 1438102"/>
              <a:gd name="connsiteY0" fmla="*/ 332509 h 332509"/>
              <a:gd name="connsiteX1" fmla="*/ 0 w 1438102"/>
              <a:gd name="connsiteY1" fmla="*/ 0 h 332509"/>
              <a:gd name="connsiteX2" fmla="*/ 1438102 w 1438102"/>
              <a:gd name="connsiteY2" fmla="*/ 0 h 332509"/>
              <a:gd name="connsiteX3" fmla="*/ 1438102 w 1438102"/>
              <a:gd name="connsiteY3" fmla="*/ 332509 h 332509"/>
            </a:gdLst>
            <a:ahLst/>
            <a:cxnLst>
              <a:cxn ang="0">
                <a:pos x="connsiteX0" y="connsiteY0"/>
              </a:cxn>
              <a:cxn ang="0">
                <a:pos x="connsiteX1" y="connsiteY1"/>
              </a:cxn>
              <a:cxn ang="0">
                <a:pos x="connsiteX2" y="connsiteY2"/>
              </a:cxn>
              <a:cxn ang="0">
                <a:pos x="connsiteX3" y="connsiteY3"/>
              </a:cxn>
            </a:cxnLst>
            <a:rect l="l" t="t" r="r" b="b"/>
            <a:pathLst>
              <a:path w="1438102" h="332509">
                <a:moveTo>
                  <a:pt x="0" y="332509"/>
                </a:moveTo>
                <a:lnTo>
                  <a:pt x="0" y="0"/>
                </a:lnTo>
                <a:lnTo>
                  <a:pt x="1438102" y="0"/>
                </a:lnTo>
                <a:lnTo>
                  <a:pt x="1438102" y="332509"/>
                </a:lnTo>
              </a:path>
            </a:pathLst>
          </a:custGeom>
          <a:noFill/>
          <a:ln w="25400">
            <a:solidFill>
              <a:srgbClr val="0364B5"/>
            </a:solidFill>
            <a:round/>
            <a:headEnd type="none" w="sm" len="sm"/>
            <a:tailEnd type="none" w="sm" len="sm"/>
          </a:ln>
        </p:spPr>
        <p:txBody>
          <a:bodyPr wrap="none" anchor="ctr"/>
          <a:lstStyle/>
          <a:p>
            <a:endParaRPr lang="en-US" dirty="0">
              <a:effectLst>
                <a:outerShdw blurRad="38100" dist="38100" dir="2700000" algn="tl">
                  <a:srgbClr val="000000">
                    <a:alpha val="43137"/>
                  </a:srgbClr>
                </a:outerShdw>
              </a:effectLst>
              <a:latin typeface="Arial" charset="0"/>
            </a:endParaRPr>
          </a:p>
        </p:txBody>
      </p:sp>
      <p:grpSp>
        <p:nvGrpSpPr>
          <p:cNvPr id="21" name="Group 20"/>
          <p:cNvGrpSpPr/>
          <p:nvPr/>
        </p:nvGrpSpPr>
        <p:grpSpPr>
          <a:xfrm>
            <a:off x="5710080" y="2231714"/>
            <a:ext cx="585347" cy="554289"/>
            <a:chOff x="6996149" y="2132102"/>
            <a:chExt cx="585347" cy="554289"/>
          </a:xfrm>
        </p:grpSpPr>
        <p:sp>
          <p:nvSpPr>
            <p:cNvPr id="70" name="Oval 69"/>
            <p:cNvSpPr/>
            <p:nvPr/>
          </p:nvSpPr>
          <p:spPr bwMode="auto">
            <a:xfrm>
              <a:off x="7023553" y="2132102"/>
              <a:ext cx="554289" cy="554289"/>
            </a:xfrm>
            <a:prstGeom prst="ellipse">
              <a:avLst/>
            </a:prstGeom>
            <a:gradFill flip="none" rotWithShape="1">
              <a:gsLst>
                <a:gs pos="0">
                  <a:srgbClr val="0364B5"/>
                </a:gs>
                <a:gs pos="100000">
                  <a:srgbClr val="001D3A"/>
                </a:gs>
              </a:gsLst>
              <a:path path="circle">
                <a:fillToRect l="100000" b="100000"/>
              </a:path>
              <a:tileRect t="-100000" r="-100000"/>
            </a:gradFill>
            <a:ln w="9525" cap="flat" cmpd="sng" algn="ctr">
              <a:noFill/>
              <a:prstDash val="solid"/>
              <a:round/>
              <a:headEnd type="none" w="med" len="med"/>
              <a:tailEnd type="none" w="med" len="med"/>
            </a:ln>
            <a:effectLst>
              <a:outerShdw blurRad="50800" dist="50800" dir="7800000" algn="ctr" rotWithShape="0">
                <a:srgbClr val="000000">
                  <a:alpha val="30000"/>
                </a:srgbClr>
              </a:outerShdw>
            </a:effectLst>
            <a:scene3d>
              <a:camera prst="orthographicFront"/>
              <a:lightRig rig="threePt" dir="t">
                <a:rot lat="0" lon="0" rev="2400000"/>
              </a:lightRig>
            </a:scene3d>
            <a:sp3d contourW="12700">
              <a:bevelT w="50800" h="50800"/>
              <a:contourClr>
                <a:schemeClr val="bg1"/>
              </a:contourClr>
            </a:sp3d>
          </p:spPr>
          <p:txBody>
            <a:bodyPr vert="horz" wrap="square" lIns="91440" tIns="45720" rIns="91440" bIns="45720" numCol="1" rtlCol="0" anchor="ctr" anchorCtr="0" compatLnSpc="1">
              <a:prstTxWarp prst="textNoShape">
                <a:avLst/>
              </a:prstTxWarp>
            </a:bodyPr>
            <a:lstStyle/>
            <a:p>
              <a:pPr marL="112713" marR="0" indent="-112713"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charset="0"/>
              </a:endParaRPr>
            </a:p>
          </p:txBody>
        </p:sp>
        <p:sp>
          <p:nvSpPr>
            <p:cNvPr id="71" name="Rectangle 13"/>
            <p:cNvSpPr>
              <a:spLocks noChangeArrowheads="1"/>
            </p:cNvSpPr>
            <p:nvPr/>
          </p:nvSpPr>
          <p:spPr bwMode="gray">
            <a:xfrm>
              <a:off x="6996149" y="2269883"/>
              <a:ext cx="585347" cy="290465"/>
            </a:xfrm>
            <a:prstGeom prst="rect">
              <a:avLst/>
            </a:prstGeom>
            <a:noFill/>
            <a:ln w="9525">
              <a:noFill/>
              <a:miter lim="800000"/>
              <a:headEnd/>
              <a:tailEnd/>
            </a:ln>
          </p:spPr>
          <p:txBody>
            <a:bodyPr wrap="none" lIns="92075" tIns="46038" rIns="92075" bIns="46038">
              <a:spAutoFit/>
            </a:bodyPr>
            <a:lstStyle/>
            <a:p>
              <a:pPr algn="ctr" eaLnBrk="0" hangingPunct="0">
                <a:lnSpc>
                  <a:spcPct val="90000"/>
                </a:lnSpc>
                <a:buClr>
                  <a:schemeClr val="bg2"/>
                </a:buClr>
                <a:buSzPct val="85000"/>
              </a:pPr>
              <a:r>
                <a:rPr lang="en-US" sz="1400" dirty="0" smtClean="0">
                  <a:solidFill>
                    <a:srgbClr val="DDDDDD"/>
                  </a:solidFill>
                  <a:latin typeface="Arial"/>
                  <a:cs typeface="Arial"/>
                </a:rPr>
                <a:t>2010</a:t>
              </a:r>
              <a:endParaRPr lang="en-US" sz="1400" dirty="0">
                <a:solidFill>
                  <a:srgbClr val="DDDDDD"/>
                </a:solidFill>
                <a:latin typeface="Arial"/>
                <a:cs typeface="Arial"/>
              </a:endParaRPr>
            </a:p>
          </p:txBody>
        </p:sp>
      </p:grpSp>
      <p:sp>
        <p:nvSpPr>
          <p:cNvPr id="25616" name="Rectangle 42"/>
          <p:cNvSpPr>
            <a:spLocks noChangeArrowheads="1"/>
          </p:cNvSpPr>
          <p:nvPr/>
        </p:nvSpPr>
        <p:spPr bwMode="gray">
          <a:xfrm>
            <a:off x="4972251" y="3356920"/>
            <a:ext cx="1316288" cy="733425"/>
          </a:xfrm>
          <a:prstGeom prst="rect">
            <a:avLst/>
          </a:prstGeom>
          <a:noFill/>
          <a:ln w="9525">
            <a:noFill/>
            <a:miter lim="800000"/>
            <a:headEnd/>
            <a:tailEnd/>
          </a:ln>
        </p:spPr>
        <p:txBody>
          <a:bodyPr lIns="0" tIns="46038" rIns="0" bIns="46038"/>
          <a:lstStyle/>
          <a:p>
            <a:pPr algn="ctr" eaLnBrk="0" hangingPunct="0">
              <a:lnSpc>
                <a:spcPct val="90000"/>
              </a:lnSpc>
              <a:buClr>
                <a:schemeClr val="bg2"/>
              </a:buClr>
              <a:buSzPct val="85000"/>
            </a:pPr>
            <a:r>
              <a:rPr lang="en-US" sz="700" b="1" dirty="0">
                <a:solidFill>
                  <a:schemeClr val="tx2"/>
                </a:solidFill>
                <a:latin typeface="Arial"/>
                <a:cs typeface="Arial"/>
              </a:rPr>
              <a:t>BOTOX</a:t>
            </a:r>
            <a:r>
              <a:rPr lang="en-US" sz="700" b="1" baseline="30000" dirty="0">
                <a:solidFill>
                  <a:schemeClr val="tx2"/>
                </a:solidFill>
                <a:latin typeface="Arial"/>
                <a:cs typeface="Arial"/>
              </a:rPr>
              <a:t>®</a:t>
            </a:r>
            <a:r>
              <a:rPr lang="en-US" sz="700" b="1" dirty="0">
                <a:solidFill>
                  <a:schemeClr val="tx2"/>
                </a:solidFill>
                <a:latin typeface="Arial"/>
                <a:cs typeface="Arial"/>
              </a:rPr>
              <a:t> </a:t>
            </a:r>
          </a:p>
          <a:p>
            <a:pPr algn="ctr" eaLnBrk="0" hangingPunct="0">
              <a:lnSpc>
                <a:spcPct val="90000"/>
              </a:lnSpc>
              <a:buClr>
                <a:schemeClr val="bg2"/>
              </a:buClr>
              <a:buSzPct val="85000"/>
            </a:pPr>
            <a:r>
              <a:rPr lang="en-US" sz="700" b="1" dirty="0">
                <a:solidFill>
                  <a:schemeClr val="tx2"/>
                </a:solidFill>
                <a:latin typeface="Arial"/>
                <a:cs typeface="Arial"/>
              </a:rPr>
              <a:t>approved </a:t>
            </a:r>
          </a:p>
          <a:p>
            <a:pPr algn="ctr" eaLnBrk="0" hangingPunct="0">
              <a:lnSpc>
                <a:spcPct val="90000"/>
              </a:lnSpc>
              <a:buClr>
                <a:schemeClr val="bg2"/>
              </a:buClr>
              <a:buSzPct val="85000"/>
            </a:pPr>
            <a:r>
              <a:rPr lang="en-US" sz="700" b="0" dirty="0" smtClean="0">
                <a:latin typeface="Arial"/>
                <a:cs typeface="Arial"/>
              </a:rPr>
              <a:t>(</a:t>
            </a:r>
            <a:r>
              <a:rPr lang="en-US" sz="700" dirty="0" smtClean="0">
                <a:latin typeface="Arial"/>
                <a:cs typeface="Arial"/>
              </a:rPr>
              <a:t>treatment of upper limb spasticity in adult patients </a:t>
            </a:r>
            <a:br>
              <a:rPr lang="en-US" sz="700" dirty="0" smtClean="0">
                <a:latin typeface="Arial"/>
                <a:cs typeface="Arial"/>
              </a:rPr>
            </a:br>
            <a:r>
              <a:rPr lang="en-US" sz="700" dirty="0" smtClean="0">
                <a:latin typeface="Arial"/>
                <a:cs typeface="Arial"/>
              </a:rPr>
              <a:t>to decrease the severity of increased muscle tone in elbow, wrist and finger flexors</a:t>
            </a:r>
            <a:r>
              <a:rPr lang="en-US" sz="700" dirty="0" smtClean="0">
                <a:solidFill>
                  <a:schemeClr val="accent4"/>
                </a:solidFill>
                <a:latin typeface="Arial"/>
                <a:cs typeface="Arial"/>
              </a:rPr>
              <a:t>) </a:t>
            </a:r>
            <a:r>
              <a:rPr lang="en-US" sz="700" dirty="0" smtClean="0">
                <a:latin typeface="Arial"/>
                <a:cs typeface="Arial"/>
              </a:rPr>
              <a:t>muscle tone in elbow, wrist  and finger flexors</a:t>
            </a:r>
          </a:p>
        </p:txBody>
      </p:sp>
      <p:sp>
        <p:nvSpPr>
          <p:cNvPr id="74" name="Rectangle 42"/>
          <p:cNvSpPr>
            <a:spLocks noChangeArrowheads="1"/>
          </p:cNvSpPr>
          <p:nvPr/>
        </p:nvSpPr>
        <p:spPr bwMode="gray">
          <a:xfrm>
            <a:off x="6238222" y="3349131"/>
            <a:ext cx="1316288" cy="1516564"/>
          </a:xfrm>
          <a:prstGeom prst="rect">
            <a:avLst/>
          </a:prstGeom>
          <a:noFill/>
          <a:ln w="9525">
            <a:noFill/>
            <a:miter lim="800000"/>
            <a:headEnd/>
            <a:tailEnd/>
          </a:ln>
        </p:spPr>
        <p:txBody>
          <a:bodyPr lIns="0" tIns="46038" rIns="0" bIns="46038"/>
          <a:lstStyle/>
          <a:p>
            <a:pPr algn="ctr" eaLnBrk="0" hangingPunct="0">
              <a:lnSpc>
                <a:spcPct val="90000"/>
              </a:lnSpc>
              <a:buClr>
                <a:schemeClr val="bg2"/>
              </a:buClr>
              <a:buSzPct val="85000"/>
            </a:pPr>
            <a:r>
              <a:rPr lang="en-US" sz="700" b="1" dirty="0">
                <a:solidFill>
                  <a:schemeClr val="tx2"/>
                </a:solidFill>
                <a:latin typeface="Arial"/>
                <a:cs typeface="Arial"/>
              </a:rPr>
              <a:t>BOTOX</a:t>
            </a:r>
            <a:r>
              <a:rPr lang="en-US" sz="700" b="1" baseline="30000" dirty="0" smtClean="0">
                <a:solidFill>
                  <a:schemeClr val="tx2"/>
                </a:solidFill>
                <a:latin typeface="Arial"/>
                <a:cs typeface="Arial"/>
              </a:rPr>
              <a:t>®</a:t>
            </a:r>
            <a:endParaRPr lang="en-US" sz="700" b="1" dirty="0" smtClean="0">
              <a:solidFill>
                <a:schemeClr val="tx2"/>
              </a:solidFill>
              <a:latin typeface="Arial"/>
              <a:cs typeface="Arial"/>
            </a:endParaRPr>
          </a:p>
          <a:p>
            <a:pPr algn="ctr" eaLnBrk="0" hangingPunct="0">
              <a:lnSpc>
                <a:spcPct val="90000"/>
              </a:lnSpc>
              <a:buClr>
                <a:schemeClr val="bg2"/>
              </a:buClr>
              <a:buSzPct val="85000"/>
            </a:pPr>
            <a:r>
              <a:rPr lang="en-US" sz="700" b="1" dirty="0" smtClean="0">
                <a:solidFill>
                  <a:schemeClr val="tx2"/>
                </a:solidFill>
                <a:latin typeface="Arial"/>
                <a:cs typeface="Arial"/>
              </a:rPr>
              <a:t>approved</a:t>
            </a:r>
            <a:endParaRPr lang="en-US" sz="700" b="1" dirty="0">
              <a:solidFill>
                <a:schemeClr val="tx2"/>
              </a:solidFill>
              <a:latin typeface="Arial"/>
              <a:cs typeface="Arial"/>
            </a:endParaRPr>
          </a:p>
          <a:p>
            <a:pPr algn="ctr" eaLnBrk="0" hangingPunct="0">
              <a:lnSpc>
                <a:spcPct val="90000"/>
              </a:lnSpc>
              <a:buClr>
                <a:schemeClr val="bg2"/>
              </a:buClr>
              <a:buSzPct val="85000"/>
            </a:pPr>
            <a:r>
              <a:rPr lang="en-US" sz="700" dirty="0">
                <a:latin typeface="Arial"/>
                <a:cs typeface="Arial"/>
              </a:rPr>
              <a:t>(prophylaxis of headaches </a:t>
            </a:r>
            <a:r>
              <a:rPr lang="en-US" sz="700" dirty="0" smtClean="0">
                <a:latin typeface="Arial"/>
                <a:cs typeface="Arial"/>
              </a:rPr>
              <a:t/>
            </a:r>
            <a:br>
              <a:rPr lang="en-US" sz="700" dirty="0" smtClean="0">
                <a:latin typeface="Arial"/>
                <a:cs typeface="Arial"/>
              </a:rPr>
            </a:br>
            <a:r>
              <a:rPr lang="en-US" sz="700" dirty="0" smtClean="0">
                <a:latin typeface="Arial"/>
                <a:cs typeface="Arial"/>
              </a:rPr>
              <a:t>in </a:t>
            </a:r>
            <a:r>
              <a:rPr lang="en-US" sz="700" dirty="0">
                <a:latin typeface="Arial"/>
                <a:cs typeface="Arial"/>
              </a:rPr>
              <a:t>adults with chronic </a:t>
            </a:r>
            <a:r>
              <a:rPr lang="en-US" sz="700" dirty="0" smtClean="0">
                <a:latin typeface="Arial"/>
                <a:cs typeface="Arial"/>
              </a:rPr>
              <a:t/>
            </a:r>
            <a:br>
              <a:rPr lang="en-US" sz="700" dirty="0" smtClean="0">
                <a:latin typeface="Arial"/>
                <a:cs typeface="Arial"/>
              </a:rPr>
            </a:br>
            <a:r>
              <a:rPr lang="en-US" sz="700" dirty="0" smtClean="0">
                <a:latin typeface="Arial"/>
                <a:cs typeface="Arial"/>
              </a:rPr>
              <a:t>migraine </a:t>
            </a:r>
            <a:r>
              <a:rPr lang="en-US" sz="700" dirty="0">
                <a:latin typeface="Arial"/>
                <a:cs typeface="Arial"/>
              </a:rPr>
              <a:t>[&gt;15 days per </a:t>
            </a:r>
            <a:r>
              <a:rPr lang="en-US" sz="700" dirty="0" smtClean="0">
                <a:latin typeface="Arial"/>
                <a:cs typeface="Arial"/>
              </a:rPr>
              <a:t/>
            </a:r>
            <a:br>
              <a:rPr lang="en-US" sz="700" dirty="0" smtClean="0">
                <a:latin typeface="Arial"/>
                <a:cs typeface="Arial"/>
              </a:rPr>
            </a:br>
            <a:r>
              <a:rPr lang="en-US" sz="700" dirty="0" smtClean="0">
                <a:latin typeface="Arial"/>
                <a:cs typeface="Arial"/>
              </a:rPr>
              <a:t>month </a:t>
            </a:r>
            <a:r>
              <a:rPr lang="en-US" sz="700" dirty="0">
                <a:latin typeface="Arial"/>
                <a:cs typeface="Arial"/>
              </a:rPr>
              <a:t>with headache </a:t>
            </a:r>
            <a:r>
              <a:rPr lang="en-US" sz="700" dirty="0" smtClean="0">
                <a:latin typeface="Arial"/>
                <a:cs typeface="Arial"/>
              </a:rPr>
              <a:t/>
            </a:r>
            <a:br>
              <a:rPr lang="en-US" sz="700" dirty="0" smtClean="0">
                <a:latin typeface="Arial"/>
                <a:cs typeface="Arial"/>
              </a:rPr>
            </a:br>
            <a:r>
              <a:rPr lang="en-US" sz="700" dirty="0" smtClean="0">
                <a:latin typeface="Arial"/>
                <a:cs typeface="Arial"/>
              </a:rPr>
              <a:t>lasting </a:t>
            </a:r>
            <a:r>
              <a:rPr lang="en-US" sz="700" dirty="0">
                <a:latin typeface="Arial"/>
                <a:cs typeface="Arial"/>
              </a:rPr>
              <a:t>4 </a:t>
            </a:r>
            <a:r>
              <a:rPr lang="en-US" sz="700" dirty="0" smtClean="0">
                <a:latin typeface="Arial"/>
                <a:cs typeface="Arial"/>
              </a:rPr>
              <a:t>hrs. and/or </a:t>
            </a:r>
            <a:br>
              <a:rPr lang="en-US" sz="700" dirty="0" smtClean="0">
                <a:latin typeface="Arial"/>
                <a:cs typeface="Arial"/>
              </a:rPr>
            </a:br>
            <a:r>
              <a:rPr lang="en-US" sz="700" dirty="0" smtClean="0">
                <a:latin typeface="Arial"/>
                <a:cs typeface="Arial"/>
              </a:rPr>
              <a:t>longer</a:t>
            </a:r>
            <a:r>
              <a:rPr lang="en-US" sz="700" dirty="0">
                <a:latin typeface="Arial"/>
                <a:cs typeface="Arial"/>
              </a:rPr>
              <a:t>])</a:t>
            </a:r>
          </a:p>
          <a:p>
            <a:pPr algn="ctr" eaLnBrk="0" hangingPunct="0">
              <a:lnSpc>
                <a:spcPct val="90000"/>
              </a:lnSpc>
              <a:buClr>
                <a:schemeClr val="bg2"/>
              </a:buClr>
              <a:buSzPct val="85000"/>
            </a:pPr>
            <a:r>
              <a:rPr lang="en-US" sz="700" dirty="0">
                <a:latin typeface="Arial"/>
                <a:cs typeface="Arial"/>
              </a:rPr>
              <a:t/>
            </a:r>
            <a:br>
              <a:rPr lang="en-US" sz="700" dirty="0">
                <a:latin typeface="Arial"/>
                <a:cs typeface="Arial"/>
              </a:rPr>
            </a:br>
            <a:endParaRPr lang="en-US" sz="700" b="1" dirty="0" smtClean="0">
              <a:solidFill>
                <a:schemeClr val="tx1"/>
              </a:solidFill>
              <a:latin typeface="Arial"/>
              <a:cs typeface="Arial"/>
            </a:endParaRPr>
          </a:p>
        </p:txBody>
      </p:sp>
      <p:sp>
        <p:nvSpPr>
          <p:cNvPr id="80" name="TextBox 4659251"/>
          <p:cNvSpPr txBox="1">
            <a:spLocks noChangeArrowheads="1"/>
          </p:cNvSpPr>
          <p:nvPr/>
        </p:nvSpPr>
        <p:spPr bwMode="gray">
          <a:xfrm>
            <a:off x="6797711" y="1201966"/>
            <a:ext cx="973932" cy="523220"/>
          </a:xfrm>
          <a:prstGeom prst="rect">
            <a:avLst/>
          </a:prstGeom>
          <a:noFill/>
          <a:ln w="9525">
            <a:noFill/>
            <a:miter lim="800000"/>
            <a:headEnd/>
            <a:tailEnd/>
          </a:ln>
          <a:effectLst/>
        </p:spPr>
        <p:txBody>
          <a:bodyPr wrap="square">
            <a:spAutoFit/>
          </a:bodyPr>
          <a:lstStyle/>
          <a:p>
            <a:pPr algn="ctr" eaLnBrk="0" hangingPunct="0">
              <a:spcBef>
                <a:spcPct val="50000"/>
              </a:spcBef>
              <a:defRPr/>
            </a:pPr>
            <a:r>
              <a:rPr lang="en-US" sz="700" dirty="0" smtClean="0">
                <a:latin typeface="Arial"/>
                <a:cs typeface="Arial"/>
              </a:rPr>
              <a:t>NEUROLOGIC </a:t>
            </a:r>
            <a:br>
              <a:rPr lang="en-US" sz="700" dirty="0" smtClean="0">
                <a:latin typeface="Arial"/>
                <a:cs typeface="Arial"/>
              </a:rPr>
            </a:br>
            <a:r>
              <a:rPr lang="en-US" sz="700" dirty="0" smtClean="0">
                <a:latin typeface="Arial"/>
                <a:cs typeface="Arial"/>
              </a:rPr>
              <a:t>DETRUSOR </a:t>
            </a:r>
            <a:br>
              <a:rPr lang="en-US" sz="700" dirty="0" smtClean="0">
                <a:latin typeface="Arial"/>
                <a:cs typeface="Arial"/>
              </a:rPr>
            </a:br>
            <a:r>
              <a:rPr lang="en-US" sz="700" dirty="0" smtClean="0">
                <a:latin typeface="Arial"/>
                <a:cs typeface="Arial"/>
              </a:rPr>
              <a:t>OVERACTIVITY </a:t>
            </a:r>
            <a:br>
              <a:rPr lang="en-US" sz="700" dirty="0" smtClean="0">
                <a:latin typeface="Arial"/>
                <a:cs typeface="Arial"/>
              </a:rPr>
            </a:br>
            <a:endParaRPr lang="en-US" sz="700" dirty="0">
              <a:solidFill>
                <a:schemeClr val="tx1"/>
              </a:solidFill>
              <a:latin typeface="Arial"/>
              <a:cs typeface="Arial"/>
            </a:endParaRPr>
          </a:p>
        </p:txBody>
      </p:sp>
      <p:sp>
        <p:nvSpPr>
          <p:cNvPr id="81" name="Rectangle 42"/>
          <p:cNvSpPr>
            <a:spLocks noChangeArrowheads="1"/>
          </p:cNvSpPr>
          <p:nvPr/>
        </p:nvSpPr>
        <p:spPr bwMode="gray">
          <a:xfrm>
            <a:off x="7262283" y="2283854"/>
            <a:ext cx="1442798" cy="1779973"/>
          </a:xfrm>
          <a:prstGeom prst="rect">
            <a:avLst/>
          </a:prstGeom>
          <a:noFill/>
          <a:ln w="9525">
            <a:noFill/>
            <a:miter lim="800000"/>
            <a:headEnd/>
            <a:tailEnd/>
          </a:ln>
        </p:spPr>
        <p:txBody>
          <a:bodyPr lIns="92075" tIns="46038" rIns="92075" bIns="46038"/>
          <a:lstStyle/>
          <a:p>
            <a:pPr marL="111125" indent="-111125" algn="ctr" eaLnBrk="0" hangingPunct="0">
              <a:buClr>
                <a:schemeClr val="bg2"/>
              </a:buClr>
              <a:buSzPct val="85000"/>
            </a:pPr>
            <a:r>
              <a:rPr lang="en-US" sz="700" b="1" dirty="0">
                <a:solidFill>
                  <a:schemeClr val="tx2"/>
                </a:solidFill>
                <a:latin typeface="Arial"/>
                <a:cs typeface="Arial"/>
              </a:rPr>
              <a:t> BOTOX</a:t>
            </a:r>
            <a:r>
              <a:rPr lang="en-US" sz="700" b="1" baseline="30000" dirty="0">
                <a:solidFill>
                  <a:schemeClr val="tx2"/>
                </a:solidFill>
                <a:latin typeface="Arial"/>
                <a:cs typeface="Arial"/>
              </a:rPr>
              <a:t>®</a:t>
            </a:r>
            <a:r>
              <a:rPr lang="en-US" sz="700" b="1" dirty="0">
                <a:solidFill>
                  <a:schemeClr val="tx2"/>
                </a:solidFill>
                <a:latin typeface="Arial"/>
                <a:cs typeface="Arial"/>
              </a:rPr>
              <a:t> </a:t>
            </a:r>
          </a:p>
          <a:p>
            <a:pPr marL="111125" indent="-111125" algn="ctr" eaLnBrk="0" hangingPunct="0">
              <a:buClr>
                <a:schemeClr val="bg2"/>
              </a:buClr>
              <a:buSzPct val="85000"/>
            </a:pPr>
            <a:r>
              <a:rPr lang="en-US" sz="700" b="1" dirty="0">
                <a:solidFill>
                  <a:schemeClr val="tx2"/>
                </a:solidFill>
                <a:latin typeface="Arial"/>
                <a:cs typeface="Arial"/>
              </a:rPr>
              <a:t>approved </a:t>
            </a:r>
          </a:p>
          <a:p>
            <a:pPr marL="111125" indent="-111125" algn="ctr" eaLnBrk="0" hangingPunct="0">
              <a:buClr>
                <a:schemeClr val="bg2"/>
              </a:buClr>
              <a:buSzPct val="85000"/>
            </a:pPr>
            <a:r>
              <a:rPr lang="en-US" sz="700" dirty="0">
                <a:latin typeface="Arial"/>
                <a:cs typeface="Arial"/>
              </a:rPr>
              <a:t>(treatment of urinary incontinence due </a:t>
            </a:r>
            <a:r>
              <a:rPr lang="en-US" sz="700" dirty="0" smtClean="0">
                <a:latin typeface="Arial"/>
                <a:cs typeface="Arial"/>
              </a:rPr>
              <a:t/>
            </a:r>
            <a:br>
              <a:rPr lang="en-US" sz="700" dirty="0" smtClean="0">
                <a:latin typeface="Arial"/>
                <a:cs typeface="Arial"/>
              </a:rPr>
            </a:br>
            <a:r>
              <a:rPr lang="en-US" sz="700" dirty="0" smtClean="0">
                <a:latin typeface="Arial"/>
                <a:cs typeface="Arial"/>
              </a:rPr>
              <a:t>to </a:t>
            </a:r>
            <a:r>
              <a:rPr lang="en-US" sz="700" dirty="0">
                <a:latin typeface="Arial"/>
                <a:cs typeface="Arial"/>
              </a:rPr>
              <a:t>detrusor </a:t>
            </a:r>
            <a:r>
              <a:rPr lang="en-US" sz="700" dirty="0" err="1">
                <a:latin typeface="Arial"/>
                <a:cs typeface="Arial"/>
              </a:rPr>
              <a:t>overactivity</a:t>
            </a:r>
            <a:r>
              <a:rPr lang="en-US" sz="700" dirty="0">
                <a:latin typeface="Arial"/>
                <a:cs typeface="Arial"/>
              </a:rPr>
              <a:t> associated with a neurologic condition [e.g., SCI, MS] in adults who have an inadequate response </a:t>
            </a:r>
            <a:r>
              <a:rPr lang="en-US" sz="700" dirty="0" smtClean="0">
                <a:latin typeface="Arial"/>
                <a:cs typeface="Arial"/>
              </a:rPr>
              <a:t/>
            </a:r>
            <a:br>
              <a:rPr lang="en-US" sz="700" dirty="0" smtClean="0">
                <a:latin typeface="Arial"/>
                <a:cs typeface="Arial"/>
              </a:rPr>
            </a:br>
            <a:r>
              <a:rPr lang="en-US" sz="700" dirty="0" smtClean="0">
                <a:latin typeface="Arial"/>
                <a:cs typeface="Arial"/>
              </a:rPr>
              <a:t>to </a:t>
            </a:r>
            <a:r>
              <a:rPr lang="en-US" sz="700" dirty="0">
                <a:latin typeface="Arial"/>
                <a:cs typeface="Arial"/>
              </a:rPr>
              <a:t>or are intolerant of </a:t>
            </a:r>
            <a:r>
              <a:rPr lang="en-US" sz="700" dirty="0" smtClean="0">
                <a:latin typeface="Arial"/>
                <a:cs typeface="Arial"/>
              </a:rPr>
              <a:t/>
            </a:r>
            <a:br>
              <a:rPr lang="en-US" sz="700" dirty="0" smtClean="0">
                <a:latin typeface="Arial"/>
                <a:cs typeface="Arial"/>
              </a:rPr>
            </a:br>
            <a:r>
              <a:rPr lang="en-US" sz="700" dirty="0" smtClean="0">
                <a:latin typeface="Arial"/>
                <a:cs typeface="Arial"/>
              </a:rPr>
              <a:t>an </a:t>
            </a:r>
            <a:r>
              <a:rPr lang="en-US" sz="700" dirty="0">
                <a:latin typeface="Arial"/>
                <a:cs typeface="Arial"/>
              </a:rPr>
              <a:t>anticholinergic medication)</a:t>
            </a:r>
            <a:endParaRPr lang="en-US" sz="700" b="0" dirty="0">
              <a:solidFill>
                <a:schemeClr val="tx1"/>
              </a:solidFill>
              <a:latin typeface="Arial"/>
              <a:cs typeface="Arial"/>
            </a:endParaRPr>
          </a:p>
        </p:txBody>
      </p:sp>
      <p:sp>
        <p:nvSpPr>
          <p:cNvPr id="82" name="Line 47"/>
          <p:cNvSpPr>
            <a:spLocks noChangeShapeType="1"/>
          </p:cNvSpPr>
          <p:nvPr/>
        </p:nvSpPr>
        <p:spPr bwMode="gray">
          <a:xfrm flipV="1">
            <a:off x="7480854" y="2419677"/>
            <a:ext cx="0" cy="236691"/>
          </a:xfrm>
          <a:prstGeom prst="line">
            <a:avLst/>
          </a:prstGeom>
          <a:noFill/>
          <a:ln w="25400">
            <a:solidFill>
              <a:srgbClr val="0364B5"/>
            </a:solidFill>
            <a:round/>
            <a:headEnd type="none" w="sm" len="sm"/>
            <a:tailEnd type="none" w="sm" len="sm"/>
          </a:ln>
        </p:spPr>
        <p:txBody>
          <a:bodyPr wrap="none" anchor="ctr"/>
          <a:lstStyle/>
          <a:p>
            <a:pPr>
              <a:defRPr/>
            </a:pPr>
            <a:endParaRPr lang="en-US" dirty="0">
              <a:effectLst>
                <a:outerShdw blurRad="38100" dist="38100" dir="2700000" algn="tl">
                  <a:srgbClr val="000000">
                    <a:alpha val="43137"/>
                  </a:srgbClr>
                </a:outerShdw>
              </a:effectLst>
            </a:endParaRPr>
          </a:p>
        </p:txBody>
      </p:sp>
      <p:sp>
        <p:nvSpPr>
          <p:cNvPr id="83" name="Oval 82"/>
          <p:cNvSpPr/>
          <p:nvPr/>
        </p:nvSpPr>
        <p:spPr bwMode="auto">
          <a:xfrm>
            <a:off x="7160168" y="1907779"/>
            <a:ext cx="554289" cy="554289"/>
          </a:xfrm>
          <a:prstGeom prst="ellipse">
            <a:avLst/>
          </a:prstGeom>
          <a:gradFill flip="none" rotWithShape="1">
            <a:gsLst>
              <a:gs pos="0">
                <a:srgbClr val="0364B5"/>
              </a:gs>
              <a:gs pos="100000">
                <a:srgbClr val="001D3A"/>
              </a:gs>
            </a:gsLst>
            <a:path path="circle">
              <a:fillToRect l="100000" b="100000"/>
            </a:path>
            <a:tileRect t="-100000" r="-100000"/>
          </a:gradFill>
          <a:ln w="9525" cap="flat" cmpd="sng" algn="ctr">
            <a:noFill/>
            <a:prstDash val="solid"/>
            <a:round/>
            <a:headEnd type="none" w="med" len="med"/>
            <a:tailEnd type="none" w="med" len="med"/>
          </a:ln>
          <a:effectLst>
            <a:outerShdw blurRad="50800" dist="50800" dir="7800000" algn="ctr" rotWithShape="0">
              <a:srgbClr val="000000">
                <a:alpha val="30000"/>
              </a:srgbClr>
            </a:outerShdw>
          </a:effectLst>
          <a:scene3d>
            <a:camera prst="orthographicFront"/>
            <a:lightRig rig="threePt" dir="t">
              <a:rot lat="0" lon="0" rev="2400000"/>
            </a:lightRig>
          </a:scene3d>
          <a:sp3d contourW="12700">
            <a:bevelT w="50800" h="50800"/>
            <a:contourClr>
              <a:schemeClr val="bg1"/>
            </a:contourClr>
          </a:sp3d>
        </p:spPr>
        <p:txBody>
          <a:bodyPr vert="horz" wrap="square" lIns="91440" tIns="45720" rIns="91440" bIns="45720" numCol="1" rtlCol="0" anchor="ctr" anchorCtr="0" compatLnSpc="1">
            <a:prstTxWarp prst="textNoShape">
              <a:avLst/>
            </a:prstTxWarp>
          </a:bodyPr>
          <a:lstStyle/>
          <a:p>
            <a:pPr marL="112713" marR="0" indent="-112713"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charset="0"/>
            </a:endParaRPr>
          </a:p>
        </p:txBody>
      </p:sp>
      <p:sp>
        <p:nvSpPr>
          <p:cNvPr id="84" name="Rectangle 13"/>
          <p:cNvSpPr>
            <a:spLocks noChangeArrowheads="1"/>
          </p:cNvSpPr>
          <p:nvPr/>
        </p:nvSpPr>
        <p:spPr bwMode="gray">
          <a:xfrm>
            <a:off x="7165815" y="2060074"/>
            <a:ext cx="572022" cy="290465"/>
          </a:xfrm>
          <a:prstGeom prst="rect">
            <a:avLst/>
          </a:prstGeom>
          <a:noFill/>
          <a:ln w="9525">
            <a:noFill/>
            <a:miter lim="800000"/>
            <a:headEnd/>
            <a:tailEnd/>
          </a:ln>
        </p:spPr>
        <p:txBody>
          <a:bodyPr wrap="none" lIns="92075" tIns="46038" rIns="92075" bIns="46038">
            <a:spAutoFit/>
          </a:bodyPr>
          <a:lstStyle/>
          <a:p>
            <a:pPr algn="ctr" eaLnBrk="0" hangingPunct="0">
              <a:lnSpc>
                <a:spcPct val="90000"/>
              </a:lnSpc>
              <a:buClr>
                <a:schemeClr val="bg2"/>
              </a:buClr>
              <a:buSzPct val="85000"/>
            </a:pPr>
            <a:r>
              <a:rPr lang="en-US" sz="1400" dirty="0" smtClean="0">
                <a:solidFill>
                  <a:srgbClr val="DDDDDD"/>
                </a:solidFill>
                <a:latin typeface="Arial"/>
                <a:cs typeface="Arial"/>
              </a:rPr>
              <a:t>2011</a:t>
            </a:r>
            <a:endParaRPr lang="en-US" sz="1400" dirty="0">
              <a:solidFill>
                <a:srgbClr val="DDDDDD"/>
              </a:solidFill>
              <a:latin typeface="Arial"/>
              <a:cs typeface="Arial"/>
            </a:endParaRPr>
          </a:p>
        </p:txBody>
      </p:sp>
      <p:sp>
        <p:nvSpPr>
          <p:cNvPr id="79" name="Oval 78"/>
          <p:cNvSpPr/>
          <p:nvPr/>
        </p:nvSpPr>
        <p:spPr bwMode="auto">
          <a:xfrm>
            <a:off x="8398240" y="1634446"/>
            <a:ext cx="554289" cy="554289"/>
          </a:xfrm>
          <a:prstGeom prst="ellipse">
            <a:avLst/>
          </a:prstGeom>
          <a:gradFill flip="none" rotWithShape="1">
            <a:gsLst>
              <a:gs pos="0">
                <a:srgbClr val="0364B5"/>
              </a:gs>
              <a:gs pos="100000">
                <a:srgbClr val="001D3A"/>
              </a:gs>
            </a:gsLst>
            <a:path path="circle">
              <a:fillToRect l="100000" b="100000"/>
            </a:path>
            <a:tileRect t="-100000" r="-100000"/>
          </a:gradFill>
          <a:ln w="9525" cap="flat" cmpd="sng" algn="ctr">
            <a:noFill/>
            <a:prstDash val="solid"/>
            <a:round/>
            <a:headEnd type="none" w="med" len="med"/>
            <a:tailEnd type="none" w="med" len="med"/>
          </a:ln>
          <a:effectLst>
            <a:outerShdw blurRad="50800" dist="50800" dir="7800000" algn="ctr" rotWithShape="0">
              <a:srgbClr val="000000">
                <a:alpha val="30000"/>
              </a:srgbClr>
            </a:outerShdw>
          </a:effectLst>
          <a:scene3d>
            <a:camera prst="orthographicFront"/>
            <a:lightRig rig="threePt" dir="t">
              <a:rot lat="0" lon="0" rev="2400000"/>
            </a:lightRig>
          </a:scene3d>
          <a:sp3d contourW="12700">
            <a:bevelT w="50800" h="50800"/>
            <a:contourClr>
              <a:schemeClr val="bg1"/>
            </a:contourClr>
          </a:sp3d>
        </p:spPr>
        <p:txBody>
          <a:bodyPr vert="horz" wrap="square" lIns="91440" tIns="45720" rIns="91440" bIns="45720" numCol="1" rtlCol="0" anchor="ctr" anchorCtr="0" compatLnSpc="1">
            <a:prstTxWarp prst="textNoShape">
              <a:avLst/>
            </a:prstTxWarp>
          </a:bodyPr>
          <a:lstStyle/>
          <a:p>
            <a:pPr marL="112713" marR="0" indent="-112713"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charset="0"/>
            </a:endParaRPr>
          </a:p>
        </p:txBody>
      </p:sp>
      <p:sp>
        <p:nvSpPr>
          <p:cNvPr id="85" name="Rectangle 13"/>
          <p:cNvSpPr>
            <a:spLocks noChangeArrowheads="1"/>
          </p:cNvSpPr>
          <p:nvPr/>
        </p:nvSpPr>
        <p:spPr bwMode="gray">
          <a:xfrm>
            <a:off x="8397225" y="1786741"/>
            <a:ext cx="585347" cy="290465"/>
          </a:xfrm>
          <a:prstGeom prst="rect">
            <a:avLst/>
          </a:prstGeom>
          <a:noFill/>
          <a:ln w="9525">
            <a:noFill/>
            <a:miter lim="800000"/>
            <a:headEnd/>
            <a:tailEnd/>
          </a:ln>
        </p:spPr>
        <p:txBody>
          <a:bodyPr wrap="none" lIns="92075" tIns="46038" rIns="92075" bIns="46038">
            <a:spAutoFit/>
          </a:bodyPr>
          <a:lstStyle/>
          <a:p>
            <a:pPr algn="ctr" eaLnBrk="0" hangingPunct="0">
              <a:lnSpc>
                <a:spcPct val="90000"/>
              </a:lnSpc>
              <a:buClr>
                <a:schemeClr val="bg2"/>
              </a:buClr>
              <a:buSzPct val="85000"/>
            </a:pPr>
            <a:r>
              <a:rPr lang="en-US" sz="1400" dirty="0" smtClean="0">
                <a:solidFill>
                  <a:srgbClr val="DDDDDD"/>
                </a:solidFill>
                <a:latin typeface="Arial"/>
                <a:cs typeface="Arial"/>
              </a:rPr>
              <a:t>2013</a:t>
            </a:r>
            <a:endParaRPr lang="en-US" sz="1400" dirty="0">
              <a:solidFill>
                <a:srgbClr val="DDDDDD"/>
              </a:solidFill>
              <a:latin typeface="Arial"/>
              <a:cs typeface="Arial"/>
            </a:endParaRPr>
          </a:p>
        </p:txBody>
      </p:sp>
      <p:sp>
        <p:nvSpPr>
          <p:cNvPr id="86" name="TextBox 4659251"/>
          <p:cNvSpPr txBox="1">
            <a:spLocks noChangeArrowheads="1"/>
          </p:cNvSpPr>
          <p:nvPr/>
        </p:nvSpPr>
        <p:spPr bwMode="gray">
          <a:xfrm>
            <a:off x="8066451" y="1267317"/>
            <a:ext cx="1143910" cy="307777"/>
          </a:xfrm>
          <a:prstGeom prst="rect">
            <a:avLst/>
          </a:prstGeom>
          <a:noFill/>
          <a:ln w="9525">
            <a:noFill/>
            <a:miter lim="800000"/>
            <a:headEnd/>
            <a:tailEnd/>
          </a:ln>
          <a:effectLst/>
        </p:spPr>
        <p:txBody>
          <a:bodyPr wrap="square">
            <a:spAutoFit/>
          </a:bodyPr>
          <a:lstStyle/>
          <a:p>
            <a:pPr algn="ctr" eaLnBrk="0" hangingPunct="0">
              <a:spcBef>
                <a:spcPct val="50000"/>
              </a:spcBef>
              <a:defRPr/>
            </a:pPr>
            <a:r>
              <a:rPr lang="en-US" sz="700" dirty="0" smtClean="0">
                <a:latin typeface="Arial"/>
                <a:cs typeface="Arial"/>
              </a:rPr>
              <a:t>OVERACTIVE</a:t>
            </a:r>
            <a:br>
              <a:rPr lang="en-US" sz="700" dirty="0" smtClean="0">
                <a:latin typeface="Arial"/>
                <a:cs typeface="Arial"/>
              </a:rPr>
            </a:br>
            <a:r>
              <a:rPr lang="en-US" sz="700" dirty="0" smtClean="0">
                <a:latin typeface="Arial"/>
                <a:cs typeface="Arial"/>
              </a:rPr>
              <a:t> BLADDER</a:t>
            </a:r>
            <a:endParaRPr lang="en-US" sz="700" dirty="0">
              <a:solidFill>
                <a:schemeClr val="tx1"/>
              </a:solidFill>
              <a:latin typeface="Arial"/>
              <a:cs typeface="Arial"/>
            </a:endParaRPr>
          </a:p>
        </p:txBody>
      </p:sp>
      <p:sp>
        <p:nvSpPr>
          <p:cNvPr id="88" name="Line 47"/>
          <p:cNvSpPr>
            <a:spLocks noChangeShapeType="1"/>
          </p:cNvSpPr>
          <p:nvPr/>
        </p:nvSpPr>
        <p:spPr bwMode="gray">
          <a:xfrm flipH="1" flipV="1">
            <a:off x="8676800" y="2207885"/>
            <a:ext cx="0" cy="1648845"/>
          </a:xfrm>
          <a:prstGeom prst="line">
            <a:avLst/>
          </a:prstGeom>
          <a:noFill/>
          <a:ln w="25400">
            <a:solidFill>
              <a:srgbClr val="0364B5"/>
            </a:solidFill>
            <a:round/>
            <a:headEnd type="none" w="sm" len="sm"/>
            <a:tailEnd type="none" w="sm" len="sm"/>
          </a:ln>
        </p:spPr>
        <p:txBody>
          <a:bodyPr wrap="none" anchor="ctr"/>
          <a:lstStyle/>
          <a:p>
            <a:pPr>
              <a:defRPr/>
            </a:pPr>
            <a:endParaRPr lang="en-US" dirty="0">
              <a:effectLst>
                <a:outerShdw blurRad="38100" dist="38100" dir="2700000" algn="tl">
                  <a:srgbClr val="000000">
                    <a:alpha val="43137"/>
                  </a:srgbClr>
                </a:outerShdw>
              </a:effectLst>
            </a:endParaRPr>
          </a:p>
        </p:txBody>
      </p:sp>
      <p:sp>
        <p:nvSpPr>
          <p:cNvPr id="89" name="Rectangle 42"/>
          <p:cNvSpPr>
            <a:spLocks noChangeArrowheads="1"/>
          </p:cNvSpPr>
          <p:nvPr/>
        </p:nvSpPr>
        <p:spPr bwMode="gray">
          <a:xfrm>
            <a:off x="7983682" y="3846223"/>
            <a:ext cx="1229574" cy="1591958"/>
          </a:xfrm>
          <a:prstGeom prst="rect">
            <a:avLst/>
          </a:prstGeom>
          <a:noFill/>
          <a:ln w="9525">
            <a:noFill/>
            <a:miter lim="800000"/>
            <a:headEnd/>
            <a:tailEnd/>
          </a:ln>
        </p:spPr>
        <p:txBody>
          <a:bodyPr lIns="92075" tIns="46038" rIns="92075" bIns="46038"/>
          <a:lstStyle/>
          <a:p>
            <a:pPr marL="111125" indent="-111125" algn="ctr" eaLnBrk="0" hangingPunct="0">
              <a:buClr>
                <a:schemeClr val="bg2"/>
              </a:buClr>
              <a:buSzPct val="85000"/>
            </a:pPr>
            <a:r>
              <a:rPr lang="en-US" sz="700" b="1" dirty="0">
                <a:solidFill>
                  <a:schemeClr val="tx2"/>
                </a:solidFill>
                <a:latin typeface="Arial"/>
                <a:cs typeface="Arial"/>
              </a:rPr>
              <a:t> BOTOX</a:t>
            </a:r>
            <a:r>
              <a:rPr lang="en-US" sz="700" b="1" baseline="30000" dirty="0">
                <a:solidFill>
                  <a:schemeClr val="tx2"/>
                </a:solidFill>
                <a:latin typeface="Arial"/>
                <a:cs typeface="Arial"/>
              </a:rPr>
              <a:t>®</a:t>
            </a:r>
            <a:r>
              <a:rPr lang="en-US" sz="700" b="1" dirty="0">
                <a:solidFill>
                  <a:schemeClr val="tx2"/>
                </a:solidFill>
                <a:latin typeface="Arial"/>
                <a:cs typeface="Arial"/>
              </a:rPr>
              <a:t> </a:t>
            </a:r>
          </a:p>
          <a:p>
            <a:pPr marL="111125" indent="-111125" algn="ctr" eaLnBrk="0" hangingPunct="0">
              <a:buClr>
                <a:schemeClr val="bg2"/>
              </a:buClr>
              <a:buSzPct val="85000"/>
            </a:pPr>
            <a:r>
              <a:rPr lang="en-US" sz="700" b="1" dirty="0">
                <a:solidFill>
                  <a:schemeClr val="tx2"/>
                </a:solidFill>
                <a:latin typeface="Arial"/>
                <a:cs typeface="Arial"/>
              </a:rPr>
              <a:t>approved </a:t>
            </a:r>
          </a:p>
          <a:p>
            <a:pPr algn="ctr"/>
            <a:r>
              <a:rPr lang="en-US" sz="700" dirty="0">
                <a:latin typeface="Arial"/>
                <a:cs typeface="Arial"/>
              </a:rPr>
              <a:t>for the treatment of overactive bladder </a:t>
            </a:r>
            <a:r>
              <a:rPr lang="en-US" sz="700" dirty="0" smtClean="0">
                <a:latin typeface="Arial"/>
                <a:cs typeface="Arial"/>
              </a:rPr>
              <a:t/>
            </a:r>
            <a:br>
              <a:rPr lang="en-US" sz="700" dirty="0" smtClean="0">
                <a:latin typeface="Arial"/>
                <a:cs typeface="Arial"/>
              </a:rPr>
            </a:br>
            <a:r>
              <a:rPr lang="en-US" sz="700" dirty="0" smtClean="0">
                <a:latin typeface="Arial"/>
                <a:cs typeface="Arial"/>
              </a:rPr>
              <a:t>with </a:t>
            </a:r>
            <a:r>
              <a:rPr lang="en-US" sz="700" dirty="0">
                <a:latin typeface="Arial"/>
                <a:cs typeface="Arial"/>
              </a:rPr>
              <a:t>symptoms of urge urinary incontinence, urgency, and frequency, </a:t>
            </a:r>
            <a:r>
              <a:rPr lang="en-US" sz="700" dirty="0" smtClean="0">
                <a:latin typeface="Arial"/>
                <a:cs typeface="Arial"/>
              </a:rPr>
              <a:t/>
            </a:r>
            <a:br>
              <a:rPr lang="en-US" sz="700" dirty="0" smtClean="0">
                <a:latin typeface="Arial"/>
                <a:cs typeface="Arial"/>
              </a:rPr>
            </a:br>
            <a:r>
              <a:rPr lang="en-US" sz="700" dirty="0" smtClean="0">
                <a:latin typeface="Arial"/>
                <a:cs typeface="Arial"/>
              </a:rPr>
              <a:t>in </a:t>
            </a:r>
            <a:r>
              <a:rPr lang="en-US" sz="700" dirty="0">
                <a:latin typeface="Arial"/>
                <a:cs typeface="Arial"/>
              </a:rPr>
              <a:t>adults who have an inadequate response to </a:t>
            </a:r>
            <a:r>
              <a:rPr lang="en-US" sz="700" dirty="0" smtClean="0">
                <a:latin typeface="Arial"/>
                <a:cs typeface="Arial"/>
              </a:rPr>
              <a:t/>
            </a:r>
            <a:br>
              <a:rPr lang="en-US" sz="700" dirty="0" smtClean="0">
                <a:latin typeface="Arial"/>
                <a:cs typeface="Arial"/>
              </a:rPr>
            </a:br>
            <a:r>
              <a:rPr lang="en-US" sz="700" dirty="0" smtClean="0">
                <a:latin typeface="Arial"/>
                <a:cs typeface="Arial"/>
              </a:rPr>
              <a:t>or </a:t>
            </a:r>
            <a:r>
              <a:rPr lang="en-US" sz="700" dirty="0">
                <a:latin typeface="Arial"/>
                <a:cs typeface="Arial"/>
              </a:rPr>
              <a:t>are intolerant of an anticholinergic </a:t>
            </a:r>
            <a:r>
              <a:rPr lang="en-US" sz="700" dirty="0" smtClean="0">
                <a:latin typeface="Arial"/>
                <a:cs typeface="Arial"/>
              </a:rPr>
              <a:t>medication</a:t>
            </a:r>
            <a:br>
              <a:rPr lang="en-US" sz="700" dirty="0" smtClean="0">
                <a:latin typeface="Arial"/>
                <a:cs typeface="Arial"/>
              </a:rPr>
            </a:br>
            <a:r>
              <a:rPr lang="en-US" sz="700" b="1" dirty="0" smtClean="0">
                <a:solidFill>
                  <a:schemeClr val="tx2"/>
                </a:solidFill>
                <a:latin typeface="Arial"/>
                <a:cs typeface="Arial"/>
              </a:rPr>
              <a:t>BOTOX</a:t>
            </a:r>
            <a:r>
              <a:rPr lang="en-US" sz="700" b="1" baseline="30000" dirty="0" smtClean="0">
                <a:solidFill>
                  <a:schemeClr val="tx2"/>
                </a:solidFill>
                <a:latin typeface="Arial"/>
                <a:cs typeface="Arial"/>
              </a:rPr>
              <a:t>®</a:t>
            </a:r>
            <a:r>
              <a:rPr lang="en-US" sz="700" b="1" dirty="0" smtClean="0">
                <a:solidFill>
                  <a:schemeClr val="tx2"/>
                </a:solidFill>
                <a:latin typeface="Arial"/>
                <a:cs typeface="Arial"/>
              </a:rPr>
              <a:t> </a:t>
            </a:r>
            <a:r>
              <a:rPr lang="en-US" sz="700" b="1" dirty="0">
                <a:solidFill>
                  <a:schemeClr val="tx2"/>
                </a:solidFill>
                <a:latin typeface="Arial"/>
                <a:cs typeface="Arial"/>
              </a:rPr>
              <a:t>Cosmetic approved</a:t>
            </a:r>
          </a:p>
          <a:p>
            <a:pPr algn="ctr"/>
            <a:r>
              <a:rPr lang="en-US" sz="700" dirty="0">
                <a:latin typeface="Arial"/>
                <a:cs typeface="Arial"/>
              </a:rPr>
              <a:t>(moderate to severe lateral </a:t>
            </a:r>
            <a:r>
              <a:rPr lang="en-US" sz="700" dirty="0" err="1">
                <a:latin typeface="Arial"/>
                <a:cs typeface="Arial"/>
              </a:rPr>
              <a:t>canthal</a:t>
            </a:r>
            <a:r>
              <a:rPr lang="en-US" sz="700" dirty="0">
                <a:latin typeface="Arial"/>
                <a:cs typeface="Arial"/>
              </a:rPr>
              <a:t> lines)</a:t>
            </a:r>
          </a:p>
          <a:p>
            <a:pPr marL="111125" indent="-111125" algn="ctr" eaLnBrk="0" hangingPunct="0">
              <a:buClr>
                <a:schemeClr val="bg2"/>
              </a:buClr>
              <a:buSzPct val="85000"/>
            </a:pPr>
            <a:endParaRPr lang="en-US" sz="700" b="0" dirty="0">
              <a:solidFill>
                <a:schemeClr val="tx1"/>
              </a:solidFill>
              <a:latin typeface="Arial"/>
              <a:cs typeface="Arial"/>
            </a:endParaRPr>
          </a:p>
        </p:txBody>
      </p:sp>
      <p:sp>
        <p:nvSpPr>
          <p:cNvPr id="90" name="Line 47"/>
          <p:cNvSpPr>
            <a:spLocks noChangeShapeType="1"/>
          </p:cNvSpPr>
          <p:nvPr/>
        </p:nvSpPr>
        <p:spPr bwMode="gray">
          <a:xfrm flipV="1">
            <a:off x="2669004" y="3655697"/>
            <a:ext cx="0" cy="366774"/>
          </a:xfrm>
          <a:prstGeom prst="line">
            <a:avLst/>
          </a:prstGeom>
          <a:noFill/>
          <a:ln w="25400">
            <a:solidFill>
              <a:srgbClr val="0364B5"/>
            </a:solidFill>
            <a:round/>
            <a:headEnd type="none" w="sm" len="sm"/>
            <a:tailEnd type="none" w="sm" len="sm"/>
          </a:ln>
        </p:spPr>
        <p:txBody>
          <a:bodyPr wrap="none" anchor="ctr"/>
          <a:lstStyle/>
          <a:p>
            <a:pPr>
              <a:defRPr/>
            </a:pPr>
            <a:endParaRPr lang="en-US" dirty="0">
              <a:effectLst>
                <a:outerShdw blurRad="38100" dist="38100" dir="2700000" algn="tl">
                  <a:srgbClr val="000000">
                    <a:alpha val="43137"/>
                  </a:srgbClr>
                </a:outerShdw>
              </a:effectLst>
            </a:endParaRPr>
          </a:p>
        </p:txBody>
      </p:sp>
      <p:sp>
        <p:nvSpPr>
          <p:cNvPr id="68" name="Line 36"/>
          <p:cNvSpPr>
            <a:spLocks noChangeShapeType="1"/>
          </p:cNvSpPr>
          <p:nvPr/>
        </p:nvSpPr>
        <p:spPr bwMode="gray">
          <a:xfrm flipH="1" flipV="1">
            <a:off x="4857912" y="3113541"/>
            <a:ext cx="0" cy="1400266"/>
          </a:xfrm>
          <a:prstGeom prst="line">
            <a:avLst/>
          </a:prstGeom>
          <a:noFill/>
          <a:ln w="25400">
            <a:solidFill>
              <a:schemeClr val="tx1"/>
            </a:solidFill>
            <a:round/>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dirty="0">
              <a:effectLst>
                <a:outerShdw blurRad="38100" dist="38100" dir="2700000" algn="tl">
                  <a:srgbClr val="000000">
                    <a:alpha val="43137"/>
                  </a:srgbClr>
                </a:outerShdw>
              </a:effectLst>
            </a:endParaRPr>
          </a:p>
        </p:txBody>
      </p:sp>
      <p:sp>
        <p:nvSpPr>
          <p:cNvPr id="69" name="Text Box 21"/>
          <p:cNvSpPr txBox="1">
            <a:spLocks noChangeArrowheads="1"/>
          </p:cNvSpPr>
          <p:nvPr/>
        </p:nvSpPr>
        <p:spPr bwMode="gray">
          <a:xfrm>
            <a:off x="4206881" y="4524063"/>
            <a:ext cx="1219540" cy="611193"/>
          </a:xfrm>
          <a:prstGeom prst="rect">
            <a:avLst/>
          </a:prstGeom>
          <a:gradFill flip="none" rotWithShape="1">
            <a:gsLst>
              <a:gs pos="0">
                <a:schemeClr val="bg2">
                  <a:tint val="66000"/>
                  <a:satMod val="160000"/>
                </a:schemeClr>
              </a:gs>
              <a:gs pos="0">
                <a:schemeClr val="bg2">
                  <a:tint val="44500"/>
                  <a:satMod val="160000"/>
                </a:schemeClr>
              </a:gs>
              <a:gs pos="97000">
                <a:schemeClr val="bg1"/>
              </a:gs>
            </a:gsLst>
            <a:lin ang="0" scaled="1"/>
            <a:tileRect/>
          </a:gradFill>
          <a:ln w="9525">
            <a:noFill/>
            <a:miter lim="800000"/>
            <a:headEnd/>
            <a:tailEnd/>
          </a:ln>
          <a:effectLst/>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US" sz="700" i="1" dirty="0" smtClean="0">
                <a:solidFill>
                  <a:schemeClr val="tx1"/>
                </a:solidFill>
                <a:latin typeface="Arial"/>
                <a:cs typeface="Arial"/>
              </a:rPr>
              <a:t>Dysport</a:t>
            </a:r>
            <a:r>
              <a:rPr lang="en-US" sz="700" baseline="30000" dirty="0" smtClean="0">
                <a:solidFill>
                  <a:schemeClr val="tx1"/>
                </a:solidFill>
                <a:latin typeface="Arial"/>
                <a:cs typeface="Arial"/>
              </a:rPr>
              <a:t>®</a:t>
            </a:r>
            <a:r>
              <a:rPr lang="en-US" sz="700" dirty="0" smtClean="0">
                <a:solidFill>
                  <a:schemeClr val="tx1"/>
                </a:solidFill>
                <a:latin typeface="Arial"/>
                <a:cs typeface="Arial"/>
              </a:rPr>
              <a:t> </a:t>
            </a:r>
            <a:r>
              <a:rPr lang="en-US" sz="700" dirty="0">
                <a:solidFill>
                  <a:schemeClr val="tx1"/>
                </a:solidFill>
                <a:latin typeface="Arial"/>
                <a:cs typeface="Arial"/>
              </a:rPr>
              <a:t>(abobotulinumtoxinA) </a:t>
            </a:r>
          </a:p>
          <a:p>
            <a:pPr algn="ctr">
              <a:defRPr/>
            </a:pPr>
            <a:r>
              <a:rPr lang="en-US" sz="700" b="0" dirty="0">
                <a:solidFill>
                  <a:schemeClr val="tx1"/>
                </a:solidFill>
                <a:latin typeface="Arial"/>
                <a:cs typeface="Arial"/>
              </a:rPr>
              <a:t>Ipsen/Medicis</a:t>
            </a:r>
          </a:p>
          <a:p>
            <a:pPr algn="ctr" eaLnBrk="0" hangingPunct="0">
              <a:lnSpc>
                <a:spcPct val="90000"/>
              </a:lnSpc>
              <a:spcAft>
                <a:spcPct val="25000"/>
              </a:spcAft>
              <a:buClr>
                <a:schemeClr val="bg2"/>
              </a:buClr>
              <a:buSzPct val="85000"/>
              <a:defRPr/>
            </a:pPr>
            <a:r>
              <a:rPr lang="en-US" sz="700" b="0" dirty="0">
                <a:solidFill>
                  <a:schemeClr val="tx1"/>
                </a:solidFill>
                <a:latin typeface="Arial"/>
                <a:cs typeface="Arial"/>
              </a:rPr>
              <a:t>(cervical dystonia / glabellar lines)</a:t>
            </a:r>
          </a:p>
        </p:txBody>
      </p:sp>
      <p:sp>
        <p:nvSpPr>
          <p:cNvPr id="72" name="Line 40"/>
          <p:cNvSpPr>
            <a:spLocks noChangeShapeType="1"/>
          </p:cNvSpPr>
          <p:nvPr/>
        </p:nvSpPr>
        <p:spPr bwMode="gray">
          <a:xfrm flipV="1">
            <a:off x="5693674" y="4389483"/>
            <a:ext cx="0" cy="250681"/>
          </a:xfrm>
          <a:prstGeom prst="line">
            <a:avLst/>
          </a:prstGeom>
          <a:noFill/>
          <a:ln w="25400">
            <a:solidFill>
              <a:schemeClr val="tx1"/>
            </a:solidFill>
            <a:round/>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dirty="0">
              <a:effectLst>
                <a:outerShdw blurRad="38100" dist="38100" dir="2700000" algn="tl">
                  <a:srgbClr val="000000">
                    <a:alpha val="43137"/>
                  </a:srgbClr>
                </a:outerShdw>
              </a:effectLst>
            </a:endParaRPr>
          </a:p>
        </p:txBody>
      </p:sp>
      <p:sp>
        <p:nvSpPr>
          <p:cNvPr id="87" name="Text Box 21"/>
          <p:cNvSpPr txBox="1">
            <a:spLocks noChangeArrowheads="1"/>
          </p:cNvSpPr>
          <p:nvPr/>
        </p:nvSpPr>
        <p:spPr bwMode="gray">
          <a:xfrm>
            <a:off x="5430397" y="4655479"/>
            <a:ext cx="1306659" cy="611193"/>
          </a:xfrm>
          <a:prstGeom prst="rect">
            <a:avLst/>
          </a:prstGeom>
          <a:gradFill flip="none" rotWithShape="1">
            <a:gsLst>
              <a:gs pos="0">
                <a:schemeClr val="bg2">
                  <a:tint val="66000"/>
                  <a:satMod val="160000"/>
                </a:schemeClr>
              </a:gs>
              <a:gs pos="0">
                <a:schemeClr val="bg2">
                  <a:tint val="44500"/>
                  <a:satMod val="160000"/>
                </a:schemeClr>
              </a:gs>
              <a:gs pos="97000">
                <a:schemeClr val="bg1"/>
              </a:gs>
            </a:gsLst>
            <a:lin ang="0" scaled="1"/>
            <a:tileRect/>
          </a:gradFill>
          <a:ln w="9525">
            <a:noFill/>
            <a:miter lim="800000"/>
            <a:headEnd/>
            <a:tailEnd/>
          </a:ln>
          <a:effectLst/>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US" sz="700" i="1" dirty="0" smtClean="0">
                <a:latin typeface="Arial"/>
                <a:cs typeface="Arial"/>
              </a:rPr>
              <a:t>Xeomin</a:t>
            </a:r>
            <a:r>
              <a:rPr lang="en-US" sz="700" baseline="30000" dirty="0" smtClean="0">
                <a:solidFill>
                  <a:schemeClr val="tx1"/>
                </a:solidFill>
                <a:latin typeface="Arial"/>
                <a:cs typeface="Arial"/>
              </a:rPr>
              <a:t>®</a:t>
            </a:r>
            <a:r>
              <a:rPr lang="en-US" sz="700" dirty="0" smtClean="0">
                <a:solidFill>
                  <a:schemeClr val="tx1"/>
                </a:solidFill>
                <a:latin typeface="Arial"/>
                <a:cs typeface="Arial"/>
              </a:rPr>
              <a:t> (incobotulinumtoxinA)</a:t>
            </a:r>
            <a:endParaRPr lang="en-US" sz="700" dirty="0">
              <a:solidFill>
                <a:schemeClr val="tx1"/>
              </a:solidFill>
              <a:latin typeface="Arial"/>
              <a:cs typeface="Arial"/>
            </a:endParaRPr>
          </a:p>
          <a:p>
            <a:pPr algn="ctr">
              <a:defRPr/>
            </a:pPr>
            <a:r>
              <a:rPr lang="en-US" sz="700" b="0" dirty="0" smtClean="0">
                <a:solidFill>
                  <a:schemeClr val="tx1"/>
                </a:solidFill>
                <a:latin typeface="Arial"/>
                <a:cs typeface="Arial"/>
              </a:rPr>
              <a:t>Merz Pharmaceuticals</a:t>
            </a:r>
            <a:endParaRPr lang="en-US" sz="700" b="0" dirty="0">
              <a:solidFill>
                <a:schemeClr val="tx1"/>
              </a:solidFill>
              <a:latin typeface="Arial"/>
              <a:cs typeface="Arial"/>
            </a:endParaRPr>
          </a:p>
          <a:p>
            <a:pPr algn="ctr" eaLnBrk="0" hangingPunct="0">
              <a:lnSpc>
                <a:spcPct val="90000"/>
              </a:lnSpc>
              <a:spcAft>
                <a:spcPct val="25000"/>
              </a:spcAft>
              <a:buClr>
                <a:schemeClr val="bg2"/>
              </a:buClr>
              <a:buSzPct val="85000"/>
              <a:defRPr/>
            </a:pPr>
            <a:r>
              <a:rPr lang="en-US" sz="700" b="0" dirty="0">
                <a:solidFill>
                  <a:schemeClr val="tx1"/>
                </a:solidFill>
                <a:latin typeface="Arial"/>
                <a:cs typeface="Arial"/>
              </a:rPr>
              <a:t>(cervical </a:t>
            </a:r>
            <a:r>
              <a:rPr lang="en-US" sz="700" b="0" dirty="0" smtClean="0">
                <a:solidFill>
                  <a:schemeClr val="tx1"/>
                </a:solidFill>
                <a:latin typeface="Arial"/>
                <a:cs typeface="Arial"/>
              </a:rPr>
              <a:t>dystonia / blepharospasm)</a:t>
            </a:r>
            <a:endParaRPr lang="en-US" sz="700" b="0" dirty="0">
              <a:solidFill>
                <a:schemeClr val="tx1"/>
              </a:solidFill>
              <a:latin typeface="Arial"/>
              <a:cs typeface="Arial"/>
            </a:endParaRPr>
          </a:p>
        </p:txBody>
      </p:sp>
      <p:sp>
        <p:nvSpPr>
          <p:cNvPr id="91" name="Line 40"/>
          <p:cNvSpPr>
            <a:spLocks noChangeShapeType="1"/>
          </p:cNvSpPr>
          <p:nvPr/>
        </p:nvSpPr>
        <p:spPr bwMode="gray">
          <a:xfrm flipV="1">
            <a:off x="1593655" y="4592935"/>
            <a:ext cx="0" cy="175668"/>
          </a:xfrm>
          <a:prstGeom prst="line">
            <a:avLst/>
          </a:prstGeom>
          <a:noFill/>
          <a:ln w="25400">
            <a:solidFill>
              <a:schemeClr val="tx1"/>
            </a:solidFill>
            <a:round/>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dirty="0">
              <a:effectLst>
                <a:outerShdw blurRad="38100" dist="38100" dir="2700000" algn="tl">
                  <a:srgbClr val="000000">
                    <a:alpha val="43137"/>
                  </a:srgbClr>
                </a:outerShdw>
              </a:effectLst>
            </a:endParaRPr>
          </a:p>
        </p:txBody>
      </p:sp>
      <p:sp>
        <p:nvSpPr>
          <p:cNvPr id="92" name="Text Box 21"/>
          <p:cNvSpPr txBox="1">
            <a:spLocks noChangeArrowheads="1"/>
          </p:cNvSpPr>
          <p:nvPr/>
        </p:nvSpPr>
        <p:spPr bwMode="gray">
          <a:xfrm>
            <a:off x="945925" y="4739107"/>
            <a:ext cx="1389812" cy="514243"/>
          </a:xfrm>
          <a:prstGeom prst="rect">
            <a:avLst/>
          </a:prstGeom>
          <a:gradFill flip="none" rotWithShape="1">
            <a:gsLst>
              <a:gs pos="0">
                <a:schemeClr val="bg2">
                  <a:tint val="66000"/>
                  <a:satMod val="160000"/>
                </a:schemeClr>
              </a:gs>
              <a:gs pos="0">
                <a:schemeClr val="bg2">
                  <a:tint val="44500"/>
                  <a:satMod val="160000"/>
                </a:schemeClr>
              </a:gs>
              <a:gs pos="97000">
                <a:schemeClr val="bg1"/>
              </a:gs>
            </a:gsLst>
            <a:lin ang="0" scaled="1"/>
            <a:tileRect/>
          </a:gradFill>
          <a:ln w="9525">
            <a:noFill/>
            <a:miter lim="800000"/>
            <a:headEnd/>
            <a:tailEnd/>
          </a:ln>
          <a:effectLst/>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US" sz="700" i="1" dirty="0">
                <a:solidFill>
                  <a:schemeClr val="tx1"/>
                </a:solidFill>
                <a:latin typeface="Arial"/>
                <a:cs typeface="Arial"/>
              </a:rPr>
              <a:t>Myobloc</a:t>
            </a:r>
            <a:r>
              <a:rPr lang="en-US" sz="700" baseline="30000" dirty="0">
                <a:solidFill>
                  <a:schemeClr val="tx1"/>
                </a:solidFill>
                <a:latin typeface="Arial"/>
                <a:cs typeface="Arial"/>
              </a:rPr>
              <a:t>®</a:t>
            </a:r>
            <a:r>
              <a:rPr lang="en-US" sz="700" dirty="0">
                <a:solidFill>
                  <a:schemeClr val="tx1"/>
                </a:solidFill>
                <a:latin typeface="Arial"/>
                <a:cs typeface="Arial"/>
              </a:rPr>
              <a:t> </a:t>
            </a:r>
            <a:r>
              <a:rPr lang="en-US" sz="700" dirty="0" smtClean="0">
                <a:solidFill>
                  <a:schemeClr val="tx1"/>
                </a:solidFill>
                <a:latin typeface="Arial"/>
                <a:cs typeface="Arial"/>
              </a:rPr>
              <a:t>(rimabotulinumtoxinB</a:t>
            </a:r>
            <a:r>
              <a:rPr lang="en-US" sz="700" dirty="0">
                <a:solidFill>
                  <a:schemeClr val="tx1"/>
                </a:solidFill>
                <a:latin typeface="Arial"/>
                <a:cs typeface="Arial"/>
              </a:rPr>
              <a:t>)</a:t>
            </a:r>
          </a:p>
          <a:p>
            <a:pPr algn="ctr">
              <a:defRPr/>
            </a:pPr>
            <a:r>
              <a:rPr lang="en-US" sz="700" b="0" dirty="0" smtClean="0">
                <a:solidFill>
                  <a:schemeClr val="tx1"/>
                </a:solidFill>
                <a:latin typeface="Arial"/>
                <a:cs typeface="Arial"/>
              </a:rPr>
              <a:t>Solstice </a:t>
            </a:r>
            <a:r>
              <a:rPr lang="en-US" sz="700" b="0" dirty="0">
                <a:solidFill>
                  <a:schemeClr val="tx1"/>
                </a:solidFill>
                <a:latin typeface="Arial"/>
                <a:cs typeface="Arial"/>
              </a:rPr>
              <a:t>Neurosciences</a:t>
            </a:r>
          </a:p>
          <a:p>
            <a:pPr algn="ctr" eaLnBrk="0" hangingPunct="0">
              <a:lnSpc>
                <a:spcPct val="90000"/>
              </a:lnSpc>
              <a:spcAft>
                <a:spcPct val="25000"/>
              </a:spcAft>
              <a:buClr>
                <a:schemeClr val="bg2"/>
              </a:buClr>
              <a:buSzPct val="85000"/>
              <a:defRPr/>
            </a:pPr>
            <a:r>
              <a:rPr lang="en-US" sz="700" b="0" dirty="0">
                <a:solidFill>
                  <a:schemeClr val="tx1"/>
                </a:solidFill>
                <a:latin typeface="Arial"/>
                <a:cs typeface="Arial"/>
              </a:rPr>
              <a:t>(cervical dystonia)</a:t>
            </a:r>
          </a:p>
        </p:txBody>
      </p:sp>
      <p:pic>
        <p:nvPicPr>
          <p:cNvPr id="1026" name="Picture 2" descr="C:\Users\ewalsh\Desktop\untitled.png"/>
          <p:cNvPicPr>
            <a:picLocks noChangeAspect="1" noChangeArrowheads="1"/>
          </p:cNvPicPr>
          <p:nvPr/>
        </p:nvPicPr>
        <p:blipFill>
          <a:blip r:embed="rId13">
            <a:extLst>
              <a:ext uri="{BEBA8EAE-BF5A-486C-A8C5-ECC9F3942E4B}">
                <a14:imgProps xmlns:a14="http://schemas.microsoft.com/office/drawing/2010/main">
                  <a14:imgLayer r:embed="rId14">
                    <a14:imgEffect>
                      <a14:saturation sat="0"/>
                    </a14:imgEffect>
                    <a14:imgEffect>
                      <a14:brightnessContrast bright="2000" contrast="-16000"/>
                    </a14:imgEffect>
                  </a14:imgLayer>
                </a14:imgProps>
              </a:ext>
              <a:ext uri="{28A0092B-C50C-407E-A947-70E740481C1C}">
                <a14:useLocalDpi xmlns:a14="http://schemas.microsoft.com/office/drawing/2010/main" val="0"/>
              </a:ext>
            </a:extLst>
          </a:blip>
          <a:srcRect/>
          <a:stretch>
            <a:fillRect/>
          </a:stretch>
        </p:blipFill>
        <p:spPr bwMode="auto">
          <a:xfrm>
            <a:off x="7651713" y="1436594"/>
            <a:ext cx="682988" cy="444679"/>
          </a:xfrm>
          <a:prstGeom prst="rect">
            <a:avLst/>
          </a:prstGeom>
          <a:noFill/>
          <a:ln w="3175">
            <a:solidFill>
              <a:schemeClr val="tx1"/>
            </a:solidFill>
          </a:ln>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3" name="Line 40"/>
          <p:cNvSpPr>
            <a:spLocks noChangeShapeType="1"/>
          </p:cNvSpPr>
          <p:nvPr/>
        </p:nvSpPr>
        <p:spPr bwMode="gray">
          <a:xfrm flipV="1">
            <a:off x="7771643" y="3856731"/>
            <a:ext cx="0" cy="486678"/>
          </a:xfrm>
          <a:prstGeom prst="line">
            <a:avLst/>
          </a:prstGeom>
          <a:noFill/>
          <a:ln w="25400">
            <a:solidFill>
              <a:schemeClr val="tx1"/>
            </a:solidFill>
            <a:round/>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dirty="0">
              <a:effectLst>
                <a:outerShdw blurRad="38100" dist="38100" dir="2700000" algn="tl">
                  <a:srgbClr val="000000">
                    <a:alpha val="43137"/>
                  </a:srgbClr>
                </a:outerShdw>
              </a:effectLst>
            </a:endParaRPr>
          </a:p>
        </p:txBody>
      </p:sp>
      <p:sp>
        <p:nvSpPr>
          <p:cNvPr id="94" name="Text Box 21"/>
          <p:cNvSpPr txBox="1">
            <a:spLocks noChangeArrowheads="1"/>
          </p:cNvSpPr>
          <p:nvPr/>
        </p:nvSpPr>
        <p:spPr bwMode="gray">
          <a:xfrm>
            <a:off x="6734173" y="4343410"/>
            <a:ext cx="1306659" cy="514243"/>
          </a:xfrm>
          <a:prstGeom prst="rect">
            <a:avLst/>
          </a:prstGeom>
          <a:gradFill flip="none" rotWithShape="1">
            <a:gsLst>
              <a:gs pos="0">
                <a:schemeClr val="bg2">
                  <a:tint val="66000"/>
                  <a:satMod val="160000"/>
                </a:schemeClr>
              </a:gs>
              <a:gs pos="0">
                <a:schemeClr val="bg2">
                  <a:tint val="44500"/>
                  <a:satMod val="160000"/>
                </a:schemeClr>
              </a:gs>
              <a:gs pos="97000">
                <a:schemeClr val="bg1"/>
              </a:gs>
            </a:gsLst>
            <a:lin ang="0" scaled="1"/>
            <a:tileRect/>
          </a:gradFill>
          <a:ln w="9525">
            <a:noFill/>
            <a:miter lim="800000"/>
            <a:headEnd/>
            <a:tailEnd/>
          </a:ln>
          <a:effectLst/>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US" sz="700" i="1" dirty="0" smtClean="0">
                <a:latin typeface="Arial"/>
                <a:cs typeface="Arial"/>
              </a:rPr>
              <a:t>Xeomin</a:t>
            </a:r>
            <a:r>
              <a:rPr lang="en-US" sz="700" baseline="30000" dirty="0" smtClean="0">
                <a:solidFill>
                  <a:schemeClr val="tx1"/>
                </a:solidFill>
                <a:latin typeface="Arial"/>
                <a:cs typeface="Arial"/>
              </a:rPr>
              <a:t>®</a:t>
            </a:r>
            <a:r>
              <a:rPr lang="en-US" sz="700" dirty="0" smtClean="0">
                <a:solidFill>
                  <a:schemeClr val="tx1"/>
                </a:solidFill>
                <a:latin typeface="Arial"/>
                <a:cs typeface="Arial"/>
              </a:rPr>
              <a:t> (incobotulinumtoxinA)</a:t>
            </a:r>
            <a:endParaRPr lang="en-US" sz="700" dirty="0">
              <a:solidFill>
                <a:schemeClr val="tx1"/>
              </a:solidFill>
              <a:latin typeface="Arial"/>
              <a:cs typeface="Arial"/>
            </a:endParaRPr>
          </a:p>
          <a:p>
            <a:pPr algn="ctr">
              <a:defRPr/>
            </a:pPr>
            <a:r>
              <a:rPr lang="en-US" sz="700" b="0" dirty="0" smtClean="0">
                <a:solidFill>
                  <a:schemeClr val="tx1"/>
                </a:solidFill>
                <a:latin typeface="Arial"/>
                <a:cs typeface="Arial"/>
              </a:rPr>
              <a:t>Merz Pharmaceuticals</a:t>
            </a:r>
            <a:endParaRPr lang="en-US" sz="700" b="0" dirty="0">
              <a:solidFill>
                <a:schemeClr val="tx1"/>
              </a:solidFill>
              <a:latin typeface="Arial"/>
              <a:cs typeface="Arial"/>
            </a:endParaRPr>
          </a:p>
          <a:p>
            <a:pPr algn="ctr" eaLnBrk="0" hangingPunct="0">
              <a:lnSpc>
                <a:spcPct val="90000"/>
              </a:lnSpc>
              <a:spcAft>
                <a:spcPct val="25000"/>
              </a:spcAft>
              <a:buClr>
                <a:schemeClr val="bg2"/>
              </a:buClr>
              <a:buSzPct val="85000"/>
              <a:defRPr/>
            </a:pPr>
            <a:r>
              <a:rPr lang="en-US" sz="700" b="0" dirty="0" smtClean="0">
                <a:solidFill>
                  <a:schemeClr val="tx1"/>
                </a:solidFill>
                <a:latin typeface="Arial"/>
                <a:cs typeface="Arial"/>
              </a:rPr>
              <a:t>(</a:t>
            </a:r>
            <a:r>
              <a:rPr lang="en-US" sz="700" b="0" dirty="0" err="1" smtClean="0">
                <a:solidFill>
                  <a:schemeClr val="tx1"/>
                </a:solidFill>
                <a:latin typeface="Arial"/>
                <a:cs typeface="Arial"/>
              </a:rPr>
              <a:t>glabellar</a:t>
            </a:r>
            <a:r>
              <a:rPr lang="en-US" sz="700" b="0" dirty="0" smtClean="0">
                <a:solidFill>
                  <a:schemeClr val="tx1"/>
                </a:solidFill>
                <a:latin typeface="Arial"/>
                <a:cs typeface="Arial"/>
              </a:rPr>
              <a:t> lines)</a:t>
            </a:r>
            <a:endParaRPr lang="en-US" sz="700" b="0" dirty="0">
              <a:solidFill>
                <a:schemeClr val="tx1"/>
              </a:solidFill>
              <a:latin typeface="Arial"/>
              <a:cs typeface="Arial"/>
            </a:endParaRPr>
          </a:p>
        </p:txBody>
      </p:sp>
    </p:spTree>
    <p:extLst>
      <p:ext uri="{BB962C8B-B14F-4D97-AF65-F5344CB8AC3E}">
        <p14:creationId xmlns:p14="http://schemas.microsoft.com/office/powerpoint/2010/main" val="326229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591197" y="1442778"/>
            <a:ext cx="1306955" cy="1048191"/>
          </a:xfrm>
          <a:prstGeom prst="rect">
            <a:avLst/>
          </a:prstGeom>
          <a:ln>
            <a:solidFill>
              <a:schemeClr val="tx1"/>
            </a:solidFill>
          </a:ln>
        </p:spPr>
      </p:pic>
      <p:sp>
        <p:nvSpPr>
          <p:cNvPr id="100354" name="Rectangle 2"/>
          <p:cNvSpPr>
            <a:spLocks noGrp="1" noChangeArrowheads="1"/>
          </p:cNvSpPr>
          <p:nvPr>
            <p:ph type="title"/>
          </p:nvPr>
        </p:nvSpPr>
        <p:spPr>
          <a:xfrm>
            <a:off x="274320" y="0"/>
            <a:ext cx="8839200" cy="955675"/>
          </a:xfrm>
        </p:spPr>
        <p:txBody>
          <a:bodyPr>
            <a:normAutofit/>
          </a:bodyPr>
          <a:lstStyle/>
          <a:p>
            <a:r>
              <a:rPr lang="en-US" sz="2700" dirty="0" smtClean="0">
                <a:solidFill>
                  <a:schemeClr val="accent1"/>
                </a:solidFill>
              </a:rPr>
              <a:t>Neurosciences Physician Training (2014)</a:t>
            </a:r>
            <a:r>
              <a:rPr lang="en-US" sz="2700" baseline="30000" dirty="0" smtClean="0">
                <a:solidFill>
                  <a:schemeClr val="accent1"/>
                </a:solidFill>
              </a:rPr>
              <a:t>1</a:t>
            </a:r>
            <a:r>
              <a:rPr lang="en-US" sz="3000" dirty="0" smtClean="0">
                <a:solidFill>
                  <a:schemeClr val="accent1"/>
                </a:solidFill>
              </a:rPr>
              <a:t/>
            </a:r>
            <a:br>
              <a:rPr lang="en-US" sz="3000" dirty="0" smtClean="0">
                <a:solidFill>
                  <a:schemeClr val="accent1"/>
                </a:solidFill>
              </a:rPr>
            </a:br>
            <a:r>
              <a:rPr lang="en-US" sz="1800" dirty="0" smtClean="0">
                <a:solidFill>
                  <a:schemeClr val="accent1"/>
                </a:solidFill>
              </a:rPr>
              <a:t>Chronic Migraine </a:t>
            </a:r>
            <a:r>
              <a:rPr lang="en-US" sz="1800" dirty="0">
                <a:solidFill>
                  <a:schemeClr val="accent1"/>
                </a:solidFill>
              </a:rPr>
              <a:t>– </a:t>
            </a:r>
            <a:r>
              <a:rPr lang="en-US" sz="1800" dirty="0" smtClean="0">
                <a:solidFill>
                  <a:schemeClr val="accent1"/>
                </a:solidFill>
              </a:rPr>
              <a:t>Upper Limb Spasticity – Cervical Dystonia</a:t>
            </a:r>
            <a:endParaRPr lang="en-US" sz="1800" baseline="30000" dirty="0" smtClean="0">
              <a:solidFill>
                <a:schemeClr val="accent1"/>
              </a:solidFill>
            </a:endParaRPr>
          </a:p>
        </p:txBody>
      </p:sp>
      <p:sp>
        <p:nvSpPr>
          <p:cNvPr id="100363" name="Rectangle 11"/>
          <p:cNvSpPr>
            <a:spLocks noChangeArrowheads="1"/>
          </p:cNvSpPr>
          <p:nvPr/>
        </p:nvSpPr>
        <p:spPr bwMode="auto">
          <a:xfrm>
            <a:off x="0" y="3555044"/>
            <a:ext cx="3241141" cy="1543243"/>
          </a:xfrm>
          <a:prstGeom prst="rect">
            <a:avLst/>
          </a:prstGeom>
          <a:noFill/>
          <a:ln w="9525" algn="ctr">
            <a:noFill/>
            <a:miter lim="800000"/>
            <a:headEnd/>
            <a:tailEnd/>
          </a:ln>
          <a:effectLst/>
        </p:spPr>
        <p:txBody>
          <a:bodyPr wrap="square">
            <a:spAutoFit/>
          </a:bodyPr>
          <a:lstStyle/>
          <a:p>
            <a:pPr marL="227013" indent="-227013" eaLnBrk="0" hangingPunct="0">
              <a:lnSpc>
                <a:spcPct val="90000"/>
              </a:lnSpc>
              <a:spcBef>
                <a:spcPts val="300"/>
              </a:spcBef>
              <a:buClr>
                <a:schemeClr val="tx2"/>
              </a:buClr>
              <a:buFont typeface="Arial" panose="020B0604020202020204" pitchFamily="34" charset="0"/>
              <a:buChar char="•"/>
            </a:pPr>
            <a:r>
              <a:rPr lang="en-US" sz="1100" b="1" dirty="0" smtClean="0">
                <a:latin typeface="Arial" panose="020B0604020202020204" pitchFamily="34" charset="0"/>
                <a:cs typeface="Arial" panose="020B0604020202020204" pitchFamily="34" charset="0"/>
              </a:rPr>
              <a:t>Objective: </a:t>
            </a:r>
            <a:r>
              <a:rPr lang="en-US" sz="1100" dirty="0">
                <a:latin typeface="Arial" panose="020B0604020202020204" pitchFamily="34" charset="0"/>
                <a:cs typeface="Arial" panose="020B0604020202020204" pitchFamily="34" charset="0"/>
              </a:rPr>
              <a:t>Educate </a:t>
            </a:r>
            <a:r>
              <a:rPr lang="en-US" sz="1100" dirty="0" smtClean="0">
                <a:latin typeface="Arial" panose="020B0604020202020204" pitchFamily="34" charset="0"/>
                <a:cs typeface="Arial" panose="020B0604020202020204" pitchFamily="34" charset="0"/>
              </a:rPr>
              <a:t>and </a:t>
            </a:r>
            <a:r>
              <a:rPr lang="en-US" sz="1100" dirty="0">
                <a:latin typeface="Arial" panose="020B0604020202020204" pitchFamily="34" charset="0"/>
                <a:cs typeface="Arial" panose="020B0604020202020204" pitchFamily="34" charset="0"/>
              </a:rPr>
              <a:t>increase </a:t>
            </a: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comfort </a:t>
            </a:r>
            <a:r>
              <a:rPr lang="en-US" sz="1100" dirty="0">
                <a:latin typeface="Arial" panose="020B0604020202020204" pitchFamily="34" charset="0"/>
                <a:cs typeface="Arial" panose="020B0604020202020204" pitchFamily="34" charset="0"/>
              </a:rPr>
              <a:t>for both new and low-level </a:t>
            </a: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injectors </a:t>
            </a:r>
            <a:endParaRPr lang="en-US" sz="1100" b="1" dirty="0" smtClean="0">
              <a:latin typeface="Arial" panose="020B0604020202020204" pitchFamily="34" charset="0"/>
              <a:cs typeface="Arial" panose="020B0604020202020204" pitchFamily="34" charset="0"/>
            </a:endParaRPr>
          </a:p>
          <a:p>
            <a:pPr marL="227013" indent="-227013" eaLnBrk="0" hangingPunct="0">
              <a:lnSpc>
                <a:spcPct val="90000"/>
              </a:lnSpc>
              <a:spcBef>
                <a:spcPts val="300"/>
              </a:spcBef>
              <a:buClr>
                <a:schemeClr val="tx2"/>
              </a:buClr>
              <a:buFont typeface="Arial" panose="020B0604020202020204" pitchFamily="34" charset="0"/>
              <a:buChar char="•"/>
            </a:pPr>
            <a:r>
              <a:rPr lang="en-US" sz="1100" b="1" dirty="0" smtClean="0">
                <a:solidFill>
                  <a:schemeClr val="tx1"/>
                </a:solidFill>
                <a:latin typeface="Arial" panose="020B0604020202020204" pitchFamily="34" charset="0"/>
                <a:cs typeface="Arial" panose="020B0604020202020204" pitchFamily="34" charset="0"/>
              </a:rPr>
              <a:t>Meeting Format: </a:t>
            </a:r>
            <a:r>
              <a:rPr lang="en-US" sz="1100" dirty="0" smtClean="0">
                <a:solidFill>
                  <a:schemeClr val="tx1"/>
                </a:solidFill>
                <a:latin typeface="Arial" panose="020B0604020202020204" pitchFamily="34" charset="0"/>
                <a:cs typeface="Arial" panose="020B0604020202020204" pitchFamily="34" charset="0"/>
              </a:rPr>
              <a:t>Small-group training sessions  </a:t>
            </a:r>
            <a:r>
              <a:rPr lang="en-US" sz="1100" dirty="0" smtClean="0">
                <a:latin typeface="Arial" panose="020B0604020202020204" pitchFamily="34" charset="0"/>
                <a:cs typeface="Arial" panose="020B0604020202020204" pitchFamily="34" charset="0"/>
              </a:rPr>
              <a:t>with audience size of 3-6 HCPs</a:t>
            </a:r>
          </a:p>
          <a:p>
            <a:pPr marL="227013" indent="-227013" eaLnBrk="0" hangingPunct="0">
              <a:lnSpc>
                <a:spcPct val="90000"/>
              </a:lnSpc>
              <a:spcBef>
                <a:spcPts val="300"/>
              </a:spcBef>
              <a:buClr>
                <a:schemeClr val="tx2"/>
              </a:buClr>
              <a:buFont typeface="Arial" panose="020B0604020202020204" pitchFamily="34" charset="0"/>
              <a:buChar char="•"/>
            </a:pPr>
            <a:r>
              <a:rPr lang="en-US" sz="1100" b="1" dirty="0" smtClean="0">
                <a:latin typeface="Arial" panose="020B0604020202020204" pitchFamily="34" charset="0"/>
                <a:cs typeface="Arial" panose="020B0604020202020204" pitchFamily="34" charset="0"/>
              </a:rPr>
              <a:t>Summary: </a:t>
            </a:r>
            <a:r>
              <a:rPr lang="en-US" sz="1100" dirty="0" smtClean="0">
                <a:latin typeface="Arial" panose="020B0604020202020204" pitchFamily="34" charset="0"/>
                <a:cs typeface="Arial" panose="020B0604020202020204" pitchFamily="34" charset="0"/>
              </a:rPr>
              <a:t>Combined presentation on diagnosis and treatment with hands-on workshop focusing on reconstitution and injection training on  an anatomical  simulator</a:t>
            </a:r>
            <a:endParaRPr lang="en-US" sz="1100" dirty="0">
              <a:solidFill>
                <a:schemeClr val="tx1"/>
              </a:solidFill>
              <a:latin typeface="Arial" panose="020B0604020202020204" pitchFamily="34" charset="0"/>
              <a:cs typeface="Arial" panose="020B0604020202020204" pitchFamily="34" charset="0"/>
            </a:endParaRPr>
          </a:p>
        </p:txBody>
      </p:sp>
      <p:sp>
        <p:nvSpPr>
          <p:cNvPr id="100368" name="Text Box 16"/>
          <p:cNvSpPr txBox="1">
            <a:spLocks noChangeArrowheads="1"/>
          </p:cNvSpPr>
          <p:nvPr/>
        </p:nvSpPr>
        <p:spPr bwMode="auto">
          <a:xfrm>
            <a:off x="563954" y="1187044"/>
            <a:ext cx="2090829" cy="262380"/>
          </a:xfrm>
          <a:prstGeom prst="rect">
            <a:avLst/>
          </a:prstGeom>
          <a:noFill/>
          <a:ln w="9525" algn="ctr">
            <a:noFill/>
            <a:miter lim="800000"/>
            <a:headEnd/>
            <a:tailEnd/>
          </a:ln>
          <a:effectLst/>
        </p:spPr>
        <p:txBody>
          <a:bodyPr wrap="none">
            <a:spAutoFit/>
          </a:bodyPr>
          <a:lstStyle/>
          <a:p>
            <a:pPr eaLnBrk="0" hangingPunct="0">
              <a:lnSpc>
                <a:spcPct val="85000"/>
              </a:lnSpc>
              <a:buClr>
                <a:srgbClr val="6707A5"/>
              </a:buClr>
            </a:pPr>
            <a:r>
              <a:rPr lang="en-US" sz="1300" b="1" dirty="0" smtClean="0">
                <a:solidFill>
                  <a:schemeClr val="tx1"/>
                </a:solidFill>
                <a:latin typeface="Arial" panose="020B0604020202020204" pitchFamily="34" charset="0"/>
                <a:cs typeface="Arial" panose="020B0604020202020204" pitchFamily="34" charset="0"/>
              </a:rPr>
              <a:t>LOCAL LIVE PROGRAM</a:t>
            </a:r>
            <a:endParaRPr lang="en-US" sz="1300" b="1" dirty="0">
              <a:solidFill>
                <a:schemeClr val="tx1"/>
              </a:solidFill>
              <a:latin typeface="Arial" panose="020B0604020202020204" pitchFamily="34" charset="0"/>
              <a:cs typeface="Arial" panose="020B0604020202020204" pitchFamily="34" charset="0"/>
            </a:endParaRPr>
          </a:p>
        </p:txBody>
      </p:sp>
      <p:sp>
        <p:nvSpPr>
          <p:cNvPr id="15" name="Rectangle 11"/>
          <p:cNvSpPr>
            <a:spLocks noChangeArrowheads="1"/>
          </p:cNvSpPr>
          <p:nvPr/>
        </p:nvSpPr>
        <p:spPr bwMode="auto">
          <a:xfrm>
            <a:off x="3047975" y="3551636"/>
            <a:ext cx="3118772" cy="2343719"/>
          </a:xfrm>
          <a:prstGeom prst="rect">
            <a:avLst/>
          </a:prstGeom>
          <a:noFill/>
          <a:ln w="9525" algn="ctr">
            <a:noFill/>
            <a:miter lim="800000"/>
            <a:headEnd/>
            <a:tailEnd/>
          </a:ln>
          <a:effectLst/>
        </p:spPr>
        <p:txBody>
          <a:bodyPr wrap="square">
            <a:spAutoFit/>
          </a:bodyPr>
          <a:lstStyle/>
          <a:p>
            <a:pPr marL="227013" indent="-227013" eaLnBrk="0" hangingPunct="0">
              <a:lnSpc>
                <a:spcPct val="90000"/>
              </a:lnSpc>
              <a:spcBef>
                <a:spcPts val="300"/>
              </a:spcBef>
              <a:buClr>
                <a:schemeClr val="tx2"/>
              </a:buClr>
              <a:buFont typeface="Arial" panose="020B0604020202020204" pitchFamily="34" charset="0"/>
              <a:buChar char="•"/>
            </a:pPr>
            <a:r>
              <a:rPr lang="en-US" sz="1100" b="1" dirty="0" smtClean="0">
                <a:latin typeface="Arial" panose="020B0604020202020204" pitchFamily="34" charset="0"/>
                <a:cs typeface="Arial" panose="020B0604020202020204" pitchFamily="34" charset="0"/>
              </a:rPr>
              <a:t>Objective: </a:t>
            </a:r>
            <a:r>
              <a:rPr lang="en-US" sz="1100" dirty="0">
                <a:latin typeface="Arial" panose="020B0604020202020204" pitchFamily="34" charset="0"/>
                <a:cs typeface="Arial" panose="020B0604020202020204" pitchFamily="34" charset="0"/>
              </a:rPr>
              <a:t>Increase comfort among </a:t>
            </a:r>
            <a:r>
              <a:rPr lang="en-US" sz="1100" dirty="0" smtClean="0">
                <a:latin typeface="Arial" panose="020B0604020202020204" pitchFamily="34" charset="0"/>
                <a:cs typeface="Arial" panose="020B0604020202020204" pitchFamily="34" charset="0"/>
              </a:rPr>
              <a:t>low </a:t>
            </a:r>
            <a:r>
              <a:rPr lang="en-US" sz="1100" dirty="0">
                <a:latin typeface="Arial" panose="020B0604020202020204" pitchFamily="34" charset="0"/>
                <a:cs typeface="Arial" panose="020B0604020202020204" pitchFamily="34" charset="0"/>
              </a:rPr>
              <a:t>to </a:t>
            </a:r>
            <a:r>
              <a:rPr lang="en-US" sz="1100" dirty="0" smtClean="0">
                <a:latin typeface="Arial" panose="020B0604020202020204" pitchFamily="34" charset="0"/>
                <a:cs typeface="Arial" panose="020B0604020202020204" pitchFamily="34" charset="0"/>
              </a:rPr>
              <a:t>mid-level injectors</a:t>
            </a:r>
          </a:p>
          <a:p>
            <a:pPr marL="227013" indent="-227013" eaLnBrk="0" hangingPunct="0">
              <a:lnSpc>
                <a:spcPct val="90000"/>
              </a:lnSpc>
              <a:spcBef>
                <a:spcPts val="300"/>
              </a:spcBef>
              <a:buClr>
                <a:schemeClr val="tx2"/>
              </a:buClr>
              <a:buFont typeface="Arial" panose="020B0604020202020204" pitchFamily="34" charset="0"/>
              <a:buChar char="•"/>
            </a:pPr>
            <a:r>
              <a:rPr lang="en-US" sz="1100" b="1" dirty="0" smtClean="0">
                <a:solidFill>
                  <a:schemeClr val="tx1"/>
                </a:solidFill>
                <a:latin typeface="Arial" panose="020B0604020202020204" pitchFamily="34" charset="0"/>
                <a:cs typeface="Arial" panose="020B0604020202020204" pitchFamily="34" charset="0"/>
              </a:rPr>
              <a:t>Meeting Format: </a:t>
            </a:r>
            <a:r>
              <a:rPr lang="en-US" sz="1100" dirty="0" smtClean="0">
                <a:latin typeface="Arial" panose="020B0604020202020204" pitchFamily="34" charset="0"/>
                <a:cs typeface="Arial" panose="020B0604020202020204" pitchFamily="34" charset="0"/>
              </a:rPr>
              <a:t>Peer-to-peer 1:1 observational </a:t>
            </a:r>
            <a:r>
              <a:rPr lang="en-US" sz="1100" dirty="0">
                <a:latin typeface="Arial" panose="020B0604020202020204" pitchFamily="34" charset="0"/>
                <a:cs typeface="Arial" panose="020B0604020202020204" pitchFamily="34" charset="0"/>
              </a:rPr>
              <a:t>t</a:t>
            </a:r>
            <a:r>
              <a:rPr lang="en-US" sz="1100" dirty="0" smtClean="0">
                <a:latin typeface="Arial" panose="020B0604020202020204" pitchFamily="34" charset="0"/>
                <a:cs typeface="Arial" panose="020B0604020202020204" pitchFamily="34" charset="0"/>
              </a:rPr>
              <a:t>raining  conducted by </a:t>
            </a:r>
            <a:r>
              <a:rPr lang="en-US" sz="1100" dirty="0">
                <a:latin typeface="Arial" panose="020B0604020202020204" pitchFamily="34" charset="0"/>
                <a:cs typeface="Arial" panose="020B0604020202020204" pitchFamily="34" charset="0"/>
              </a:rPr>
              <a:t>e</a:t>
            </a:r>
            <a:r>
              <a:rPr lang="en-US" sz="1100" dirty="0" smtClean="0">
                <a:latin typeface="Arial" panose="020B0604020202020204" pitchFamily="34" charset="0"/>
                <a:cs typeface="Arial" panose="020B0604020202020204" pitchFamily="34" charset="0"/>
              </a:rPr>
              <a:t>xpert faculty </a:t>
            </a:r>
            <a:r>
              <a:rPr lang="en-US" sz="1100" dirty="0">
                <a:latin typeface="Arial" panose="020B0604020202020204" pitchFamily="34" charset="0"/>
                <a:cs typeface="Arial" panose="020B0604020202020204" pitchFamily="34" charset="0"/>
              </a:rPr>
              <a:t>who </a:t>
            </a:r>
            <a:r>
              <a:rPr lang="en-US" sz="1100" dirty="0" smtClean="0">
                <a:latin typeface="Arial" panose="020B0604020202020204" pitchFamily="34" charset="0"/>
                <a:cs typeface="Arial" panose="020B0604020202020204" pitchFamily="34" charset="0"/>
              </a:rPr>
              <a:t>performs treatment on live patients</a:t>
            </a:r>
            <a:endParaRPr lang="en-US" sz="1100" b="1" dirty="0" smtClean="0">
              <a:solidFill>
                <a:schemeClr val="tx1"/>
              </a:solidFill>
              <a:latin typeface="Arial" panose="020B0604020202020204" pitchFamily="34" charset="0"/>
              <a:cs typeface="Arial" panose="020B0604020202020204" pitchFamily="34" charset="0"/>
            </a:endParaRPr>
          </a:p>
          <a:p>
            <a:pPr marL="227013" indent="-227013" eaLnBrk="0" hangingPunct="0">
              <a:lnSpc>
                <a:spcPct val="90000"/>
              </a:lnSpc>
              <a:spcBef>
                <a:spcPts val="300"/>
              </a:spcBef>
              <a:buClr>
                <a:schemeClr val="tx2"/>
              </a:buClr>
              <a:buFont typeface="Arial" panose="020B0604020202020204" pitchFamily="34" charset="0"/>
              <a:buChar char="•"/>
            </a:pPr>
            <a:r>
              <a:rPr lang="en-US" sz="1100" b="1" dirty="0" smtClean="0">
                <a:latin typeface="Arial" panose="020B0604020202020204" pitchFamily="34" charset="0"/>
                <a:cs typeface="Arial" panose="020B0604020202020204" pitchFamily="34" charset="0"/>
              </a:rPr>
              <a:t>Summary: </a:t>
            </a:r>
            <a:r>
              <a:rPr lang="en-US" sz="1100" dirty="0" smtClean="0">
                <a:latin typeface="Arial" panose="020B0604020202020204" pitchFamily="34" charset="0"/>
                <a:cs typeface="Arial" panose="020B0604020202020204" pitchFamily="34" charset="0"/>
              </a:rPr>
              <a:t>Half-day </a:t>
            </a:r>
            <a:r>
              <a:rPr lang="en-US" sz="1100" dirty="0">
                <a:latin typeface="Arial" panose="020B0604020202020204" pitchFamily="34" charset="0"/>
                <a:cs typeface="Arial" panose="020B0604020202020204" pitchFamily="34" charset="0"/>
              </a:rPr>
              <a:t>session in </a:t>
            </a:r>
            <a:r>
              <a:rPr lang="en-US" sz="1100" u="sng" dirty="0">
                <a:latin typeface="Arial" panose="020B0604020202020204" pitchFamily="34" charset="0"/>
                <a:cs typeface="Arial" panose="020B0604020202020204" pitchFamily="34" charset="0"/>
              </a:rPr>
              <a:t>f</a:t>
            </a:r>
            <a:r>
              <a:rPr lang="en-US" sz="1100" u="sng" dirty="0" smtClean="0">
                <a:latin typeface="Arial" panose="020B0604020202020204" pitchFamily="34" charset="0"/>
                <a:cs typeface="Arial" panose="020B0604020202020204" pitchFamily="34" charset="0"/>
              </a:rPr>
              <a:t>aculty office</a:t>
            </a:r>
            <a:r>
              <a:rPr lang="en-US" sz="1100" dirty="0" smtClean="0">
                <a:latin typeface="Arial" panose="020B0604020202020204" pitchFamily="34" charset="0"/>
                <a:cs typeface="Arial" panose="020B0604020202020204" pitchFamily="34" charset="0"/>
              </a:rPr>
              <a:t>. Faculty instructs trainee </a:t>
            </a:r>
            <a:r>
              <a:rPr lang="en-US" sz="1100" dirty="0">
                <a:latin typeface="Arial" panose="020B0604020202020204" pitchFamily="34" charset="0"/>
                <a:cs typeface="Arial" panose="020B0604020202020204" pitchFamily="34" charset="0"/>
              </a:rPr>
              <a:t>on patient identification, safety, and </a:t>
            </a:r>
            <a:r>
              <a:rPr lang="en-US" sz="1100" dirty="0" smtClean="0">
                <a:latin typeface="Arial" panose="020B0604020202020204" pitchFamily="34" charset="0"/>
                <a:cs typeface="Arial" panose="020B0604020202020204" pitchFamily="34" charset="0"/>
              </a:rPr>
              <a:t>dosing </a:t>
            </a:r>
            <a:r>
              <a:rPr lang="en-US" sz="1100" dirty="0">
                <a:latin typeface="Arial" panose="020B0604020202020204" pitchFamily="34" charset="0"/>
                <a:cs typeface="Arial" panose="020B0604020202020204" pitchFamily="34" charset="0"/>
              </a:rPr>
              <a:t>before performing injections on 3 to 6 </a:t>
            </a:r>
            <a:r>
              <a:rPr lang="en-US" sz="1100" dirty="0" smtClean="0">
                <a:latin typeface="Arial" panose="020B0604020202020204" pitchFamily="34" charset="0"/>
                <a:cs typeface="Arial" panose="020B0604020202020204" pitchFamily="34" charset="0"/>
              </a:rPr>
              <a:t>patients</a:t>
            </a:r>
            <a:r>
              <a:rPr lang="en-US" sz="1100" dirty="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while trainee observes</a:t>
            </a:r>
            <a:endParaRPr lang="en-US" sz="1100" dirty="0">
              <a:latin typeface="Arial" panose="020B0604020202020204" pitchFamily="34" charset="0"/>
              <a:cs typeface="Arial" panose="020B0604020202020204" pitchFamily="34" charset="0"/>
            </a:endParaRPr>
          </a:p>
          <a:p>
            <a:pPr marL="227013" indent="-227013" eaLnBrk="0" hangingPunct="0">
              <a:lnSpc>
                <a:spcPct val="90000"/>
              </a:lnSpc>
              <a:spcBef>
                <a:spcPts val="300"/>
              </a:spcBef>
              <a:buClr>
                <a:schemeClr val="tx2"/>
              </a:buClr>
              <a:buFont typeface="Arial" panose="020B0604020202020204" pitchFamily="34" charset="0"/>
              <a:buChar char="•"/>
            </a:pPr>
            <a:endParaRPr lang="en-US" sz="1300" b="1" i="1" dirty="0" smtClean="0">
              <a:solidFill>
                <a:schemeClr val="tx1"/>
              </a:solidFill>
            </a:endParaRPr>
          </a:p>
          <a:p>
            <a:pPr marL="227013" indent="-227013" eaLnBrk="0" hangingPunct="0">
              <a:lnSpc>
                <a:spcPct val="90000"/>
              </a:lnSpc>
              <a:spcBef>
                <a:spcPct val="40000"/>
              </a:spcBef>
              <a:buClr>
                <a:srgbClr val="6707A5"/>
              </a:buClr>
              <a:buFontTx/>
              <a:buChar char="–"/>
            </a:pPr>
            <a:endParaRPr lang="en-US" sz="1400" b="1" dirty="0">
              <a:solidFill>
                <a:schemeClr val="tx1"/>
              </a:solidFill>
            </a:endParaRPr>
          </a:p>
        </p:txBody>
      </p:sp>
      <p:sp>
        <p:nvSpPr>
          <p:cNvPr id="16" name="Text Box 16"/>
          <p:cNvSpPr txBox="1">
            <a:spLocks noChangeArrowheads="1"/>
          </p:cNvSpPr>
          <p:nvPr/>
        </p:nvSpPr>
        <p:spPr bwMode="auto">
          <a:xfrm>
            <a:off x="3484954" y="1206094"/>
            <a:ext cx="2341603" cy="249299"/>
          </a:xfrm>
          <a:prstGeom prst="rect">
            <a:avLst/>
          </a:prstGeom>
          <a:noFill/>
          <a:ln w="9525" algn="ctr">
            <a:noFill/>
            <a:miter lim="800000"/>
            <a:headEnd/>
            <a:tailEnd/>
          </a:ln>
          <a:effectLst/>
        </p:spPr>
        <p:txBody>
          <a:bodyPr wrap="none">
            <a:spAutoFit/>
          </a:bodyPr>
          <a:lstStyle/>
          <a:p>
            <a:pPr eaLnBrk="0" hangingPunct="0">
              <a:lnSpc>
                <a:spcPct val="85000"/>
              </a:lnSpc>
              <a:buClr>
                <a:srgbClr val="6707A5"/>
              </a:buClr>
            </a:pPr>
            <a:r>
              <a:rPr lang="en-US" sz="1200" b="1" dirty="0" smtClean="0">
                <a:solidFill>
                  <a:schemeClr val="tx1"/>
                </a:solidFill>
                <a:latin typeface="Arial" panose="020B0604020202020204" pitchFamily="34" charset="0"/>
                <a:cs typeface="Arial" panose="020B0604020202020204" pitchFamily="34" charset="0"/>
              </a:rPr>
              <a:t>PRECEPTORSHIP PROGRAM</a:t>
            </a:r>
            <a:endParaRPr lang="en-US" sz="1200" b="1" dirty="0">
              <a:solidFill>
                <a:schemeClr val="tx1"/>
              </a:solidFill>
              <a:latin typeface="Arial" panose="020B0604020202020204" pitchFamily="34" charset="0"/>
              <a:cs typeface="Arial" panose="020B0604020202020204" pitchFamily="34" charset="0"/>
            </a:endParaRPr>
          </a:p>
        </p:txBody>
      </p:sp>
      <p:sp>
        <p:nvSpPr>
          <p:cNvPr id="23" name="Rectangle 11"/>
          <p:cNvSpPr>
            <a:spLocks noChangeArrowheads="1"/>
          </p:cNvSpPr>
          <p:nvPr/>
        </p:nvSpPr>
        <p:spPr bwMode="auto">
          <a:xfrm>
            <a:off x="6176446" y="3551635"/>
            <a:ext cx="2967553" cy="2347309"/>
          </a:xfrm>
          <a:prstGeom prst="rect">
            <a:avLst/>
          </a:prstGeom>
          <a:noFill/>
          <a:ln w="9525" algn="ctr">
            <a:noFill/>
            <a:miter lim="800000"/>
            <a:headEnd/>
            <a:tailEnd/>
          </a:ln>
          <a:effectLst/>
        </p:spPr>
        <p:txBody>
          <a:bodyPr wrap="square">
            <a:spAutoFit/>
          </a:bodyPr>
          <a:lstStyle/>
          <a:p>
            <a:pPr marL="227013" indent="-227013" eaLnBrk="0" hangingPunct="0">
              <a:lnSpc>
                <a:spcPct val="90000"/>
              </a:lnSpc>
              <a:spcBef>
                <a:spcPts val="300"/>
              </a:spcBef>
              <a:buClr>
                <a:schemeClr val="tx2"/>
              </a:buClr>
              <a:buFont typeface="Arial" panose="020B0604020202020204" pitchFamily="34" charset="0"/>
              <a:buChar char="•"/>
            </a:pPr>
            <a:r>
              <a:rPr lang="en-US" sz="1100" b="1" dirty="0" smtClean="0">
                <a:latin typeface="Arial" panose="020B0604020202020204" pitchFamily="34" charset="0"/>
                <a:cs typeface="Arial" panose="020B0604020202020204" pitchFamily="34" charset="0"/>
              </a:rPr>
              <a:t>Objective: </a:t>
            </a:r>
            <a:r>
              <a:rPr lang="en-US" sz="1100" dirty="0" smtClean="0">
                <a:latin typeface="Arial" panose="020B0604020202020204" pitchFamily="34" charset="0"/>
                <a:cs typeface="Arial" panose="020B0604020202020204" pitchFamily="34" charset="0"/>
              </a:rPr>
              <a:t>Increase </a:t>
            </a:r>
            <a:r>
              <a:rPr lang="en-US" sz="1100" dirty="0">
                <a:latin typeface="Arial" panose="020B0604020202020204" pitchFamily="34" charset="0"/>
                <a:cs typeface="Arial" panose="020B0604020202020204" pitchFamily="34" charset="0"/>
              </a:rPr>
              <a:t>comfort among </a:t>
            </a:r>
            <a:r>
              <a:rPr lang="en-US" sz="1100" dirty="0" smtClean="0">
                <a:latin typeface="Arial" panose="020B0604020202020204" pitchFamily="34" charset="0"/>
                <a:cs typeface="Arial" panose="020B0604020202020204" pitchFamily="34" charset="0"/>
              </a:rPr>
              <a:t>low </a:t>
            </a:r>
            <a:r>
              <a:rPr lang="en-US" sz="1100" dirty="0">
                <a:latin typeface="Arial" panose="020B0604020202020204" pitchFamily="34" charset="0"/>
                <a:cs typeface="Arial" panose="020B0604020202020204" pitchFamily="34" charset="0"/>
              </a:rPr>
              <a:t>to </a:t>
            </a:r>
            <a:r>
              <a:rPr lang="en-US" sz="1100" dirty="0" smtClean="0">
                <a:latin typeface="Arial" panose="020B0604020202020204" pitchFamily="34" charset="0"/>
                <a:cs typeface="Arial" panose="020B0604020202020204" pitchFamily="34" charset="0"/>
              </a:rPr>
              <a:t>mid-level injectors</a:t>
            </a:r>
          </a:p>
          <a:p>
            <a:pPr marL="227013" indent="-227013" eaLnBrk="0" hangingPunct="0">
              <a:lnSpc>
                <a:spcPct val="90000"/>
              </a:lnSpc>
              <a:spcBef>
                <a:spcPts val="300"/>
              </a:spcBef>
              <a:buClr>
                <a:schemeClr val="tx2"/>
              </a:buClr>
              <a:buFont typeface="Arial" panose="020B0604020202020204" pitchFamily="34" charset="0"/>
              <a:buChar char="•"/>
            </a:pPr>
            <a:r>
              <a:rPr lang="en-US" sz="1100" b="1" dirty="0" smtClean="0">
                <a:solidFill>
                  <a:schemeClr val="tx1"/>
                </a:solidFill>
                <a:latin typeface="Arial" panose="020B0604020202020204" pitchFamily="34" charset="0"/>
                <a:cs typeface="Arial" panose="020B0604020202020204" pitchFamily="34" charset="0"/>
              </a:rPr>
              <a:t>Meeting Format: </a:t>
            </a:r>
            <a:r>
              <a:rPr lang="en-US" sz="1100" dirty="0" smtClean="0">
                <a:latin typeface="Arial" panose="020B0604020202020204" pitchFamily="34" charset="0"/>
                <a:cs typeface="Arial" panose="020B0604020202020204" pitchFamily="34" charset="0"/>
              </a:rPr>
              <a:t>Peer-to-peer 1:1 training with expert faculty observing and  counseling trainees treating live patients</a:t>
            </a:r>
            <a:endParaRPr lang="en-US" sz="1100" b="1" dirty="0" smtClean="0">
              <a:solidFill>
                <a:schemeClr val="tx1"/>
              </a:solidFill>
              <a:latin typeface="Arial" panose="020B0604020202020204" pitchFamily="34" charset="0"/>
              <a:cs typeface="Arial" panose="020B0604020202020204" pitchFamily="34" charset="0"/>
            </a:endParaRPr>
          </a:p>
          <a:p>
            <a:pPr marL="227013" indent="-227013" eaLnBrk="0" hangingPunct="0">
              <a:lnSpc>
                <a:spcPct val="90000"/>
              </a:lnSpc>
              <a:spcBef>
                <a:spcPts val="300"/>
              </a:spcBef>
              <a:buClr>
                <a:schemeClr val="tx2"/>
              </a:buClr>
              <a:buFont typeface="Arial" panose="020B0604020202020204" pitchFamily="34" charset="0"/>
              <a:buChar char="•"/>
            </a:pPr>
            <a:r>
              <a:rPr lang="en-US" sz="1100" b="1" dirty="0" smtClean="0">
                <a:latin typeface="Arial" panose="020B0604020202020204" pitchFamily="34" charset="0"/>
                <a:cs typeface="Arial" panose="020B0604020202020204" pitchFamily="34" charset="0"/>
              </a:rPr>
              <a:t>Summary: </a:t>
            </a:r>
            <a:r>
              <a:rPr lang="en-US" sz="1100" dirty="0" smtClean="0">
                <a:latin typeface="Arial" panose="020B0604020202020204" pitchFamily="34" charset="0"/>
                <a:cs typeface="Arial" panose="020B0604020202020204" pitchFamily="34" charset="0"/>
              </a:rPr>
              <a:t>Half-day session</a:t>
            </a:r>
            <a:r>
              <a:rPr lang="en-US" sz="1100" dirty="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in </a:t>
            </a:r>
            <a:r>
              <a:rPr lang="en-US" sz="1100" u="sng" dirty="0">
                <a:latin typeface="Arial" panose="020B0604020202020204" pitchFamily="34" charset="0"/>
                <a:cs typeface="Arial" panose="020B0604020202020204" pitchFamily="34" charset="0"/>
              </a:rPr>
              <a:t>t</a:t>
            </a:r>
            <a:r>
              <a:rPr lang="en-US" sz="1100" u="sng" dirty="0" smtClean="0">
                <a:latin typeface="Arial" panose="020B0604020202020204" pitchFamily="34" charset="0"/>
                <a:cs typeface="Arial" panose="020B0604020202020204" pitchFamily="34" charset="0"/>
              </a:rPr>
              <a:t>rainee office</a:t>
            </a:r>
            <a:r>
              <a:rPr lang="en-US" sz="1100" dirty="0" smtClean="0">
                <a:latin typeface="Arial" panose="020B0604020202020204" pitchFamily="34" charset="0"/>
                <a:cs typeface="Arial" panose="020B0604020202020204" pitchFamily="34" charset="0"/>
              </a:rPr>
              <a:t>. Faculty observes patient interactions and instructs trainee </a:t>
            </a:r>
            <a:r>
              <a:rPr lang="en-US" sz="1100" dirty="0">
                <a:latin typeface="Arial" panose="020B0604020202020204" pitchFamily="34" charset="0"/>
                <a:cs typeface="Arial" panose="020B0604020202020204" pitchFamily="34" charset="0"/>
              </a:rPr>
              <a:t>on patient identification, safety, </a:t>
            </a:r>
            <a:r>
              <a:rPr lang="en-US" sz="1100" dirty="0" smtClean="0">
                <a:latin typeface="Arial" panose="020B0604020202020204" pitchFamily="34" charset="0"/>
                <a:cs typeface="Arial" panose="020B0604020202020204" pitchFamily="34" charset="0"/>
              </a:rPr>
              <a:t>and dosing </a:t>
            </a:r>
            <a:r>
              <a:rPr lang="en-US" sz="1100" dirty="0">
                <a:latin typeface="Arial" panose="020B0604020202020204" pitchFamily="34" charset="0"/>
                <a:cs typeface="Arial" panose="020B0604020202020204" pitchFamily="34" charset="0"/>
              </a:rPr>
              <a:t>before </a:t>
            </a:r>
            <a:r>
              <a:rPr lang="en-US" sz="1100" dirty="0" smtClean="0">
                <a:latin typeface="Arial" panose="020B0604020202020204" pitchFamily="34" charset="0"/>
                <a:cs typeface="Arial" panose="020B0604020202020204" pitchFamily="34" charset="0"/>
              </a:rPr>
              <a:t> counseling </a:t>
            </a:r>
            <a:r>
              <a:rPr lang="en-US" sz="1100" u="sng" dirty="0">
                <a:latin typeface="Arial" panose="020B0604020202020204" pitchFamily="34" charset="0"/>
                <a:cs typeface="Arial" panose="020B0604020202020204" pitchFamily="34" charset="0"/>
              </a:rPr>
              <a:t>t</a:t>
            </a:r>
            <a:r>
              <a:rPr lang="en-US" sz="1100" u="sng" dirty="0" smtClean="0">
                <a:latin typeface="Arial" panose="020B0604020202020204" pitchFamily="34" charset="0"/>
                <a:cs typeface="Arial" panose="020B0604020202020204" pitchFamily="34" charset="0"/>
              </a:rPr>
              <a:t>rainee</a:t>
            </a:r>
            <a:r>
              <a:rPr lang="en-US" sz="1100" dirty="0" smtClean="0">
                <a:latin typeface="Arial" panose="020B0604020202020204" pitchFamily="34" charset="0"/>
                <a:cs typeface="Arial" panose="020B0604020202020204" pitchFamily="34" charset="0"/>
              </a:rPr>
              <a:t> injecting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3 </a:t>
            </a:r>
            <a:r>
              <a:rPr lang="en-US" sz="1100" dirty="0">
                <a:latin typeface="Arial" panose="020B0604020202020204" pitchFamily="34" charset="0"/>
                <a:cs typeface="Arial" panose="020B0604020202020204" pitchFamily="34" charset="0"/>
              </a:rPr>
              <a:t>to 6 </a:t>
            </a:r>
            <a:r>
              <a:rPr lang="en-US" sz="1100" dirty="0" smtClean="0">
                <a:latin typeface="Arial" panose="020B0604020202020204" pitchFamily="34" charset="0"/>
                <a:cs typeface="Arial" panose="020B0604020202020204" pitchFamily="34" charset="0"/>
              </a:rPr>
              <a:t>patients </a:t>
            </a:r>
            <a:endParaRPr lang="en-US" sz="1100" u="sng" dirty="0">
              <a:latin typeface="Arial" panose="020B0604020202020204" pitchFamily="34" charset="0"/>
              <a:cs typeface="Arial" panose="020B0604020202020204" pitchFamily="34" charset="0"/>
            </a:endParaRPr>
          </a:p>
          <a:p>
            <a:pPr marL="227013" indent="-227013" eaLnBrk="0" hangingPunct="0">
              <a:lnSpc>
                <a:spcPct val="90000"/>
              </a:lnSpc>
              <a:spcBef>
                <a:spcPts val="300"/>
              </a:spcBef>
              <a:buClr>
                <a:schemeClr val="tx2"/>
              </a:buClr>
              <a:buFont typeface="Arial" panose="020B0604020202020204" pitchFamily="34" charset="0"/>
              <a:buChar char="•"/>
            </a:pPr>
            <a:endParaRPr lang="en-US" sz="1300" b="1" i="1" dirty="0" smtClean="0">
              <a:solidFill>
                <a:schemeClr val="tx1"/>
              </a:solidFill>
            </a:endParaRPr>
          </a:p>
          <a:p>
            <a:pPr marL="227013" indent="-227013" eaLnBrk="0" hangingPunct="0">
              <a:lnSpc>
                <a:spcPct val="90000"/>
              </a:lnSpc>
              <a:spcBef>
                <a:spcPct val="40000"/>
              </a:spcBef>
              <a:buClr>
                <a:srgbClr val="6707A5"/>
              </a:buClr>
              <a:buFontTx/>
              <a:buChar char="–"/>
            </a:pPr>
            <a:endParaRPr lang="en-US" sz="1400" b="1" dirty="0">
              <a:solidFill>
                <a:schemeClr val="tx1"/>
              </a:solidFill>
            </a:endParaRPr>
          </a:p>
        </p:txBody>
      </p:sp>
      <p:sp>
        <p:nvSpPr>
          <p:cNvPr id="24" name="Text Box 16"/>
          <p:cNvSpPr txBox="1">
            <a:spLocks noChangeArrowheads="1"/>
          </p:cNvSpPr>
          <p:nvPr/>
        </p:nvSpPr>
        <p:spPr bwMode="auto">
          <a:xfrm>
            <a:off x="6517203" y="1188466"/>
            <a:ext cx="2154051" cy="249299"/>
          </a:xfrm>
          <a:prstGeom prst="rect">
            <a:avLst/>
          </a:prstGeom>
          <a:noFill/>
          <a:ln w="9525" algn="ctr">
            <a:noFill/>
            <a:miter lim="800000"/>
            <a:headEnd/>
            <a:tailEnd/>
          </a:ln>
          <a:effectLst/>
        </p:spPr>
        <p:txBody>
          <a:bodyPr wrap="none">
            <a:spAutoFit/>
          </a:bodyPr>
          <a:lstStyle/>
          <a:p>
            <a:pPr eaLnBrk="0" hangingPunct="0">
              <a:lnSpc>
                <a:spcPct val="85000"/>
              </a:lnSpc>
              <a:buClr>
                <a:srgbClr val="6707A5"/>
              </a:buClr>
            </a:pPr>
            <a:r>
              <a:rPr lang="en-US" sz="1200" b="1" dirty="0" smtClean="0">
                <a:solidFill>
                  <a:schemeClr val="tx1"/>
                </a:solidFill>
                <a:latin typeface="Arial" panose="020B0604020202020204" pitchFamily="34" charset="0"/>
                <a:cs typeface="Arial" panose="020B0604020202020204" pitchFamily="34" charset="0"/>
              </a:rPr>
              <a:t>PROCTORSHIP PROGRAM</a:t>
            </a:r>
            <a:endParaRPr lang="en-US" sz="1200" b="1" dirty="0">
              <a:solidFill>
                <a:schemeClr val="tx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rotWithShape="1">
          <a:blip r:embed="rId4"/>
          <a:srcRect l="2" r="470"/>
          <a:stretch/>
        </p:blipFill>
        <p:spPr>
          <a:xfrm>
            <a:off x="296817" y="2478395"/>
            <a:ext cx="2601599" cy="992861"/>
          </a:xfrm>
          <a:prstGeom prst="rect">
            <a:avLst/>
          </a:prstGeom>
          <a:ln>
            <a:solidFill>
              <a:schemeClr val="tx1"/>
            </a:solidFill>
          </a:ln>
        </p:spPr>
      </p:pic>
      <p:pic>
        <p:nvPicPr>
          <p:cNvPr id="20" name="Picture 19"/>
          <p:cNvPicPr>
            <a:picLocks noChangeAspect="1"/>
          </p:cNvPicPr>
          <p:nvPr/>
        </p:nvPicPr>
        <p:blipFill rotWithShape="1">
          <a:blip r:embed="rId5"/>
          <a:srcRect l="14253" t="5965" r="12582" b="416"/>
          <a:stretch/>
        </p:blipFill>
        <p:spPr>
          <a:xfrm>
            <a:off x="296817" y="1447240"/>
            <a:ext cx="1306953" cy="1031155"/>
          </a:xfrm>
          <a:prstGeom prst="rect">
            <a:avLst/>
          </a:prstGeom>
          <a:ln>
            <a:solidFill>
              <a:schemeClr val="tx1"/>
            </a:solidFill>
          </a:ln>
        </p:spPr>
      </p:pic>
      <p:pic>
        <p:nvPicPr>
          <p:cNvPr id="21" name="Picture 20"/>
          <p:cNvPicPr>
            <a:picLocks noChangeAspect="1"/>
          </p:cNvPicPr>
          <p:nvPr/>
        </p:nvPicPr>
        <p:blipFill>
          <a:blip r:embed="rId6"/>
          <a:stretch>
            <a:fillRect/>
          </a:stretch>
        </p:blipFill>
        <p:spPr>
          <a:xfrm>
            <a:off x="3432550" y="1444428"/>
            <a:ext cx="2461327" cy="2051880"/>
          </a:xfrm>
          <a:prstGeom prst="rect">
            <a:avLst/>
          </a:prstGeom>
          <a:ln>
            <a:solidFill>
              <a:schemeClr val="tx1"/>
            </a:solidFill>
          </a:ln>
        </p:spPr>
      </p:pic>
      <p:pic>
        <p:nvPicPr>
          <p:cNvPr id="22" name="Picture 21"/>
          <p:cNvPicPr>
            <a:picLocks noChangeAspect="1"/>
          </p:cNvPicPr>
          <p:nvPr/>
        </p:nvPicPr>
        <p:blipFill rotWithShape="1">
          <a:blip r:embed="rId7" cstate="print">
            <a:extLst>
              <a:ext uri="{28A0092B-C50C-407E-A947-70E740481C1C}">
                <a14:useLocalDpi xmlns:a14="http://schemas.microsoft.com/office/drawing/2010/main" val="0"/>
              </a:ext>
            </a:extLst>
          </a:blip>
          <a:srcRect l="9050" t="13319" r="8996" b="14171"/>
          <a:stretch/>
        </p:blipFill>
        <p:spPr>
          <a:xfrm>
            <a:off x="6455238" y="1427862"/>
            <a:ext cx="2472486" cy="2076293"/>
          </a:xfrm>
          <a:prstGeom prst="rect">
            <a:avLst/>
          </a:prstGeom>
          <a:ln>
            <a:solidFill>
              <a:schemeClr val="tx1"/>
            </a:solidFill>
          </a:ln>
        </p:spPr>
      </p:pic>
      <p:sp>
        <p:nvSpPr>
          <p:cNvPr id="14" name="Text Box 34"/>
          <p:cNvSpPr txBox="1">
            <a:spLocks noChangeArrowheads="1"/>
          </p:cNvSpPr>
          <p:nvPr/>
        </p:nvSpPr>
        <p:spPr bwMode="auto">
          <a:xfrm>
            <a:off x="0" y="5727459"/>
            <a:ext cx="9254864" cy="117725"/>
          </a:xfrm>
          <a:prstGeom prst="rect">
            <a:avLst/>
          </a:prstGeom>
          <a:noFill/>
          <a:ln w="9525" algn="ctr">
            <a:noFill/>
            <a:miter lim="800000"/>
            <a:headEnd/>
            <a:tailEnd/>
          </a:ln>
        </p:spPr>
        <p:txBody>
          <a:bodyPr wrap="square" lIns="0" tIns="0" rIns="0" bIns="0" anchor="b">
            <a:spAutoFit/>
          </a:bodyPr>
          <a:lstStyle/>
          <a:p>
            <a:pPr marL="342900" indent="-342900">
              <a:lnSpc>
                <a:spcPct val="90000"/>
              </a:lnSpc>
              <a:buClr>
                <a:srgbClr val="9B7AB6"/>
              </a:buClr>
            </a:pPr>
            <a:r>
              <a:rPr lang="en-US" sz="850" b="0" dirty="0" smtClean="0">
                <a:latin typeface="Arial" panose="020B0604020202020204" pitchFamily="34" charset="0"/>
                <a:cs typeface="Arial" panose="020B0604020202020204" pitchFamily="34" charset="0"/>
              </a:rPr>
              <a:t>	</a:t>
            </a:r>
            <a:r>
              <a:rPr lang="en-US" sz="850" b="1" dirty="0" smtClean="0">
                <a:latin typeface="Arial" panose="020B0604020202020204" pitchFamily="34" charset="0"/>
                <a:cs typeface="Arial" panose="020B0604020202020204" pitchFamily="34" charset="0"/>
              </a:rPr>
              <a:t>Reference: </a:t>
            </a:r>
            <a:r>
              <a:rPr lang="en-US" sz="850" dirty="0" smtClean="0">
                <a:latin typeface="Arial" panose="020B0604020202020204" pitchFamily="34" charset="0"/>
                <a:cs typeface="Arial" panose="020B0604020202020204" pitchFamily="34" charset="0"/>
              </a:rPr>
              <a:t>1. Data on file, Allergan, Inc. </a:t>
            </a:r>
            <a:endParaRPr lang="en-US" sz="850" baseline="30000" dirty="0">
              <a:latin typeface="Arial" panose="020B0604020202020204" pitchFamily="34" charset="0"/>
              <a:cs typeface="Arial" panose="020B0604020202020204" pitchFamily="34" charset="0"/>
            </a:endParaRPr>
          </a:p>
        </p:txBody>
      </p:sp>
      <p:sp>
        <p:nvSpPr>
          <p:cNvPr id="18" name="Rectangle 3"/>
          <p:cNvSpPr>
            <a:spLocks noChangeArrowheads="1"/>
          </p:cNvSpPr>
          <p:nvPr/>
        </p:nvSpPr>
        <p:spPr bwMode="auto">
          <a:xfrm>
            <a:off x="261938" y="5494338"/>
            <a:ext cx="9144000" cy="276999"/>
          </a:xfrm>
          <a:prstGeom prst="rect">
            <a:avLst/>
          </a:prstGeom>
          <a:noFill/>
          <a:ln w="9525">
            <a:noFill/>
            <a:miter lim="800000"/>
            <a:headEnd/>
            <a:tailEnd/>
          </a:ln>
        </p:spPr>
        <p:txBody>
          <a:bodyPr>
            <a:spAutoFit/>
          </a:bodyPr>
          <a:lstStyle/>
          <a:p>
            <a:r>
              <a:rPr lang="en-US" sz="1200" b="1" dirty="0">
                <a:latin typeface="Arial     "/>
              </a:rPr>
              <a:t>Please see </a:t>
            </a:r>
            <a:r>
              <a:rPr lang="en-US" sz="1200" b="1" dirty="0" smtClean="0">
                <a:latin typeface="Arial     "/>
              </a:rPr>
              <a:t>BOTOX</a:t>
            </a:r>
            <a:r>
              <a:rPr lang="en-US" sz="1200" b="1" baseline="30000" dirty="0">
                <a:latin typeface="Arial     "/>
              </a:rPr>
              <a:t>®</a:t>
            </a:r>
            <a:r>
              <a:rPr lang="en-US" sz="1200" b="1" dirty="0">
                <a:latin typeface="Arial     "/>
              </a:rPr>
              <a:t> and </a:t>
            </a:r>
            <a:r>
              <a:rPr lang="en-US" sz="1200" b="1" dirty="0" smtClean="0">
                <a:latin typeface="Arial     "/>
              </a:rPr>
              <a:t>BOTOX</a:t>
            </a:r>
            <a:r>
              <a:rPr lang="en-US" sz="1200" b="1" baseline="30000" dirty="0" smtClean="0">
                <a:latin typeface="Arial     "/>
              </a:rPr>
              <a:t>®</a:t>
            </a:r>
            <a:r>
              <a:rPr lang="en-US" sz="1200" b="1" dirty="0" smtClean="0">
                <a:latin typeface="Arial     "/>
              </a:rPr>
              <a:t> </a:t>
            </a:r>
            <a:r>
              <a:rPr lang="en-US" sz="1200" b="1" dirty="0">
                <a:latin typeface="Arial     "/>
              </a:rPr>
              <a:t>Cosmetic </a:t>
            </a:r>
            <a:r>
              <a:rPr lang="en-US" sz="1200" b="1" dirty="0" smtClean="0">
                <a:latin typeface="Arial     "/>
              </a:rPr>
              <a:t>Important Safety Information included in this presentation.</a:t>
            </a:r>
            <a:endParaRPr lang="en-US" sz="1200" b="1" dirty="0">
              <a:latin typeface="Arial     "/>
            </a:endParaRPr>
          </a:p>
        </p:txBody>
      </p:sp>
    </p:spTree>
    <p:extLst>
      <p:ext uri="{BB962C8B-B14F-4D97-AF65-F5344CB8AC3E}">
        <p14:creationId xmlns:p14="http://schemas.microsoft.com/office/powerpoint/2010/main" val="289973825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274320" y="0"/>
            <a:ext cx="8839200" cy="955675"/>
          </a:xfrm>
        </p:spPr>
        <p:txBody>
          <a:bodyPr>
            <a:normAutofit fontScale="90000"/>
          </a:bodyPr>
          <a:lstStyle/>
          <a:p>
            <a:r>
              <a:rPr lang="en-US" sz="3000" dirty="0" smtClean="0">
                <a:solidFill>
                  <a:schemeClr val="accent1"/>
                </a:solidFill>
              </a:rPr>
              <a:t>Neurosciences Physician Training 2014</a:t>
            </a:r>
            <a:r>
              <a:rPr lang="en-US" sz="3200" baseline="30000" dirty="0" smtClean="0">
                <a:solidFill>
                  <a:schemeClr val="accent1"/>
                </a:solidFill>
              </a:rPr>
              <a:t>1</a:t>
            </a:r>
            <a:r>
              <a:rPr lang="en-US" sz="3000" dirty="0" smtClean="0">
                <a:solidFill>
                  <a:schemeClr val="accent1"/>
                </a:solidFill>
              </a:rPr>
              <a:t> (cont’d.)</a:t>
            </a:r>
            <a:br>
              <a:rPr lang="en-US" sz="3000" dirty="0" smtClean="0">
                <a:solidFill>
                  <a:schemeClr val="accent1"/>
                </a:solidFill>
              </a:rPr>
            </a:br>
            <a:r>
              <a:rPr lang="en-US" sz="2000" dirty="0" smtClean="0">
                <a:solidFill>
                  <a:schemeClr val="accent1"/>
                </a:solidFill>
              </a:rPr>
              <a:t>Chronic Migraine </a:t>
            </a:r>
            <a:r>
              <a:rPr lang="en-US" sz="2000" dirty="0">
                <a:solidFill>
                  <a:schemeClr val="accent1"/>
                </a:solidFill>
              </a:rPr>
              <a:t>– </a:t>
            </a:r>
            <a:r>
              <a:rPr lang="en-US" sz="2000" dirty="0" smtClean="0">
                <a:solidFill>
                  <a:schemeClr val="accent1"/>
                </a:solidFill>
              </a:rPr>
              <a:t>Upper Limb Spasticity – Cervical Dystonia</a:t>
            </a:r>
            <a:endParaRPr lang="en-US" sz="2000" baseline="30000" dirty="0" smtClean="0">
              <a:solidFill>
                <a:schemeClr val="accent1"/>
              </a:solidFill>
            </a:endParaRPr>
          </a:p>
        </p:txBody>
      </p:sp>
      <p:sp>
        <p:nvSpPr>
          <p:cNvPr id="100363" name="Rectangle 11"/>
          <p:cNvSpPr>
            <a:spLocks noChangeArrowheads="1"/>
          </p:cNvSpPr>
          <p:nvPr/>
        </p:nvSpPr>
        <p:spPr bwMode="auto">
          <a:xfrm>
            <a:off x="-12526" y="3425673"/>
            <a:ext cx="3051017" cy="1733808"/>
          </a:xfrm>
          <a:prstGeom prst="rect">
            <a:avLst/>
          </a:prstGeom>
          <a:noFill/>
          <a:ln w="9525" algn="ctr">
            <a:noFill/>
            <a:miter lim="800000"/>
            <a:headEnd/>
            <a:tailEnd/>
          </a:ln>
          <a:effectLst/>
        </p:spPr>
        <p:txBody>
          <a:bodyPr wrap="square">
            <a:spAutoFit/>
          </a:bodyPr>
          <a:lstStyle/>
          <a:p>
            <a:pPr marL="227013" indent="-227013" eaLnBrk="0" hangingPunct="0">
              <a:lnSpc>
                <a:spcPct val="90000"/>
              </a:lnSpc>
              <a:spcBef>
                <a:spcPts val="300"/>
              </a:spcBef>
              <a:buClr>
                <a:schemeClr val="tx2"/>
              </a:buClr>
              <a:buFont typeface="Arial" panose="020B0604020202020204" pitchFamily="34" charset="0"/>
              <a:buChar char="•"/>
            </a:pPr>
            <a:r>
              <a:rPr lang="en-US" sz="1000" b="1" dirty="0">
                <a:latin typeface="Arial" panose="020B0604020202020204" pitchFamily="34" charset="0"/>
                <a:cs typeface="Arial" panose="020B0604020202020204" pitchFamily="34" charset="0"/>
              </a:rPr>
              <a:t>Objective: </a:t>
            </a:r>
            <a:r>
              <a:rPr lang="en-US" sz="1000" dirty="0" smtClean="0">
                <a:latin typeface="Arial" panose="020B0604020202020204" pitchFamily="34" charset="0"/>
                <a:cs typeface="Arial" panose="020B0604020202020204" pitchFamily="34" charset="0"/>
              </a:rPr>
              <a:t>Increase </a:t>
            </a:r>
            <a:r>
              <a:rPr lang="en-US" sz="1000" dirty="0">
                <a:latin typeface="Arial" panose="020B0604020202020204" pitchFamily="34" charset="0"/>
                <a:cs typeface="Arial" panose="020B0604020202020204" pitchFamily="34" charset="0"/>
              </a:rPr>
              <a:t>comfort among </a:t>
            </a:r>
            <a:r>
              <a:rPr lang="en-US" sz="1000" dirty="0" smtClean="0">
                <a:latin typeface="Arial" panose="020B0604020202020204" pitchFamily="34" charset="0"/>
                <a:cs typeface="Arial" panose="020B0604020202020204" pitchFamily="34" charset="0"/>
              </a:rPr>
              <a:t>current injectors</a:t>
            </a:r>
            <a:endParaRPr lang="en-US" sz="1000" dirty="0">
              <a:latin typeface="Arial" panose="020B0604020202020204" pitchFamily="34" charset="0"/>
              <a:cs typeface="Arial" panose="020B0604020202020204" pitchFamily="34" charset="0"/>
            </a:endParaRPr>
          </a:p>
          <a:p>
            <a:pPr marL="227013" indent="-227013" eaLnBrk="0" hangingPunct="0">
              <a:lnSpc>
                <a:spcPct val="90000"/>
              </a:lnSpc>
              <a:spcBef>
                <a:spcPts val="300"/>
              </a:spcBef>
              <a:buClr>
                <a:schemeClr val="tx2"/>
              </a:buClr>
              <a:buFont typeface="Arial" panose="020B0604020202020204" pitchFamily="34" charset="0"/>
              <a:buChar char="•"/>
            </a:pPr>
            <a:r>
              <a:rPr lang="en-US" sz="1000" b="1" dirty="0" smtClean="0">
                <a:solidFill>
                  <a:schemeClr val="tx1"/>
                </a:solidFill>
                <a:latin typeface="Arial" panose="020B0604020202020204" pitchFamily="34" charset="0"/>
                <a:cs typeface="Arial" panose="020B0604020202020204" pitchFamily="34" charset="0"/>
              </a:rPr>
              <a:t>Meeting Format: </a:t>
            </a:r>
            <a:r>
              <a:rPr lang="en-US" sz="1000" dirty="0">
                <a:latin typeface="Arial" panose="020B0604020202020204" pitchFamily="34" charset="0"/>
                <a:cs typeface="Arial" panose="020B0604020202020204" pitchFamily="34" charset="0"/>
              </a:rPr>
              <a:t>Small-group training sessions  with audience size of </a:t>
            </a:r>
            <a:r>
              <a:rPr lang="en-US" sz="1000" dirty="0" smtClean="0">
                <a:latin typeface="Arial" panose="020B0604020202020204" pitchFamily="34" charset="0"/>
                <a:cs typeface="Arial" panose="020B0604020202020204" pitchFamily="34" charset="0"/>
              </a:rPr>
              <a:t>5-10 injector </a:t>
            </a:r>
            <a:r>
              <a:rPr lang="en-US" sz="1000" dirty="0">
                <a:latin typeface="Arial" panose="020B0604020202020204" pitchFamily="34" charset="0"/>
                <a:cs typeface="Arial" panose="020B0604020202020204" pitchFamily="34" charset="0"/>
              </a:rPr>
              <a:t>t</a:t>
            </a:r>
            <a:r>
              <a:rPr lang="en-US" sz="1000" dirty="0" smtClean="0">
                <a:latin typeface="Arial" panose="020B0604020202020204" pitchFamily="34" charset="0"/>
                <a:cs typeface="Arial" panose="020B0604020202020204" pitchFamily="34" charset="0"/>
              </a:rPr>
              <a:t>rainees</a:t>
            </a:r>
            <a:endParaRPr lang="en-US" sz="1000" dirty="0">
              <a:latin typeface="Arial" panose="020B0604020202020204" pitchFamily="34" charset="0"/>
              <a:cs typeface="Arial" panose="020B0604020202020204" pitchFamily="34" charset="0"/>
            </a:endParaRPr>
          </a:p>
          <a:p>
            <a:pPr marL="227013" indent="-227013" eaLnBrk="0" hangingPunct="0">
              <a:lnSpc>
                <a:spcPct val="90000"/>
              </a:lnSpc>
              <a:spcBef>
                <a:spcPts val="300"/>
              </a:spcBef>
              <a:buClr>
                <a:schemeClr val="tx2"/>
              </a:buClr>
              <a:buFont typeface="Arial" panose="020B0604020202020204" pitchFamily="34" charset="0"/>
              <a:buChar char="•"/>
            </a:pPr>
            <a:r>
              <a:rPr lang="en-US" sz="1000" dirty="0" smtClean="0">
                <a:latin typeface="Arial" panose="020B0604020202020204" pitchFamily="34" charset="0"/>
                <a:cs typeface="Arial" panose="020B0604020202020204" pitchFamily="34" charset="0"/>
              </a:rPr>
              <a:t>Live patient </a:t>
            </a:r>
            <a:r>
              <a:rPr lang="en-US" sz="1000" dirty="0">
                <a:latin typeface="Arial" panose="020B0604020202020204" pitchFamily="34" charset="0"/>
                <a:cs typeface="Arial" panose="020B0604020202020204" pitchFamily="34" charset="0"/>
              </a:rPr>
              <a:t>injections </a:t>
            </a:r>
            <a:r>
              <a:rPr lang="en-US" sz="1000" dirty="0" smtClean="0">
                <a:latin typeface="Arial" panose="020B0604020202020204" pitchFamily="34" charset="0"/>
                <a:cs typeface="Arial" panose="020B0604020202020204" pitchFamily="34" charset="0"/>
              </a:rPr>
              <a:t>demonstrated after clinical presentation on disease state and clinical efficacy</a:t>
            </a:r>
          </a:p>
          <a:p>
            <a:pPr marL="227013" indent="-227013" eaLnBrk="0" hangingPunct="0">
              <a:lnSpc>
                <a:spcPct val="90000"/>
              </a:lnSpc>
              <a:spcBef>
                <a:spcPts val="300"/>
              </a:spcBef>
              <a:buClr>
                <a:schemeClr val="tx2"/>
              </a:buClr>
              <a:buFont typeface="Arial" panose="020B0604020202020204" pitchFamily="34" charset="0"/>
              <a:buChar char="•"/>
            </a:pPr>
            <a:r>
              <a:rPr lang="en-US" sz="1000" b="1" dirty="0" smtClean="0">
                <a:latin typeface="Arial" panose="020B0604020202020204" pitchFamily="34" charset="0"/>
                <a:cs typeface="Arial" panose="020B0604020202020204" pitchFamily="34" charset="0"/>
              </a:rPr>
              <a:t>Summary: </a:t>
            </a:r>
            <a:r>
              <a:rPr lang="en-US" sz="1000" dirty="0" smtClean="0">
                <a:latin typeface="Arial" panose="020B0604020202020204" pitchFamily="34" charset="0"/>
                <a:cs typeface="Arial" panose="020B0604020202020204" pitchFamily="34" charset="0"/>
              </a:rPr>
              <a:t>Expert clinical </a:t>
            </a:r>
            <a:r>
              <a:rPr lang="en-US" sz="1000" dirty="0">
                <a:latin typeface="Arial" panose="020B0604020202020204" pitchFamily="34" charset="0"/>
                <a:cs typeface="Arial" panose="020B0604020202020204" pitchFamily="34" charset="0"/>
              </a:rPr>
              <a:t>d</a:t>
            </a:r>
            <a:r>
              <a:rPr lang="en-US" sz="1000" dirty="0" smtClean="0">
                <a:latin typeface="Arial" panose="020B0604020202020204" pitchFamily="34" charset="0"/>
                <a:cs typeface="Arial" panose="020B0604020202020204" pitchFamily="34" charset="0"/>
              </a:rPr>
              <a:t>iscussion, multiple LIVE patient </a:t>
            </a:r>
            <a:r>
              <a:rPr lang="en-US" sz="1000" dirty="0">
                <a:latin typeface="Arial" panose="020B0604020202020204" pitchFamily="34" charset="0"/>
                <a:cs typeface="Arial" panose="020B0604020202020204" pitchFamily="34" charset="0"/>
              </a:rPr>
              <a:t>i</a:t>
            </a:r>
            <a:r>
              <a:rPr lang="en-US" sz="1000" dirty="0" smtClean="0">
                <a:latin typeface="Arial" panose="020B0604020202020204" pitchFamily="34" charset="0"/>
                <a:cs typeface="Arial" panose="020B0604020202020204" pitchFamily="34" charset="0"/>
              </a:rPr>
              <a:t>njections, injection guidance </a:t>
            </a:r>
            <a:r>
              <a:rPr lang="en-US" sz="1000" dirty="0">
                <a:latin typeface="Arial" panose="020B0604020202020204" pitchFamily="34" charset="0"/>
                <a:cs typeface="Arial" panose="020B0604020202020204" pitchFamily="34" charset="0"/>
              </a:rPr>
              <a:t>t</a:t>
            </a:r>
            <a:r>
              <a:rPr lang="en-US" sz="1000" dirty="0" smtClean="0">
                <a:latin typeface="Arial" panose="020B0604020202020204" pitchFamily="34" charset="0"/>
                <a:cs typeface="Arial" panose="020B0604020202020204" pitchFamily="34" charset="0"/>
              </a:rPr>
              <a:t>echnology demonstration</a:t>
            </a:r>
            <a:endParaRPr lang="en-US" sz="1000" dirty="0" smtClean="0">
              <a:solidFill>
                <a:schemeClr val="tx1"/>
              </a:solidFill>
              <a:latin typeface="Arial" panose="020B0604020202020204" pitchFamily="34" charset="0"/>
              <a:cs typeface="Arial" panose="020B0604020202020204" pitchFamily="34" charset="0"/>
            </a:endParaRPr>
          </a:p>
        </p:txBody>
      </p:sp>
      <p:sp>
        <p:nvSpPr>
          <p:cNvPr id="100368" name="Text Box 16"/>
          <p:cNvSpPr txBox="1">
            <a:spLocks noChangeArrowheads="1"/>
          </p:cNvSpPr>
          <p:nvPr/>
        </p:nvSpPr>
        <p:spPr bwMode="auto">
          <a:xfrm>
            <a:off x="465312" y="1118934"/>
            <a:ext cx="2151999" cy="249299"/>
          </a:xfrm>
          <a:prstGeom prst="rect">
            <a:avLst/>
          </a:prstGeom>
          <a:noFill/>
          <a:ln w="9525" algn="ctr">
            <a:noFill/>
            <a:miter lim="800000"/>
            <a:headEnd/>
            <a:tailEnd/>
          </a:ln>
          <a:effectLst/>
        </p:spPr>
        <p:txBody>
          <a:bodyPr wrap="none">
            <a:spAutoFit/>
          </a:bodyPr>
          <a:lstStyle/>
          <a:p>
            <a:pPr eaLnBrk="0" hangingPunct="0">
              <a:lnSpc>
                <a:spcPct val="85000"/>
              </a:lnSpc>
              <a:buClr>
                <a:srgbClr val="6707A5"/>
              </a:buClr>
            </a:pPr>
            <a:r>
              <a:rPr lang="en-US" sz="1200" b="1" dirty="0" smtClean="0">
                <a:solidFill>
                  <a:schemeClr val="tx1"/>
                </a:solidFill>
                <a:latin typeface="Arial" panose="020B0604020202020204" pitchFamily="34" charset="0"/>
                <a:cs typeface="Arial" panose="020B0604020202020204" pitchFamily="34" charset="0"/>
              </a:rPr>
              <a:t>BOTOX</a:t>
            </a:r>
            <a:r>
              <a:rPr lang="en-US" sz="1200" baseline="30000" dirty="0" smtClean="0">
                <a:latin typeface="Arial" panose="020B0604020202020204" pitchFamily="34" charset="0"/>
                <a:cs typeface="Arial" panose="020B0604020202020204" pitchFamily="34" charset="0"/>
              </a:rPr>
              <a:t>®</a:t>
            </a:r>
            <a:r>
              <a:rPr lang="en-US" sz="1200" b="1" dirty="0" smtClean="0">
                <a:solidFill>
                  <a:schemeClr val="tx1"/>
                </a:solidFill>
                <a:latin typeface="Arial" panose="020B0604020202020204" pitchFamily="34" charset="0"/>
                <a:cs typeface="Arial" panose="020B0604020202020204" pitchFamily="34" charset="0"/>
              </a:rPr>
              <a:t> LIVE PROGRAMS</a:t>
            </a:r>
            <a:endParaRPr lang="en-US" sz="1200" b="1" dirty="0">
              <a:solidFill>
                <a:schemeClr val="tx1"/>
              </a:solidFill>
              <a:latin typeface="Arial" panose="020B0604020202020204" pitchFamily="34" charset="0"/>
              <a:cs typeface="Arial" panose="020B0604020202020204" pitchFamily="34" charset="0"/>
            </a:endParaRPr>
          </a:p>
        </p:txBody>
      </p:sp>
      <p:sp>
        <p:nvSpPr>
          <p:cNvPr id="16" name="Text Box 16"/>
          <p:cNvSpPr txBox="1">
            <a:spLocks noChangeArrowheads="1"/>
          </p:cNvSpPr>
          <p:nvPr/>
        </p:nvSpPr>
        <p:spPr bwMode="auto">
          <a:xfrm>
            <a:off x="3527621" y="1099884"/>
            <a:ext cx="2242922" cy="249299"/>
          </a:xfrm>
          <a:prstGeom prst="rect">
            <a:avLst/>
          </a:prstGeom>
          <a:noFill/>
          <a:ln w="9525" algn="ctr">
            <a:noFill/>
            <a:miter lim="800000"/>
            <a:headEnd/>
            <a:tailEnd/>
          </a:ln>
          <a:effectLst/>
        </p:spPr>
        <p:txBody>
          <a:bodyPr wrap="none">
            <a:spAutoFit/>
          </a:bodyPr>
          <a:lstStyle/>
          <a:p>
            <a:pPr eaLnBrk="0" hangingPunct="0">
              <a:lnSpc>
                <a:spcPct val="85000"/>
              </a:lnSpc>
              <a:buClr>
                <a:srgbClr val="6707A5"/>
              </a:buClr>
            </a:pPr>
            <a:r>
              <a:rPr lang="en-US" sz="1200" b="1" dirty="0" smtClean="0">
                <a:solidFill>
                  <a:schemeClr val="tx1"/>
                </a:solidFill>
                <a:latin typeface="Arial" panose="020B0604020202020204" pitchFamily="34" charset="0"/>
                <a:cs typeface="Arial" panose="020B0604020202020204" pitchFamily="34" charset="0"/>
              </a:rPr>
              <a:t>RIT (BREAKING BARRIERS)</a:t>
            </a:r>
            <a:endParaRPr lang="en-US" sz="1200" b="1" dirty="0">
              <a:solidFill>
                <a:schemeClr val="tx1"/>
              </a:solidFill>
              <a:latin typeface="Arial" panose="020B0604020202020204" pitchFamily="34" charset="0"/>
              <a:cs typeface="Arial" panose="020B0604020202020204" pitchFamily="34" charset="0"/>
            </a:endParaRPr>
          </a:p>
        </p:txBody>
      </p:sp>
      <p:sp>
        <p:nvSpPr>
          <p:cNvPr id="23" name="Rectangle 11"/>
          <p:cNvSpPr>
            <a:spLocks noChangeArrowheads="1"/>
          </p:cNvSpPr>
          <p:nvPr/>
        </p:nvSpPr>
        <p:spPr bwMode="auto">
          <a:xfrm>
            <a:off x="6151334" y="3350895"/>
            <a:ext cx="2878366" cy="2588401"/>
          </a:xfrm>
          <a:prstGeom prst="rect">
            <a:avLst/>
          </a:prstGeom>
          <a:noFill/>
          <a:ln w="9525" algn="ctr">
            <a:noFill/>
            <a:miter lim="800000"/>
            <a:headEnd/>
            <a:tailEnd/>
          </a:ln>
          <a:effectLst/>
        </p:spPr>
        <p:txBody>
          <a:bodyPr wrap="square">
            <a:spAutoFit/>
          </a:bodyPr>
          <a:lstStyle/>
          <a:p>
            <a:pPr marL="227013" indent="-227013" eaLnBrk="0" hangingPunct="0">
              <a:lnSpc>
                <a:spcPct val="90000"/>
              </a:lnSpc>
              <a:spcBef>
                <a:spcPts val="300"/>
              </a:spcBef>
              <a:buClr>
                <a:schemeClr val="tx2"/>
              </a:buClr>
              <a:buFont typeface="Arial" panose="020B0604020202020204" pitchFamily="34" charset="0"/>
              <a:buChar char="•"/>
            </a:pPr>
            <a:r>
              <a:rPr lang="en-US" sz="1000" b="1" dirty="0" smtClean="0">
                <a:latin typeface="Arial" panose="020B0604020202020204" pitchFamily="34" charset="0"/>
                <a:cs typeface="Arial" panose="020B0604020202020204" pitchFamily="34" charset="0"/>
              </a:rPr>
              <a:t>Objective and Meeting Format:</a:t>
            </a:r>
            <a:r>
              <a:rPr lang="en-US" sz="1000" b="1" dirty="0">
                <a:latin typeface="Arial" panose="020B0604020202020204" pitchFamily="34" charset="0"/>
                <a:cs typeface="Arial" panose="020B0604020202020204" pitchFamily="34" charset="0"/>
              </a:rPr>
              <a:t> </a:t>
            </a:r>
            <a:r>
              <a:rPr lang="en-US" sz="1000" b="1" dirty="0" smtClean="0">
                <a:latin typeface="Arial" panose="020B0604020202020204" pitchFamily="34" charset="0"/>
                <a:cs typeface="Arial" panose="020B0604020202020204" pitchFamily="34" charset="0"/>
              </a:rPr>
              <a:t/>
            </a:r>
            <a:br>
              <a:rPr lang="en-US" sz="1000" b="1" dirty="0" smtClean="0">
                <a:latin typeface="Arial" panose="020B0604020202020204" pitchFamily="34" charset="0"/>
                <a:cs typeface="Arial" panose="020B0604020202020204" pitchFamily="34" charset="0"/>
              </a:rPr>
            </a:br>
            <a:r>
              <a:rPr lang="en-US" sz="1000" dirty="0" smtClean="0">
                <a:latin typeface="Arial" panose="020B0604020202020204" pitchFamily="34" charset="0"/>
                <a:cs typeface="Arial" panose="020B0604020202020204" pitchFamily="34" charset="0"/>
              </a:rPr>
              <a:t>6-hour </a:t>
            </a:r>
            <a:r>
              <a:rPr lang="en-US" sz="1000" dirty="0">
                <a:latin typeface="Arial" panose="020B0604020202020204" pitchFamily="34" charset="0"/>
                <a:cs typeface="Arial" panose="020B0604020202020204" pitchFamily="34" charset="0"/>
              </a:rPr>
              <a:t>program covering </a:t>
            </a:r>
            <a:r>
              <a:rPr lang="en-US" sz="1000" dirty="0" smtClean="0">
                <a:latin typeface="Arial" panose="020B0604020202020204" pitchFamily="34" charset="0"/>
                <a:cs typeface="Arial" panose="020B0604020202020204" pitchFamily="34" charset="0"/>
              </a:rPr>
              <a:t>disease state </a:t>
            </a:r>
            <a:br>
              <a:rPr lang="en-US" sz="1000" dirty="0" smtClean="0">
                <a:latin typeface="Arial" panose="020B0604020202020204" pitchFamily="34" charset="0"/>
                <a:cs typeface="Arial" panose="020B0604020202020204" pitchFamily="34" charset="0"/>
              </a:rPr>
            </a:br>
            <a:r>
              <a:rPr lang="en-US" sz="1000" dirty="0" smtClean="0">
                <a:latin typeface="Arial" panose="020B0604020202020204" pitchFamily="34" charset="0"/>
                <a:cs typeface="Arial" panose="020B0604020202020204" pitchFamily="34" charset="0"/>
              </a:rPr>
              <a:t>and clinical efficacy for CD and ULS. The course runs </a:t>
            </a:r>
            <a:r>
              <a:rPr lang="en-US" sz="1000" dirty="0">
                <a:latin typeface="Arial" panose="020B0604020202020204" pitchFamily="34" charset="0"/>
                <a:cs typeface="Arial" panose="020B0604020202020204" pitchFamily="34" charset="0"/>
              </a:rPr>
              <a:t>twice on </a:t>
            </a:r>
            <a:r>
              <a:rPr lang="en-US" sz="1000" dirty="0" smtClean="0">
                <a:latin typeface="Arial" panose="020B0604020202020204" pitchFamily="34" charset="0"/>
                <a:cs typeface="Arial" panose="020B0604020202020204" pitchFamily="34" charset="0"/>
              </a:rPr>
              <a:t>back-to-back days, to accommodate 2 </a:t>
            </a:r>
            <a:r>
              <a:rPr lang="en-US" sz="1000" dirty="0">
                <a:latin typeface="Arial" panose="020B0604020202020204" pitchFamily="34" charset="0"/>
                <a:cs typeface="Arial" panose="020B0604020202020204" pitchFamily="34" charset="0"/>
              </a:rPr>
              <a:t>different groups </a:t>
            </a:r>
            <a:r>
              <a:rPr lang="en-US" sz="1000" dirty="0" smtClean="0">
                <a:latin typeface="Arial" panose="020B0604020202020204" pitchFamily="34" charset="0"/>
                <a:cs typeface="Arial" panose="020B0604020202020204" pitchFamily="34" charset="0"/>
              </a:rPr>
              <a:t>of physicians </a:t>
            </a:r>
            <a:r>
              <a:rPr lang="en-US" sz="1000" dirty="0">
                <a:latin typeface="Arial" panose="020B0604020202020204" pitchFamily="34" charset="0"/>
                <a:cs typeface="Arial" panose="020B0604020202020204" pitchFamily="34" charset="0"/>
              </a:rPr>
              <a:t>in the training. </a:t>
            </a:r>
            <a:r>
              <a:rPr lang="en-US" sz="1000" dirty="0" smtClean="0">
                <a:latin typeface="Arial" panose="020B0604020202020204" pitchFamily="34" charset="0"/>
                <a:cs typeface="Arial" panose="020B0604020202020204" pitchFamily="34" charset="0"/>
              </a:rPr>
              <a:t>The </a:t>
            </a:r>
            <a:r>
              <a:rPr lang="en-US" sz="1000" dirty="0">
                <a:latin typeface="Arial" panose="020B0604020202020204" pitchFamily="34" charset="0"/>
                <a:cs typeface="Arial" panose="020B0604020202020204" pitchFamily="34" charset="0"/>
              </a:rPr>
              <a:t>first half of the day’s program is </a:t>
            </a:r>
            <a:r>
              <a:rPr lang="en-US" sz="1000" dirty="0" smtClean="0">
                <a:latin typeface="Arial" panose="020B0604020202020204" pitchFamily="34" charset="0"/>
                <a:cs typeface="Arial" panose="020B0604020202020204" pitchFamily="34" charset="0"/>
              </a:rPr>
              <a:t>approx. 2-3 </a:t>
            </a:r>
            <a:r>
              <a:rPr lang="en-US" sz="1000" dirty="0">
                <a:latin typeface="Arial" panose="020B0604020202020204" pitchFamily="34" charset="0"/>
                <a:cs typeface="Arial" panose="020B0604020202020204" pitchFamily="34" charset="0"/>
              </a:rPr>
              <a:t>hours of ULS and CD didactic presentation and discussion in a classroom setting.  </a:t>
            </a:r>
            <a:r>
              <a:rPr lang="en-US" sz="1000" dirty="0" smtClean="0">
                <a:latin typeface="Arial" panose="020B0604020202020204" pitchFamily="34" charset="0"/>
                <a:cs typeface="Arial" panose="020B0604020202020204" pitchFamily="34" charset="0"/>
              </a:rPr>
              <a:t/>
            </a:r>
            <a:br>
              <a:rPr lang="en-US" sz="1000" dirty="0" smtClean="0">
                <a:latin typeface="Arial" panose="020B0604020202020204" pitchFamily="34" charset="0"/>
                <a:cs typeface="Arial" panose="020B0604020202020204" pitchFamily="34" charset="0"/>
              </a:rPr>
            </a:br>
            <a:r>
              <a:rPr lang="en-US" sz="1000" dirty="0" smtClean="0">
                <a:latin typeface="Arial" panose="020B0604020202020204" pitchFamily="34" charset="0"/>
                <a:cs typeface="Arial" panose="020B0604020202020204" pitchFamily="34" charset="0"/>
              </a:rPr>
              <a:t>The </a:t>
            </a:r>
            <a:r>
              <a:rPr lang="en-US" sz="1000" dirty="0">
                <a:latin typeface="Arial" panose="020B0604020202020204" pitchFamily="34" charset="0"/>
                <a:cs typeface="Arial" panose="020B0604020202020204" pitchFamily="34" charset="0"/>
              </a:rPr>
              <a:t>second half of the program is </a:t>
            </a:r>
            <a:r>
              <a:rPr lang="en-US" sz="1000" dirty="0" smtClean="0">
                <a:latin typeface="Arial" panose="020B0604020202020204" pitchFamily="34" charset="0"/>
                <a:cs typeface="Arial" panose="020B0604020202020204" pitchFamily="34" charset="0"/>
              </a:rPr>
              <a:t>approx. 2-3 </a:t>
            </a:r>
            <a:r>
              <a:rPr lang="en-US" sz="1000" dirty="0">
                <a:latin typeface="Arial" panose="020B0604020202020204" pitchFamily="34" charset="0"/>
                <a:cs typeface="Arial" panose="020B0604020202020204" pitchFamily="34" charset="0"/>
              </a:rPr>
              <a:t>hours in the cadaver lab focusing on assessment of functional anatomy, muscle localization, and injection </a:t>
            </a:r>
            <a:r>
              <a:rPr lang="en-US" sz="1000" dirty="0" smtClean="0">
                <a:latin typeface="Arial" panose="020B0604020202020204" pitchFamily="34" charset="0"/>
                <a:cs typeface="Arial" panose="020B0604020202020204" pitchFamily="34" charset="0"/>
              </a:rPr>
              <a:t>training. The </a:t>
            </a:r>
            <a:r>
              <a:rPr lang="en-US" sz="1000" dirty="0">
                <a:latin typeface="Arial" panose="020B0604020202020204" pitchFamily="34" charset="0"/>
                <a:cs typeface="Arial" panose="020B0604020202020204" pitchFamily="34" charset="0"/>
              </a:rPr>
              <a:t>program sometimes concludes with a live injection of a ULS or CD patient, back in the didactic </a:t>
            </a:r>
            <a:r>
              <a:rPr lang="en-US" sz="1000" dirty="0" smtClean="0">
                <a:latin typeface="Arial" panose="020B0604020202020204" pitchFamily="34" charset="0"/>
                <a:cs typeface="Arial" panose="020B0604020202020204" pitchFamily="34" charset="0"/>
              </a:rPr>
              <a:t>classroom</a:t>
            </a:r>
            <a:endParaRPr lang="en-US" sz="1000" dirty="0">
              <a:latin typeface="Arial" panose="020B0604020202020204" pitchFamily="34" charset="0"/>
              <a:cs typeface="Arial" panose="020B0604020202020204" pitchFamily="34" charset="0"/>
            </a:endParaRPr>
          </a:p>
          <a:p>
            <a:pPr marL="227013" indent="-227013" eaLnBrk="0" hangingPunct="0">
              <a:lnSpc>
                <a:spcPct val="90000"/>
              </a:lnSpc>
              <a:spcBef>
                <a:spcPct val="40000"/>
              </a:spcBef>
              <a:buClr>
                <a:srgbClr val="6707A5"/>
              </a:buClr>
              <a:buFontTx/>
              <a:buChar char="–"/>
            </a:pPr>
            <a:endParaRPr lang="en-US" sz="1400" b="1" dirty="0">
              <a:solidFill>
                <a:schemeClr val="tx1"/>
              </a:solidFill>
            </a:endParaRPr>
          </a:p>
        </p:txBody>
      </p:sp>
      <p:sp>
        <p:nvSpPr>
          <p:cNvPr id="24" name="Text Box 16"/>
          <p:cNvSpPr txBox="1">
            <a:spLocks noChangeArrowheads="1"/>
          </p:cNvSpPr>
          <p:nvPr/>
        </p:nvSpPr>
        <p:spPr bwMode="auto">
          <a:xfrm>
            <a:off x="6724274" y="1101306"/>
            <a:ext cx="2128916" cy="249299"/>
          </a:xfrm>
          <a:prstGeom prst="rect">
            <a:avLst/>
          </a:prstGeom>
          <a:noFill/>
          <a:ln w="9525" algn="ctr">
            <a:noFill/>
            <a:miter lim="800000"/>
            <a:headEnd/>
            <a:tailEnd/>
          </a:ln>
          <a:effectLst/>
        </p:spPr>
        <p:txBody>
          <a:bodyPr wrap="none">
            <a:spAutoFit/>
          </a:bodyPr>
          <a:lstStyle/>
          <a:p>
            <a:pPr eaLnBrk="0" hangingPunct="0">
              <a:lnSpc>
                <a:spcPct val="85000"/>
              </a:lnSpc>
              <a:buClr>
                <a:srgbClr val="6707A5"/>
              </a:buClr>
            </a:pPr>
            <a:r>
              <a:rPr lang="en-US" sz="1200" b="1" dirty="0" smtClean="0">
                <a:solidFill>
                  <a:schemeClr val="tx1"/>
                </a:solidFill>
                <a:latin typeface="Arial" panose="020B0604020202020204" pitchFamily="34" charset="0"/>
                <a:cs typeface="Arial" panose="020B0604020202020204" pitchFamily="34" charset="0"/>
              </a:rPr>
              <a:t>RITE CADAVER COURSES</a:t>
            </a:r>
            <a:endParaRPr lang="en-US" sz="1200" b="1" dirty="0">
              <a:solidFill>
                <a:schemeClr val="tx1"/>
              </a:solidFill>
              <a:latin typeface="Arial" panose="020B0604020202020204" pitchFamily="34" charset="0"/>
              <a:cs typeface="Arial" panose="020B0604020202020204" pitchFamily="34" charset="0"/>
            </a:endParaRPr>
          </a:p>
        </p:txBody>
      </p:sp>
      <p:pic>
        <p:nvPicPr>
          <p:cNvPr id="21" name="Picture 2" descr="\\Cofile121\copy-folder\2013\Botox Thera NeuroRehab\132331 NR Content Dev Speaker Deck TOS\Manuscript\ULS Speaker Deck\Deck_images_from_BJ\donna_wdoctor_CMYK.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43" t="9549" r="12799" b="1832"/>
          <a:stretch/>
        </p:blipFill>
        <p:spPr bwMode="auto">
          <a:xfrm>
            <a:off x="1236170" y="1319650"/>
            <a:ext cx="1456609" cy="124819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rotWithShape="1">
          <a:blip r:embed="rId4" cstate="print">
            <a:extLst>
              <a:ext uri="{28A0092B-C50C-407E-A947-70E740481C1C}">
                <a14:useLocalDpi xmlns:a14="http://schemas.microsoft.com/office/drawing/2010/main" val="0"/>
              </a:ext>
            </a:extLst>
          </a:blip>
          <a:srcRect b="21266"/>
          <a:stretch/>
        </p:blipFill>
        <p:spPr>
          <a:xfrm>
            <a:off x="6294920" y="1325586"/>
            <a:ext cx="1212425" cy="1227145"/>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99025" y="2552730"/>
            <a:ext cx="1220847" cy="798517"/>
          </a:xfrm>
          <a:prstGeom prst="rect">
            <a:avLst/>
          </a:prstGeom>
        </p:spPr>
      </p:pic>
      <p:pic>
        <p:nvPicPr>
          <p:cNvPr id="28" name="Picture 27"/>
          <p:cNvPicPr>
            <a:picLocks noChangeAspect="1"/>
          </p:cNvPicPr>
          <p:nvPr/>
        </p:nvPicPr>
        <p:blipFill>
          <a:blip r:embed="rId6"/>
          <a:stretch>
            <a:fillRect/>
          </a:stretch>
        </p:blipFill>
        <p:spPr>
          <a:xfrm>
            <a:off x="7496066" y="2027979"/>
            <a:ext cx="1522354" cy="1347126"/>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07346" y="1326646"/>
            <a:ext cx="1522354" cy="1064607"/>
          </a:xfrm>
          <a:prstGeom prst="rect">
            <a:avLst/>
          </a:prstGeom>
        </p:spPr>
      </p:pic>
      <p:pic>
        <p:nvPicPr>
          <p:cNvPr id="20" name="Picture 19"/>
          <p:cNvPicPr>
            <a:picLocks noChangeAspect="1"/>
          </p:cNvPicPr>
          <p:nvPr/>
        </p:nvPicPr>
        <p:blipFill>
          <a:blip r:embed="rId8"/>
          <a:stretch>
            <a:fillRect/>
          </a:stretch>
        </p:blipFill>
        <p:spPr>
          <a:xfrm>
            <a:off x="313399" y="2391253"/>
            <a:ext cx="2379381" cy="1031856"/>
          </a:xfrm>
          <a:prstGeom prst="rect">
            <a:avLst/>
          </a:prstGeom>
        </p:spPr>
      </p:pic>
      <p:pic>
        <p:nvPicPr>
          <p:cNvPr id="29" name="7CE5619C-27C6-4235-A815-8B41430ADE0C" descr="7CE5619C-27C6-4235-A815-8B41430ADE0C"/>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2869466" y="1646018"/>
            <a:ext cx="2024338" cy="1371600"/>
          </a:xfrm>
          <a:prstGeom prst="rect">
            <a:avLst/>
          </a:prstGeom>
          <a:noFill/>
          <a:ln w="9525">
            <a:noFill/>
            <a:miter lim="800000"/>
            <a:headEnd/>
            <a:tailEnd/>
          </a:ln>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30" name="78F30B95-51F0-4DF2-BA6B-9972CA3122FD" descr="78F30B95-51F0-4DF2-BA6B-9972CA3122F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5837" y="1326005"/>
            <a:ext cx="1403706" cy="1183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1" name="7DBE337F-16A9-4E40-861B-386C7247A04A" descr="7DBE337F-16A9-4E40-861B-386C7247A04A"/>
          <p:cNvPicPr>
            <a:picLocks noChangeAspect="1" noChangeArrowheads="1"/>
          </p:cNvPicPr>
          <p:nvPr/>
        </p:nvPicPr>
        <p:blipFill rotWithShape="1">
          <a:blip r:embed="rId11">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rcRect t="34218" b="1"/>
          <a:stretch/>
        </p:blipFill>
        <p:spPr bwMode="auto">
          <a:xfrm flipH="1">
            <a:off x="4548385" y="2366201"/>
            <a:ext cx="1431158" cy="983852"/>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sp>
        <p:nvSpPr>
          <p:cNvPr id="3" name="Rectangle 2"/>
          <p:cNvSpPr/>
          <p:nvPr/>
        </p:nvSpPr>
        <p:spPr>
          <a:xfrm>
            <a:off x="3195835" y="3465195"/>
            <a:ext cx="1804790" cy="8782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p:cNvSpPr>
            <a:spLocks noChangeArrowheads="1"/>
          </p:cNvSpPr>
          <p:nvPr/>
        </p:nvSpPr>
        <p:spPr bwMode="auto">
          <a:xfrm>
            <a:off x="3080412" y="3397098"/>
            <a:ext cx="2775306" cy="1655838"/>
          </a:xfrm>
          <a:prstGeom prst="rect">
            <a:avLst/>
          </a:prstGeom>
          <a:noFill/>
          <a:ln w="9525" algn="ctr">
            <a:noFill/>
            <a:miter lim="800000"/>
            <a:headEnd/>
            <a:tailEnd/>
          </a:ln>
          <a:effectLst/>
        </p:spPr>
        <p:txBody>
          <a:bodyPr wrap="square">
            <a:spAutoFit/>
          </a:bodyPr>
          <a:lstStyle/>
          <a:p>
            <a:pPr marL="227013" indent="-227013" eaLnBrk="0" hangingPunct="0">
              <a:lnSpc>
                <a:spcPct val="90000"/>
              </a:lnSpc>
              <a:spcBef>
                <a:spcPts val="300"/>
              </a:spcBef>
              <a:buClr>
                <a:schemeClr val="tx2"/>
              </a:buClr>
              <a:buFont typeface="Arial" panose="020B0604020202020204" pitchFamily="34" charset="0"/>
              <a:buChar char="•"/>
            </a:pPr>
            <a:r>
              <a:rPr lang="en-US" sz="1000" b="1" dirty="0" smtClean="0">
                <a:latin typeface="Arial" panose="020B0604020202020204" pitchFamily="34" charset="0"/>
                <a:cs typeface="Arial" panose="020B0604020202020204" pitchFamily="34" charset="0"/>
              </a:rPr>
              <a:t>Objective: </a:t>
            </a:r>
            <a:r>
              <a:rPr lang="en-US" sz="1000" dirty="0" smtClean="0">
                <a:latin typeface="Arial" panose="020B0604020202020204" pitchFamily="34" charset="0"/>
                <a:cs typeface="Arial" panose="020B0604020202020204" pitchFamily="34" charset="0"/>
              </a:rPr>
              <a:t>Increase comfort among injectors with BOTOX</a:t>
            </a:r>
            <a:r>
              <a:rPr lang="en-US" sz="1000" baseline="30000" dirty="0" smtClean="0">
                <a:latin typeface="Arial" panose="020B0604020202020204" pitchFamily="34" charset="0"/>
                <a:cs typeface="Arial" panose="020B0604020202020204" pitchFamily="34" charset="0"/>
              </a:rPr>
              <a:t>®</a:t>
            </a:r>
            <a:r>
              <a:rPr lang="en-US" sz="1000" dirty="0" smtClean="0">
                <a:latin typeface="Arial" panose="020B0604020202020204" pitchFamily="34" charset="0"/>
                <a:cs typeface="Arial" panose="020B0604020202020204" pitchFamily="34" charset="0"/>
              </a:rPr>
              <a:t> experience</a:t>
            </a:r>
          </a:p>
          <a:p>
            <a:pPr marL="227013" indent="-227013" eaLnBrk="0" hangingPunct="0">
              <a:lnSpc>
                <a:spcPct val="90000"/>
              </a:lnSpc>
              <a:spcBef>
                <a:spcPts val="300"/>
              </a:spcBef>
              <a:buClr>
                <a:schemeClr val="tx2"/>
              </a:buClr>
              <a:buFont typeface="Arial" panose="020B0604020202020204" pitchFamily="34" charset="0"/>
              <a:buChar char="•"/>
            </a:pPr>
            <a:r>
              <a:rPr lang="en-US" sz="1000" b="1" dirty="0" smtClean="0">
                <a:solidFill>
                  <a:schemeClr val="tx1"/>
                </a:solidFill>
                <a:latin typeface="Arial" panose="020B0604020202020204" pitchFamily="34" charset="0"/>
                <a:cs typeface="Arial" panose="020B0604020202020204" pitchFamily="34" charset="0"/>
              </a:rPr>
              <a:t>Meeting Format/Target Attendees: </a:t>
            </a:r>
            <a:r>
              <a:rPr lang="en-US" sz="1000" dirty="0" smtClean="0">
                <a:solidFill>
                  <a:schemeClr val="tx1"/>
                </a:solidFill>
                <a:latin typeface="Arial" panose="020B0604020202020204" pitchFamily="34" charset="0"/>
                <a:cs typeface="Arial" panose="020B0604020202020204" pitchFamily="34" charset="0"/>
              </a:rPr>
              <a:t>Regional program held in conjunction with a congress</a:t>
            </a:r>
          </a:p>
          <a:p>
            <a:pPr marL="227013" indent="-227013" eaLnBrk="0" hangingPunct="0">
              <a:lnSpc>
                <a:spcPct val="90000"/>
              </a:lnSpc>
              <a:spcBef>
                <a:spcPts val="300"/>
              </a:spcBef>
              <a:buClr>
                <a:schemeClr val="tx2"/>
              </a:buClr>
              <a:buFont typeface="Arial" panose="020B0604020202020204" pitchFamily="34" charset="0"/>
              <a:buChar char="•"/>
            </a:pPr>
            <a:r>
              <a:rPr lang="en-US" sz="1000" b="1" dirty="0" smtClean="0">
                <a:latin typeface="Arial" panose="020B0604020202020204" pitchFamily="34" charset="0"/>
                <a:cs typeface="Arial" panose="020B0604020202020204" pitchFamily="34" charset="0"/>
              </a:rPr>
              <a:t>Summary: </a:t>
            </a:r>
            <a:r>
              <a:rPr lang="en-US" sz="1000" dirty="0" smtClean="0">
                <a:latin typeface="Arial" panose="020B0604020202020204" pitchFamily="34" charset="0"/>
                <a:cs typeface="Arial" panose="020B0604020202020204" pitchFamily="34" charset="0"/>
              </a:rPr>
              <a:t>30-45 minute didactic presentation on disease state and </a:t>
            </a:r>
            <a:br>
              <a:rPr lang="en-US" sz="1000" dirty="0" smtClean="0">
                <a:latin typeface="Arial" panose="020B0604020202020204" pitchFamily="34" charset="0"/>
                <a:cs typeface="Arial" panose="020B0604020202020204" pitchFamily="34" charset="0"/>
              </a:rPr>
            </a:br>
            <a:r>
              <a:rPr lang="en-US" sz="1000" dirty="0" smtClean="0">
                <a:latin typeface="Arial" panose="020B0604020202020204" pitchFamily="34" charset="0"/>
                <a:cs typeface="Arial" panose="020B0604020202020204" pitchFamily="34" charset="0"/>
              </a:rPr>
              <a:t>clinical efficacy with live patient injection demonstrations</a:t>
            </a:r>
            <a:endParaRPr lang="en-US" sz="1000" dirty="0" smtClean="0">
              <a:solidFill>
                <a:schemeClr val="tx1"/>
              </a:solidFill>
              <a:latin typeface="Arial" panose="020B0604020202020204" pitchFamily="34" charset="0"/>
              <a:cs typeface="Arial" panose="020B0604020202020204" pitchFamily="34" charset="0"/>
            </a:endParaRPr>
          </a:p>
          <a:p>
            <a:pPr marL="227013" indent="-227013" eaLnBrk="0" hangingPunct="0">
              <a:lnSpc>
                <a:spcPct val="90000"/>
              </a:lnSpc>
              <a:spcBef>
                <a:spcPct val="40000"/>
              </a:spcBef>
              <a:buClr>
                <a:srgbClr val="6707A5"/>
              </a:buClr>
              <a:buFontTx/>
              <a:buChar char="–"/>
            </a:pPr>
            <a:endParaRPr lang="en-US" sz="1200" b="1" dirty="0">
              <a:solidFill>
                <a:schemeClr val="tx1"/>
              </a:solidFill>
            </a:endParaRPr>
          </a:p>
        </p:txBody>
      </p:sp>
      <p:sp>
        <p:nvSpPr>
          <p:cNvPr id="25" name="Text Box 34"/>
          <p:cNvSpPr txBox="1">
            <a:spLocks noChangeArrowheads="1"/>
          </p:cNvSpPr>
          <p:nvPr/>
        </p:nvSpPr>
        <p:spPr bwMode="auto">
          <a:xfrm>
            <a:off x="0" y="5729038"/>
            <a:ext cx="9254864" cy="117725"/>
          </a:xfrm>
          <a:prstGeom prst="rect">
            <a:avLst/>
          </a:prstGeom>
          <a:noFill/>
          <a:ln w="9525" algn="ctr">
            <a:noFill/>
            <a:miter lim="800000"/>
            <a:headEnd/>
            <a:tailEnd/>
          </a:ln>
        </p:spPr>
        <p:txBody>
          <a:bodyPr wrap="square" lIns="0" tIns="0" rIns="0" bIns="0" anchor="b">
            <a:spAutoFit/>
          </a:bodyPr>
          <a:lstStyle/>
          <a:p>
            <a:pPr marL="342900" indent="-342900">
              <a:lnSpc>
                <a:spcPct val="90000"/>
              </a:lnSpc>
              <a:buClr>
                <a:srgbClr val="9B7AB6"/>
              </a:buClr>
            </a:pPr>
            <a:r>
              <a:rPr lang="en-US" sz="850" b="0" dirty="0" smtClean="0">
                <a:latin typeface="Arial" panose="020B0604020202020204" pitchFamily="34" charset="0"/>
                <a:cs typeface="Arial" panose="020B0604020202020204" pitchFamily="34" charset="0"/>
              </a:rPr>
              <a:t>	</a:t>
            </a:r>
            <a:r>
              <a:rPr lang="en-US" sz="850" b="1" dirty="0" smtClean="0">
                <a:latin typeface="Arial" panose="020B0604020202020204" pitchFamily="34" charset="0"/>
                <a:cs typeface="Arial" panose="020B0604020202020204" pitchFamily="34" charset="0"/>
              </a:rPr>
              <a:t>Reference: </a:t>
            </a:r>
            <a:r>
              <a:rPr lang="en-US" sz="850" dirty="0" smtClean="0">
                <a:latin typeface="Arial" panose="020B0604020202020204" pitchFamily="34" charset="0"/>
                <a:cs typeface="Arial" panose="020B0604020202020204" pitchFamily="34" charset="0"/>
              </a:rPr>
              <a:t>1. Data on file, Allergan, Inc. </a:t>
            </a:r>
            <a:endParaRPr lang="en-US" sz="850" baseline="30000" dirty="0">
              <a:latin typeface="Arial" panose="020B0604020202020204" pitchFamily="34" charset="0"/>
              <a:cs typeface="Arial" panose="020B0604020202020204" pitchFamily="34" charset="0"/>
            </a:endParaRPr>
          </a:p>
        </p:txBody>
      </p:sp>
      <p:sp>
        <p:nvSpPr>
          <p:cNvPr id="32" name="Rectangle 3"/>
          <p:cNvSpPr>
            <a:spLocks noChangeArrowheads="1"/>
          </p:cNvSpPr>
          <p:nvPr/>
        </p:nvSpPr>
        <p:spPr bwMode="auto">
          <a:xfrm>
            <a:off x="244520" y="5511756"/>
            <a:ext cx="9144000" cy="276999"/>
          </a:xfrm>
          <a:prstGeom prst="rect">
            <a:avLst/>
          </a:prstGeom>
          <a:noFill/>
          <a:ln w="9525">
            <a:noFill/>
            <a:miter lim="800000"/>
            <a:headEnd/>
            <a:tailEnd/>
          </a:ln>
        </p:spPr>
        <p:txBody>
          <a:bodyPr>
            <a:spAutoFit/>
          </a:bodyPr>
          <a:lstStyle/>
          <a:p>
            <a:r>
              <a:rPr lang="en-US" sz="1200" b="1" dirty="0">
                <a:latin typeface="Arial     "/>
              </a:rPr>
              <a:t>Please see </a:t>
            </a:r>
            <a:r>
              <a:rPr lang="en-US" sz="1200" b="1" dirty="0" smtClean="0">
                <a:latin typeface="Arial     "/>
              </a:rPr>
              <a:t>BOTOX</a:t>
            </a:r>
            <a:r>
              <a:rPr lang="en-US" sz="1200" b="1" baseline="30000" dirty="0">
                <a:latin typeface="Arial     "/>
              </a:rPr>
              <a:t>®</a:t>
            </a:r>
            <a:r>
              <a:rPr lang="en-US" sz="1200" b="1" dirty="0">
                <a:latin typeface="Arial     "/>
              </a:rPr>
              <a:t> and </a:t>
            </a:r>
            <a:r>
              <a:rPr lang="en-US" sz="1200" b="1" dirty="0" smtClean="0">
                <a:latin typeface="Arial     "/>
              </a:rPr>
              <a:t>BOTOX</a:t>
            </a:r>
            <a:r>
              <a:rPr lang="en-US" sz="1200" b="1" baseline="30000" dirty="0" smtClean="0">
                <a:latin typeface="Arial     "/>
              </a:rPr>
              <a:t>®</a:t>
            </a:r>
            <a:r>
              <a:rPr lang="en-US" sz="1200" b="1" dirty="0" smtClean="0">
                <a:latin typeface="Arial     "/>
              </a:rPr>
              <a:t> </a:t>
            </a:r>
            <a:r>
              <a:rPr lang="en-US" sz="1200" b="1" dirty="0">
                <a:latin typeface="Arial     "/>
              </a:rPr>
              <a:t>Cosmetic </a:t>
            </a:r>
            <a:r>
              <a:rPr lang="en-US" sz="1200" b="1" dirty="0" smtClean="0">
                <a:latin typeface="Arial     "/>
              </a:rPr>
              <a:t>Important Safety Information included in this presentation.</a:t>
            </a:r>
            <a:endParaRPr lang="en-US" sz="1200" b="1" dirty="0">
              <a:latin typeface="Arial     "/>
            </a:endParaRPr>
          </a:p>
        </p:txBody>
      </p:sp>
      <p:pic>
        <p:nvPicPr>
          <p:cNvPr id="14" name="Picture 13"/>
          <p:cNvPicPr>
            <a:picLocks noChangeAspect="1"/>
          </p:cNvPicPr>
          <p:nvPr/>
        </p:nvPicPr>
        <p:blipFill rotWithShape="1">
          <a:blip r:embed="rId13"/>
          <a:srcRect l="14253" t="5965" r="12582" b="416"/>
          <a:stretch/>
        </p:blipFill>
        <p:spPr>
          <a:xfrm>
            <a:off x="322391" y="1360098"/>
            <a:ext cx="1133469" cy="1031155"/>
          </a:xfrm>
          <a:prstGeom prst="rect">
            <a:avLst/>
          </a:prstGeom>
        </p:spPr>
      </p:pic>
    </p:spTree>
    <p:extLst>
      <p:ext uri="{BB962C8B-B14F-4D97-AF65-F5344CB8AC3E}">
        <p14:creationId xmlns:p14="http://schemas.microsoft.com/office/powerpoint/2010/main" val="33024838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274320" y="0"/>
            <a:ext cx="8839200" cy="955675"/>
          </a:xfrm>
        </p:spPr>
        <p:txBody>
          <a:bodyPr>
            <a:normAutofit fontScale="90000"/>
          </a:bodyPr>
          <a:lstStyle/>
          <a:p>
            <a:r>
              <a:rPr lang="en-US" sz="3000" dirty="0" smtClean="0">
                <a:solidFill>
                  <a:schemeClr val="accent1"/>
                </a:solidFill>
              </a:rPr>
              <a:t>Neurosciences Physician Training 2014</a:t>
            </a:r>
            <a:r>
              <a:rPr lang="en-US" sz="3200" baseline="30000" dirty="0">
                <a:solidFill>
                  <a:schemeClr val="accent1"/>
                </a:solidFill>
              </a:rPr>
              <a:t>1</a:t>
            </a:r>
            <a:r>
              <a:rPr lang="en-US" sz="3000" dirty="0" smtClean="0">
                <a:solidFill>
                  <a:schemeClr val="accent1"/>
                </a:solidFill>
              </a:rPr>
              <a:t> (cont’d.)</a:t>
            </a:r>
            <a:br>
              <a:rPr lang="en-US" sz="3000" dirty="0" smtClean="0">
                <a:solidFill>
                  <a:schemeClr val="accent1"/>
                </a:solidFill>
              </a:rPr>
            </a:br>
            <a:r>
              <a:rPr lang="en-US" sz="2000" dirty="0" smtClean="0">
                <a:solidFill>
                  <a:schemeClr val="accent1"/>
                </a:solidFill>
              </a:rPr>
              <a:t>Chronic Migraine </a:t>
            </a:r>
            <a:r>
              <a:rPr lang="en-US" sz="2000" dirty="0">
                <a:solidFill>
                  <a:schemeClr val="accent1"/>
                </a:solidFill>
              </a:rPr>
              <a:t>– </a:t>
            </a:r>
            <a:r>
              <a:rPr lang="en-US" sz="2000" dirty="0" smtClean="0">
                <a:solidFill>
                  <a:schemeClr val="accent1"/>
                </a:solidFill>
              </a:rPr>
              <a:t>Upper Limb Spasticity – Cervical Dystonia</a:t>
            </a:r>
            <a:endParaRPr lang="en-US" sz="2000" baseline="30000" dirty="0" smtClean="0">
              <a:solidFill>
                <a:schemeClr val="accent1"/>
              </a:solidFill>
            </a:endParaRPr>
          </a:p>
        </p:txBody>
      </p:sp>
      <p:grpSp>
        <p:nvGrpSpPr>
          <p:cNvPr id="2" name="Group 1"/>
          <p:cNvGrpSpPr/>
          <p:nvPr/>
        </p:nvGrpSpPr>
        <p:grpSpPr>
          <a:xfrm>
            <a:off x="1384744" y="1095772"/>
            <a:ext cx="6514446" cy="4209751"/>
            <a:chOff x="1384744" y="1095772"/>
            <a:chExt cx="6514446" cy="4209751"/>
          </a:xfrm>
        </p:grpSpPr>
        <p:sp>
          <p:nvSpPr>
            <p:cNvPr id="100566" name="AutoShape 277"/>
            <p:cNvSpPr>
              <a:spLocks noChangeAspect="1" noChangeArrowheads="1" noTextEdit="1"/>
            </p:cNvSpPr>
            <p:nvPr/>
          </p:nvSpPr>
          <p:spPr bwMode="auto">
            <a:xfrm>
              <a:off x="1397234" y="1095772"/>
              <a:ext cx="6489466" cy="4201418"/>
            </a:xfrm>
            <a:prstGeom prst="rect">
              <a:avLst/>
            </a:prstGeom>
            <a:noFill/>
            <a:ln w="9525" cap="flat" cmpd="sng"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638" name="Rectangle 279"/>
            <p:cNvSpPr>
              <a:spLocks noChangeArrowheads="1"/>
            </p:cNvSpPr>
            <p:nvPr/>
          </p:nvSpPr>
          <p:spPr bwMode="auto">
            <a:xfrm>
              <a:off x="1397234" y="1095772"/>
              <a:ext cx="6489466" cy="215279"/>
            </a:xfrm>
            <a:prstGeom prst="rect">
              <a:avLst/>
            </a:prstGeom>
            <a:solidFill>
              <a:srgbClr val="BFBFBF"/>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00639" name="Rectangle 280"/>
            <p:cNvSpPr>
              <a:spLocks noChangeArrowheads="1"/>
            </p:cNvSpPr>
            <p:nvPr/>
          </p:nvSpPr>
          <p:spPr bwMode="auto">
            <a:xfrm>
              <a:off x="6787577" y="1636054"/>
              <a:ext cx="1099123" cy="173612"/>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40" name="Rectangle 281"/>
            <p:cNvSpPr>
              <a:spLocks noChangeArrowheads="1"/>
            </p:cNvSpPr>
            <p:nvPr/>
          </p:nvSpPr>
          <p:spPr bwMode="auto">
            <a:xfrm>
              <a:off x="6787577" y="1801332"/>
              <a:ext cx="1099123" cy="175001"/>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41" name="Rectangle 282"/>
            <p:cNvSpPr>
              <a:spLocks noChangeArrowheads="1"/>
            </p:cNvSpPr>
            <p:nvPr/>
          </p:nvSpPr>
          <p:spPr bwMode="auto">
            <a:xfrm>
              <a:off x="6787577" y="1968000"/>
              <a:ext cx="1099123" cy="173612"/>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42" name="Rectangle 283"/>
            <p:cNvSpPr>
              <a:spLocks noChangeArrowheads="1"/>
            </p:cNvSpPr>
            <p:nvPr/>
          </p:nvSpPr>
          <p:spPr bwMode="auto">
            <a:xfrm>
              <a:off x="6787577" y="2133279"/>
              <a:ext cx="1099123" cy="175001"/>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43" name="Rectangle 284"/>
            <p:cNvSpPr>
              <a:spLocks noChangeArrowheads="1"/>
            </p:cNvSpPr>
            <p:nvPr/>
          </p:nvSpPr>
          <p:spPr bwMode="auto">
            <a:xfrm>
              <a:off x="6787577" y="2299947"/>
              <a:ext cx="1099123" cy="173612"/>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44" name="Rectangle 285"/>
            <p:cNvSpPr>
              <a:spLocks noChangeArrowheads="1"/>
            </p:cNvSpPr>
            <p:nvPr/>
          </p:nvSpPr>
          <p:spPr bwMode="auto">
            <a:xfrm>
              <a:off x="6787577" y="2465226"/>
              <a:ext cx="1099123" cy="175001"/>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45" name="Rectangle 286"/>
            <p:cNvSpPr>
              <a:spLocks noChangeArrowheads="1"/>
            </p:cNvSpPr>
            <p:nvPr/>
          </p:nvSpPr>
          <p:spPr bwMode="auto">
            <a:xfrm>
              <a:off x="6787577" y="2631894"/>
              <a:ext cx="1099123" cy="175001"/>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46" name="Rectangle 287"/>
            <p:cNvSpPr>
              <a:spLocks noChangeArrowheads="1"/>
            </p:cNvSpPr>
            <p:nvPr/>
          </p:nvSpPr>
          <p:spPr bwMode="auto">
            <a:xfrm>
              <a:off x="6787577" y="2798562"/>
              <a:ext cx="1099123" cy="173612"/>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47" name="Rectangle 288"/>
            <p:cNvSpPr>
              <a:spLocks noChangeArrowheads="1"/>
            </p:cNvSpPr>
            <p:nvPr/>
          </p:nvSpPr>
          <p:spPr bwMode="auto">
            <a:xfrm>
              <a:off x="6787577" y="2963840"/>
              <a:ext cx="1099123" cy="175001"/>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48" name="Rectangle 289"/>
            <p:cNvSpPr>
              <a:spLocks noChangeArrowheads="1"/>
            </p:cNvSpPr>
            <p:nvPr/>
          </p:nvSpPr>
          <p:spPr bwMode="auto">
            <a:xfrm>
              <a:off x="6787577" y="3130508"/>
              <a:ext cx="1099123" cy="173612"/>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49" name="Rectangle 290"/>
            <p:cNvSpPr>
              <a:spLocks noChangeArrowheads="1"/>
            </p:cNvSpPr>
            <p:nvPr/>
          </p:nvSpPr>
          <p:spPr bwMode="auto">
            <a:xfrm>
              <a:off x="6787577" y="3295787"/>
              <a:ext cx="1099123" cy="175001"/>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50" name="Rectangle 291"/>
            <p:cNvSpPr>
              <a:spLocks noChangeArrowheads="1"/>
            </p:cNvSpPr>
            <p:nvPr/>
          </p:nvSpPr>
          <p:spPr bwMode="auto">
            <a:xfrm>
              <a:off x="6787577" y="3462455"/>
              <a:ext cx="1099123" cy="173612"/>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51" name="Rectangle 292"/>
            <p:cNvSpPr>
              <a:spLocks noChangeArrowheads="1"/>
            </p:cNvSpPr>
            <p:nvPr/>
          </p:nvSpPr>
          <p:spPr bwMode="auto">
            <a:xfrm>
              <a:off x="6787577" y="3627734"/>
              <a:ext cx="1099123" cy="175001"/>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52" name="Rectangle 293"/>
            <p:cNvSpPr>
              <a:spLocks noChangeArrowheads="1"/>
            </p:cNvSpPr>
            <p:nvPr/>
          </p:nvSpPr>
          <p:spPr bwMode="auto">
            <a:xfrm>
              <a:off x="3367091" y="3794402"/>
              <a:ext cx="4519609" cy="1736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653" name="Rectangle 294"/>
            <p:cNvSpPr>
              <a:spLocks noChangeArrowheads="1"/>
            </p:cNvSpPr>
            <p:nvPr/>
          </p:nvSpPr>
          <p:spPr bwMode="auto">
            <a:xfrm>
              <a:off x="6787577" y="3959681"/>
              <a:ext cx="1099123" cy="175001"/>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54" name="Rectangle 295"/>
            <p:cNvSpPr>
              <a:spLocks noChangeArrowheads="1"/>
            </p:cNvSpPr>
            <p:nvPr/>
          </p:nvSpPr>
          <p:spPr bwMode="auto">
            <a:xfrm>
              <a:off x="6787577" y="4126349"/>
              <a:ext cx="1099123" cy="175001"/>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55" name="Rectangle 296"/>
            <p:cNvSpPr>
              <a:spLocks noChangeArrowheads="1"/>
            </p:cNvSpPr>
            <p:nvPr/>
          </p:nvSpPr>
          <p:spPr bwMode="auto">
            <a:xfrm>
              <a:off x="6787577" y="4293016"/>
              <a:ext cx="1099123" cy="173612"/>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56" name="Rectangle 297"/>
            <p:cNvSpPr>
              <a:spLocks noChangeArrowheads="1"/>
            </p:cNvSpPr>
            <p:nvPr/>
          </p:nvSpPr>
          <p:spPr bwMode="auto">
            <a:xfrm>
              <a:off x="6787577" y="4458295"/>
              <a:ext cx="1099123" cy="175001"/>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57" name="Rectangle 298"/>
            <p:cNvSpPr>
              <a:spLocks noChangeArrowheads="1"/>
            </p:cNvSpPr>
            <p:nvPr/>
          </p:nvSpPr>
          <p:spPr bwMode="auto">
            <a:xfrm>
              <a:off x="6787577" y="4624963"/>
              <a:ext cx="1099123" cy="173612"/>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58" name="Rectangle 299"/>
            <p:cNvSpPr>
              <a:spLocks noChangeArrowheads="1"/>
            </p:cNvSpPr>
            <p:nvPr/>
          </p:nvSpPr>
          <p:spPr bwMode="auto">
            <a:xfrm>
              <a:off x="3367091" y="4790242"/>
              <a:ext cx="4519609" cy="17500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659" name="Rectangle 300"/>
            <p:cNvSpPr>
              <a:spLocks noChangeArrowheads="1"/>
            </p:cNvSpPr>
            <p:nvPr/>
          </p:nvSpPr>
          <p:spPr bwMode="auto">
            <a:xfrm>
              <a:off x="3367091" y="5122189"/>
              <a:ext cx="4519609" cy="17500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660" name="Rectangle 301"/>
            <p:cNvSpPr>
              <a:spLocks noChangeArrowheads="1"/>
            </p:cNvSpPr>
            <p:nvPr/>
          </p:nvSpPr>
          <p:spPr bwMode="auto">
            <a:xfrm>
              <a:off x="1445410" y="1112439"/>
              <a:ext cx="1693292" cy="16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000000"/>
                  </a:solidFill>
                  <a:effectLst/>
                </a:rPr>
                <a:t>Physician Education</a:t>
              </a:r>
              <a:endParaRPr kumimoji="0" lang="en-US" altLang="en-US" sz="1200" b="0" i="0" u="none" strike="noStrike" cap="none" normalizeH="0" baseline="0" dirty="0" smtClean="0">
                <a:ln>
                  <a:noFill/>
                </a:ln>
                <a:solidFill>
                  <a:schemeClr val="tx1"/>
                </a:solidFill>
                <a:effectLst/>
              </a:endParaRPr>
            </a:p>
          </p:txBody>
        </p:sp>
        <p:sp>
          <p:nvSpPr>
            <p:cNvPr id="100661" name="Rectangle 302"/>
            <p:cNvSpPr>
              <a:spLocks noChangeArrowheads="1"/>
            </p:cNvSpPr>
            <p:nvPr/>
          </p:nvSpPr>
          <p:spPr bwMode="auto">
            <a:xfrm>
              <a:off x="1432920" y="1327718"/>
              <a:ext cx="954596" cy="13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rPr>
                <a:t>As of 12/01/14</a:t>
              </a:r>
              <a:endParaRPr kumimoji="0" lang="en-US" altLang="en-US" sz="1800" b="0" i="0" u="none" strike="noStrike" cap="none" normalizeH="0" baseline="0" dirty="0" smtClean="0">
                <a:ln>
                  <a:noFill/>
                </a:ln>
                <a:solidFill>
                  <a:schemeClr val="tx1"/>
                </a:solidFill>
                <a:effectLst/>
              </a:endParaRPr>
            </a:p>
          </p:txBody>
        </p:sp>
        <p:sp>
          <p:nvSpPr>
            <p:cNvPr id="100662" name="Rectangle 303"/>
            <p:cNvSpPr>
              <a:spLocks noChangeArrowheads="1"/>
            </p:cNvSpPr>
            <p:nvPr/>
          </p:nvSpPr>
          <p:spPr bwMode="auto">
            <a:xfrm>
              <a:off x="5904353" y="1652720"/>
              <a:ext cx="670893" cy="13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rPr>
                <a:t>Programs</a:t>
              </a:r>
              <a:endParaRPr kumimoji="0" lang="en-US" altLang="en-US" sz="1000" b="0" i="0" u="none" strike="noStrike" cap="none" normalizeH="0" baseline="0" dirty="0" smtClean="0">
                <a:ln>
                  <a:noFill/>
                </a:ln>
                <a:solidFill>
                  <a:schemeClr val="tx1"/>
                </a:solidFill>
                <a:effectLst/>
              </a:endParaRPr>
            </a:p>
          </p:txBody>
        </p:sp>
        <p:sp>
          <p:nvSpPr>
            <p:cNvPr id="100663" name="Rectangle 304"/>
            <p:cNvSpPr>
              <a:spLocks noChangeArrowheads="1"/>
            </p:cNvSpPr>
            <p:nvPr/>
          </p:nvSpPr>
          <p:spPr bwMode="auto">
            <a:xfrm>
              <a:off x="6944595" y="1652720"/>
              <a:ext cx="619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Arial"/>
                  <a:cs typeface="Arial"/>
                </a:rPr>
                <a:t>Attendees</a:t>
              </a:r>
              <a:endParaRPr kumimoji="0" lang="en-US" altLang="en-US" sz="1000" b="0" i="0" u="none" strike="noStrike" cap="none" normalizeH="0" baseline="0" dirty="0" smtClean="0">
                <a:ln>
                  <a:noFill/>
                </a:ln>
                <a:solidFill>
                  <a:schemeClr val="tx1"/>
                </a:solidFill>
                <a:effectLst/>
                <a:latin typeface="Arial"/>
                <a:cs typeface="Arial"/>
              </a:endParaRPr>
            </a:p>
          </p:txBody>
        </p:sp>
        <p:sp>
          <p:nvSpPr>
            <p:cNvPr id="100664" name="Rectangle 305"/>
            <p:cNvSpPr>
              <a:spLocks noChangeArrowheads="1"/>
            </p:cNvSpPr>
            <p:nvPr/>
          </p:nvSpPr>
          <p:spPr bwMode="auto">
            <a:xfrm>
              <a:off x="1432920" y="1817999"/>
              <a:ext cx="1502373" cy="13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rPr>
                <a:t>Neuro Rehab Training</a:t>
              </a:r>
              <a:endParaRPr kumimoji="0" lang="en-US" altLang="en-US" sz="1000" b="0" i="0" u="none" strike="noStrike" cap="none" normalizeH="0" baseline="0" dirty="0" smtClean="0">
                <a:ln>
                  <a:noFill/>
                </a:ln>
                <a:solidFill>
                  <a:schemeClr val="tx1"/>
                </a:solidFill>
                <a:effectLst/>
              </a:endParaRPr>
            </a:p>
          </p:txBody>
        </p:sp>
        <p:sp>
          <p:nvSpPr>
            <p:cNvPr id="100665" name="Rectangle 306"/>
            <p:cNvSpPr>
              <a:spLocks noChangeArrowheads="1"/>
            </p:cNvSpPr>
            <p:nvPr/>
          </p:nvSpPr>
          <p:spPr bwMode="auto">
            <a:xfrm>
              <a:off x="3402777" y="1817999"/>
              <a:ext cx="949243" cy="13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rPr>
                <a:t>CD Local Live</a:t>
              </a:r>
              <a:endParaRPr kumimoji="0" lang="en-US" altLang="en-US" sz="1000" b="0" i="0" u="none" strike="noStrike" cap="none" normalizeH="0" baseline="0" dirty="0" smtClean="0">
                <a:ln>
                  <a:noFill/>
                </a:ln>
                <a:solidFill>
                  <a:schemeClr val="tx1"/>
                </a:solidFill>
                <a:effectLst/>
              </a:endParaRPr>
            </a:p>
          </p:txBody>
        </p:sp>
        <p:sp>
          <p:nvSpPr>
            <p:cNvPr id="100666" name="Rectangle 307"/>
            <p:cNvSpPr>
              <a:spLocks noChangeArrowheads="1"/>
            </p:cNvSpPr>
            <p:nvPr/>
          </p:nvSpPr>
          <p:spPr bwMode="auto">
            <a:xfrm>
              <a:off x="6593089" y="1817999"/>
              <a:ext cx="14264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Arial"/>
                  <a:cs typeface="Arial"/>
                </a:rPr>
                <a:t>36</a:t>
              </a:r>
              <a:endParaRPr kumimoji="0" lang="en-US" altLang="en-US" sz="1000" b="0" i="0" u="none" strike="noStrike" cap="none" normalizeH="0" baseline="0" dirty="0" smtClean="0">
                <a:ln>
                  <a:noFill/>
                </a:ln>
                <a:solidFill>
                  <a:schemeClr val="tx1"/>
                </a:solidFill>
                <a:effectLst/>
                <a:latin typeface="Arial"/>
                <a:cs typeface="Arial"/>
              </a:endParaRPr>
            </a:p>
          </p:txBody>
        </p:sp>
        <p:sp>
          <p:nvSpPr>
            <p:cNvPr id="100667" name="Rectangle 308"/>
            <p:cNvSpPr>
              <a:spLocks noChangeArrowheads="1"/>
            </p:cNvSpPr>
            <p:nvPr/>
          </p:nvSpPr>
          <p:spPr bwMode="auto">
            <a:xfrm>
              <a:off x="7597645" y="1817999"/>
              <a:ext cx="2139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Arial"/>
                  <a:cs typeface="Arial"/>
                </a:rPr>
                <a:t>251</a:t>
              </a:r>
              <a:endParaRPr kumimoji="0" lang="en-US" altLang="en-US" sz="1000" b="0" i="0" u="none" strike="noStrike" cap="none" normalizeH="0" baseline="0" dirty="0" smtClean="0">
                <a:ln>
                  <a:noFill/>
                </a:ln>
                <a:solidFill>
                  <a:schemeClr val="tx1"/>
                </a:solidFill>
                <a:effectLst/>
                <a:latin typeface="Arial"/>
                <a:cs typeface="Arial"/>
              </a:endParaRPr>
            </a:p>
          </p:txBody>
        </p:sp>
        <p:sp>
          <p:nvSpPr>
            <p:cNvPr id="100668" name="Rectangle 309"/>
            <p:cNvSpPr>
              <a:spLocks noChangeArrowheads="1"/>
            </p:cNvSpPr>
            <p:nvPr/>
          </p:nvSpPr>
          <p:spPr bwMode="auto">
            <a:xfrm>
              <a:off x="3402777" y="1984667"/>
              <a:ext cx="1215102" cy="13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rPr>
                <a:t>CD Preceptorship</a:t>
              </a:r>
              <a:endParaRPr kumimoji="0" lang="en-US" altLang="en-US" sz="1000" b="0" i="0" u="none" strike="noStrike" cap="none" normalizeH="0" baseline="0" dirty="0" smtClean="0">
                <a:ln>
                  <a:noFill/>
                </a:ln>
                <a:solidFill>
                  <a:schemeClr val="tx1"/>
                </a:solidFill>
                <a:effectLst/>
              </a:endParaRPr>
            </a:p>
          </p:txBody>
        </p:sp>
        <p:sp>
          <p:nvSpPr>
            <p:cNvPr id="100669" name="Rectangle 310"/>
            <p:cNvSpPr>
              <a:spLocks noChangeArrowheads="1"/>
            </p:cNvSpPr>
            <p:nvPr/>
          </p:nvSpPr>
          <p:spPr bwMode="auto">
            <a:xfrm>
              <a:off x="6593089" y="1984667"/>
              <a:ext cx="14264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Arial"/>
                  <a:cs typeface="Arial"/>
                </a:rPr>
                <a:t>53</a:t>
              </a:r>
              <a:endParaRPr kumimoji="0" lang="en-US" altLang="en-US" sz="1000" b="0" i="0" u="none" strike="noStrike" cap="none" normalizeH="0" baseline="0" dirty="0" smtClean="0">
                <a:ln>
                  <a:noFill/>
                </a:ln>
                <a:solidFill>
                  <a:schemeClr val="tx1"/>
                </a:solidFill>
                <a:effectLst/>
                <a:latin typeface="Arial"/>
                <a:cs typeface="Arial"/>
              </a:endParaRPr>
            </a:p>
          </p:txBody>
        </p:sp>
        <p:sp>
          <p:nvSpPr>
            <p:cNvPr id="100670" name="Rectangle 311"/>
            <p:cNvSpPr>
              <a:spLocks noChangeArrowheads="1"/>
            </p:cNvSpPr>
            <p:nvPr/>
          </p:nvSpPr>
          <p:spPr bwMode="auto">
            <a:xfrm>
              <a:off x="7597645" y="1984667"/>
              <a:ext cx="2139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161</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671" name="Rectangle 312"/>
            <p:cNvSpPr>
              <a:spLocks noChangeArrowheads="1"/>
            </p:cNvSpPr>
            <p:nvPr/>
          </p:nvSpPr>
          <p:spPr bwMode="auto">
            <a:xfrm>
              <a:off x="3402777" y="2149946"/>
              <a:ext cx="1056300" cy="13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rPr>
                <a:t>CD Proctorship</a:t>
              </a:r>
              <a:endParaRPr kumimoji="0" lang="en-US" altLang="en-US" sz="1000" b="0" i="0" u="none" strike="noStrike" cap="none" normalizeH="0" baseline="0" dirty="0" smtClean="0">
                <a:ln>
                  <a:noFill/>
                </a:ln>
                <a:solidFill>
                  <a:schemeClr val="tx1"/>
                </a:solidFill>
                <a:effectLst/>
              </a:endParaRPr>
            </a:p>
          </p:txBody>
        </p:sp>
        <p:sp>
          <p:nvSpPr>
            <p:cNvPr id="100672" name="Rectangle 313"/>
            <p:cNvSpPr>
              <a:spLocks noChangeArrowheads="1"/>
            </p:cNvSpPr>
            <p:nvPr/>
          </p:nvSpPr>
          <p:spPr bwMode="auto">
            <a:xfrm>
              <a:off x="6678735" y="2149946"/>
              <a:ext cx="7132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8</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673" name="Rectangle 314"/>
            <p:cNvSpPr>
              <a:spLocks noChangeArrowheads="1"/>
            </p:cNvSpPr>
            <p:nvPr/>
          </p:nvSpPr>
          <p:spPr bwMode="auto">
            <a:xfrm>
              <a:off x="7681507" y="2149946"/>
              <a:ext cx="14264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69</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674" name="Rectangle 315"/>
            <p:cNvSpPr>
              <a:spLocks noChangeArrowheads="1"/>
            </p:cNvSpPr>
            <p:nvPr/>
          </p:nvSpPr>
          <p:spPr bwMode="auto">
            <a:xfrm>
              <a:off x="3402777" y="2316614"/>
              <a:ext cx="1131240" cy="154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rPr>
                <a:t>ULS BOTOX</a:t>
              </a:r>
              <a:r>
                <a:rPr kumimoji="0" lang="en-US" altLang="en-US" sz="1000" b="1" i="0" u="none" strike="noStrike" cap="none" normalizeH="0" baseline="30000" dirty="0" smtClean="0">
                  <a:ln>
                    <a:noFill/>
                  </a:ln>
                  <a:solidFill>
                    <a:srgbClr val="000000"/>
                  </a:solidFill>
                  <a:effectLst/>
                </a:rPr>
                <a:t>®</a:t>
              </a:r>
              <a:r>
                <a:rPr kumimoji="0" lang="en-US" altLang="en-US" sz="1000" b="1" i="0" u="none" strike="noStrike" cap="none" normalizeH="0" baseline="0" dirty="0" smtClean="0">
                  <a:ln>
                    <a:noFill/>
                  </a:ln>
                  <a:solidFill>
                    <a:srgbClr val="000000"/>
                  </a:solidFill>
                  <a:effectLst/>
                </a:rPr>
                <a:t> Live</a:t>
              </a:r>
              <a:endParaRPr kumimoji="0" lang="en-US" altLang="en-US" sz="1000" b="0" i="0" u="none" strike="noStrike" cap="none" normalizeH="0" baseline="0" dirty="0" smtClean="0">
                <a:ln>
                  <a:noFill/>
                </a:ln>
                <a:solidFill>
                  <a:schemeClr val="tx1"/>
                </a:solidFill>
                <a:effectLst/>
              </a:endParaRPr>
            </a:p>
          </p:txBody>
        </p:sp>
        <p:sp>
          <p:nvSpPr>
            <p:cNvPr id="100675" name="Rectangle 316"/>
            <p:cNvSpPr>
              <a:spLocks noChangeArrowheads="1"/>
            </p:cNvSpPr>
            <p:nvPr/>
          </p:nvSpPr>
          <p:spPr bwMode="auto">
            <a:xfrm>
              <a:off x="6593089" y="2316614"/>
              <a:ext cx="14264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16</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676" name="Rectangle 317"/>
            <p:cNvSpPr>
              <a:spLocks noChangeArrowheads="1"/>
            </p:cNvSpPr>
            <p:nvPr/>
          </p:nvSpPr>
          <p:spPr bwMode="auto">
            <a:xfrm>
              <a:off x="7681507" y="2316614"/>
              <a:ext cx="14264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80</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677" name="Rectangle 318"/>
            <p:cNvSpPr>
              <a:spLocks noChangeArrowheads="1"/>
            </p:cNvSpPr>
            <p:nvPr/>
          </p:nvSpPr>
          <p:spPr bwMode="auto">
            <a:xfrm>
              <a:off x="3402777" y="2481893"/>
              <a:ext cx="1029536" cy="13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rPr>
                <a:t>ULS Local Live</a:t>
              </a:r>
              <a:endParaRPr kumimoji="0" lang="en-US" altLang="en-US" sz="1000" b="0" i="0" u="none" strike="noStrike" cap="none" normalizeH="0" baseline="0" dirty="0" smtClean="0">
                <a:ln>
                  <a:noFill/>
                </a:ln>
                <a:solidFill>
                  <a:schemeClr val="tx1"/>
                </a:solidFill>
                <a:effectLst/>
              </a:endParaRPr>
            </a:p>
          </p:txBody>
        </p:sp>
        <p:sp>
          <p:nvSpPr>
            <p:cNvPr id="100678" name="Rectangle 319"/>
            <p:cNvSpPr>
              <a:spLocks noChangeArrowheads="1"/>
            </p:cNvSpPr>
            <p:nvPr/>
          </p:nvSpPr>
          <p:spPr bwMode="auto">
            <a:xfrm>
              <a:off x="6509228" y="2481893"/>
              <a:ext cx="2139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132</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679" name="Rectangle 320"/>
            <p:cNvSpPr>
              <a:spLocks noChangeArrowheads="1"/>
            </p:cNvSpPr>
            <p:nvPr/>
          </p:nvSpPr>
          <p:spPr bwMode="auto">
            <a:xfrm>
              <a:off x="7549723" y="2481893"/>
              <a:ext cx="26624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Arial"/>
                  <a:cs typeface="Arial"/>
                </a:rPr>
                <a:t>1115</a:t>
              </a:r>
              <a:endParaRPr kumimoji="0" lang="en-US" altLang="en-US" sz="1000" b="0" i="0" u="none" strike="noStrike" cap="none" normalizeH="0" baseline="0" dirty="0" smtClean="0">
                <a:ln>
                  <a:noFill/>
                </a:ln>
                <a:solidFill>
                  <a:schemeClr val="tx1"/>
                </a:solidFill>
                <a:effectLst/>
                <a:latin typeface="Arial"/>
                <a:cs typeface="Arial"/>
              </a:endParaRPr>
            </a:p>
          </p:txBody>
        </p:sp>
        <p:sp>
          <p:nvSpPr>
            <p:cNvPr id="100680" name="Rectangle 321"/>
            <p:cNvSpPr>
              <a:spLocks noChangeArrowheads="1"/>
            </p:cNvSpPr>
            <p:nvPr/>
          </p:nvSpPr>
          <p:spPr bwMode="auto">
            <a:xfrm>
              <a:off x="3402777" y="2648561"/>
              <a:ext cx="1293611" cy="13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rPr>
                <a:t>ULS Preceptorship</a:t>
              </a:r>
              <a:endParaRPr kumimoji="0" lang="en-US" altLang="en-US" sz="1000" b="0" i="0" u="none" strike="noStrike" cap="none" normalizeH="0" baseline="0" dirty="0" smtClean="0">
                <a:ln>
                  <a:noFill/>
                </a:ln>
                <a:solidFill>
                  <a:schemeClr val="tx1"/>
                </a:solidFill>
                <a:effectLst/>
              </a:endParaRPr>
            </a:p>
          </p:txBody>
        </p:sp>
        <p:sp>
          <p:nvSpPr>
            <p:cNvPr id="100681" name="Rectangle 322"/>
            <p:cNvSpPr>
              <a:spLocks noChangeArrowheads="1"/>
            </p:cNvSpPr>
            <p:nvPr/>
          </p:nvSpPr>
          <p:spPr bwMode="auto">
            <a:xfrm>
              <a:off x="6593089" y="2648561"/>
              <a:ext cx="1538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84</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682" name="Rectangle 323"/>
            <p:cNvSpPr>
              <a:spLocks noChangeArrowheads="1"/>
            </p:cNvSpPr>
            <p:nvPr/>
          </p:nvSpPr>
          <p:spPr bwMode="auto">
            <a:xfrm>
              <a:off x="7597645" y="2648561"/>
              <a:ext cx="2180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194</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683" name="Rectangle 324"/>
            <p:cNvSpPr>
              <a:spLocks noChangeArrowheads="1"/>
            </p:cNvSpPr>
            <p:nvPr/>
          </p:nvSpPr>
          <p:spPr bwMode="auto">
            <a:xfrm>
              <a:off x="3402777" y="2813839"/>
              <a:ext cx="1134809" cy="13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rPr>
                <a:t>ULS Proctorship</a:t>
              </a:r>
              <a:endParaRPr kumimoji="0" lang="en-US" altLang="en-US" sz="1000" b="0" i="0" u="none" strike="noStrike" cap="none" normalizeH="0" baseline="0" dirty="0" smtClean="0">
                <a:ln>
                  <a:noFill/>
                </a:ln>
                <a:solidFill>
                  <a:schemeClr val="tx1"/>
                </a:solidFill>
                <a:effectLst/>
              </a:endParaRPr>
            </a:p>
          </p:txBody>
        </p:sp>
        <p:sp>
          <p:nvSpPr>
            <p:cNvPr id="100684" name="Rectangle 325"/>
            <p:cNvSpPr>
              <a:spLocks noChangeArrowheads="1"/>
            </p:cNvSpPr>
            <p:nvPr/>
          </p:nvSpPr>
          <p:spPr bwMode="auto">
            <a:xfrm>
              <a:off x="6593089" y="2813839"/>
              <a:ext cx="14264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18</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685" name="Rectangle 326"/>
            <p:cNvSpPr>
              <a:spLocks noChangeArrowheads="1"/>
            </p:cNvSpPr>
            <p:nvPr/>
          </p:nvSpPr>
          <p:spPr bwMode="auto">
            <a:xfrm>
              <a:off x="7681507" y="2813839"/>
              <a:ext cx="14264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48</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686" name="Rectangle 327"/>
            <p:cNvSpPr>
              <a:spLocks noChangeArrowheads="1"/>
            </p:cNvSpPr>
            <p:nvPr/>
          </p:nvSpPr>
          <p:spPr bwMode="auto">
            <a:xfrm>
              <a:off x="3402777" y="2980507"/>
              <a:ext cx="1141946" cy="13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rPr>
                <a:t>ULS Take Action</a:t>
              </a:r>
              <a:endParaRPr kumimoji="0" lang="en-US" altLang="en-US" sz="1000" b="0" i="0" u="none" strike="noStrike" cap="none" normalizeH="0" baseline="0" dirty="0" smtClean="0">
                <a:ln>
                  <a:noFill/>
                </a:ln>
                <a:solidFill>
                  <a:schemeClr val="tx1"/>
                </a:solidFill>
                <a:effectLst/>
              </a:endParaRPr>
            </a:p>
          </p:txBody>
        </p:sp>
        <p:sp>
          <p:nvSpPr>
            <p:cNvPr id="100687" name="Rectangle 328"/>
            <p:cNvSpPr>
              <a:spLocks noChangeArrowheads="1"/>
            </p:cNvSpPr>
            <p:nvPr/>
          </p:nvSpPr>
          <p:spPr bwMode="auto">
            <a:xfrm>
              <a:off x="6593089" y="2980507"/>
              <a:ext cx="14264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36</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688" name="Rectangle 329"/>
            <p:cNvSpPr>
              <a:spLocks noChangeArrowheads="1"/>
            </p:cNvSpPr>
            <p:nvPr/>
          </p:nvSpPr>
          <p:spPr bwMode="auto">
            <a:xfrm>
              <a:off x="7597645" y="2980507"/>
              <a:ext cx="2139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575</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689" name="Rectangle 330"/>
            <p:cNvSpPr>
              <a:spLocks noChangeArrowheads="1"/>
            </p:cNvSpPr>
            <p:nvPr/>
          </p:nvSpPr>
          <p:spPr bwMode="auto">
            <a:xfrm>
              <a:off x="3402777" y="3147175"/>
              <a:ext cx="1520216" cy="13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rPr>
                <a:t>ULS/CD BOTOX</a:t>
              </a:r>
              <a:r>
                <a:rPr kumimoji="0" lang="en-US" altLang="en-US" sz="1000" b="1" i="0" u="none" strike="noStrike" cap="none" normalizeH="0" baseline="30000" dirty="0" smtClean="0">
                  <a:ln>
                    <a:noFill/>
                  </a:ln>
                  <a:solidFill>
                    <a:srgbClr val="000000"/>
                  </a:solidFill>
                  <a:effectLst/>
                </a:rPr>
                <a:t>®</a:t>
              </a:r>
              <a:r>
                <a:rPr kumimoji="0" lang="en-US" altLang="en-US" sz="1000" b="1" i="0" u="none" strike="noStrike" cap="none" normalizeH="0" baseline="0" dirty="0" smtClean="0">
                  <a:ln>
                    <a:noFill/>
                  </a:ln>
                  <a:solidFill>
                    <a:srgbClr val="000000"/>
                  </a:solidFill>
                  <a:effectLst/>
                </a:rPr>
                <a:t> Live</a:t>
              </a:r>
              <a:endParaRPr kumimoji="0" lang="en-US" altLang="en-US" sz="1000" b="0" i="0" u="none" strike="noStrike" cap="none" normalizeH="0" baseline="0" dirty="0" smtClean="0">
                <a:ln>
                  <a:noFill/>
                </a:ln>
                <a:solidFill>
                  <a:schemeClr val="tx1"/>
                </a:solidFill>
                <a:effectLst/>
              </a:endParaRPr>
            </a:p>
          </p:txBody>
        </p:sp>
        <p:sp>
          <p:nvSpPr>
            <p:cNvPr id="100690" name="Rectangle 331"/>
            <p:cNvSpPr>
              <a:spLocks noChangeArrowheads="1"/>
            </p:cNvSpPr>
            <p:nvPr/>
          </p:nvSpPr>
          <p:spPr bwMode="auto">
            <a:xfrm>
              <a:off x="6593089" y="3147175"/>
              <a:ext cx="14264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10</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691" name="Rectangle 332"/>
            <p:cNvSpPr>
              <a:spLocks noChangeArrowheads="1"/>
            </p:cNvSpPr>
            <p:nvPr/>
          </p:nvSpPr>
          <p:spPr bwMode="auto">
            <a:xfrm>
              <a:off x="7681507" y="3147175"/>
              <a:ext cx="14264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51</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692" name="Rectangle 333"/>
            <p:cNvSpPr>
              <a:spLocks noChangeArrowheads="1"/>
            </p:cNvSpPr>
            <p:nvPr/>
          </p:nvSpPr>
          <p:spPr bwMode="auto">
            <a:xfrm>
              <a:off x="3402777" y="3312454"/>
              <a:ext cx="1541627" cy="13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rPr>
                <a:t>ULS/CD Preceptorship</a:t>
              </a:r>
              <a:endParaRPr kumimoji="0" lang="en-US" altLang="en-US" sz="1000" b="0" i="0" u="none" strike="noStrike" cap="none" normalizeH="0" baseline="0" dirty="0" smtClean="0">
                <a:ln>
                  <a:noFill/>
                </a:ln>
                <a:solidFill>
                  <a:schemeClr val="tx1"/>
                </a:solidFill>
                <a:effectLst/>
              </a:endParaRPr>
            </a:p>
          </p:txBody>
        </p:sp>
        <p:sp>
          <p:nvSpPr>
            <p:cNvPr id="100693" name="Rectangle 334"/>
            <p:cNvSpPr>
              <a:spLocks noChangeArrowheads="1"/>
            </p:cNvSpPr>
            <p:nvPr/>
          </p:nvSpPr>
          <p:spPr bwMode="auto">
            <a:xfrm>
              <a:off x="6593089" y="3312454"/>
              <a:ext cx="1538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44</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694" name="Rectangle 335"/>
            <p:cNvSpPr>
              <a:spLocks noChangeArrowheads="1"/>
            </p:cNvSpPr>
            <p:nvPr/>
          </p:nvSpPr>
          <p:spPr bwMode="auto">
            <a:xfrm>
              <a:off x="7597645" y="3312454"/>
              <a:ext cx="2139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155</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695" name="Rectangle 336"/>
            <p:cNvSpPr>
              <a:spLocks noChangeArrowheads="1"/>
            </p:cNvSpPr>
            <p:nvPr/>
          </p:nvSpPr>
          <p:spPr bwMode="auto">
            <a:xfrm>
              <a:off x="3402777" y="3479122"/>
              <a:ext cx="1382825" cy="13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rPr>
                <a:t>ULS/CD Proctorship</a:t>
              </a:r>
              <a:endParaRPr kumimoji="0" lang="en-US" altLang="en-US" sz="1000" b="0" i="0" u="none" strike="noStrike" cap="none" normalizeH="0" baseline="0" dirty="0" smtClean="0">
                <a:ln>
                  <a:noFill/>
                </a:ln>
                <a:solidFill>
                  <a:schemeClr val="tx1"/>
                </a:solidFill>
                <a:effectLst/>
              </a:endParaRPr>
            </a:p>
          </p:txBody>
        </p:sp>
        <p:sp>
          <p:nvSpPr>
            <p:cNvPr id="100696" name="Rectangle 337"/>
            <p:cNvSpPr>
              <a:spLocks noChangeArrowheads="1"/>
            </p:cNvSpPr>
            <p:nvPr/>
          </p:nvSpPr>
          <p:spPr bwMode="auto">
            <a:xfrm>
              <a:off x="6593089" y="3479122"/>
              <a:ext cx="14264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17</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697" name="Rectangle 338"/>
            <p:cNvSpPr>
              <a:spLocks noChangeArrowheads="1"/>
            </p:cNvSpPr>
            <p:nvPr/>
          </p:nvSpPr>
          <p:spPr bwMode="auto">
            <a:xfrm>
              <a:off x="7681507" y="3479122"/>
              <a:ext cx="14264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99</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698" name="Rectangle 339"/>
            <p:cNvSpPr>
              <a:spLocks noChangeArrowheads="1"/>
            </p:cNvSpPr>
            <p:nvPr/>
          </p:nvSpPr>
          <p:spPr bwMode="auto">
            <a:xfrm>
              <a:off x="3402777" y="3644401"/>
              <a:ext cx="328310" cy="13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rPr>
                <a:t>RITE</a:t>
              </a:r>
              <a:endParaRPr kumimoji="0" lang="en-US" altLang="en-US" sz="1000" b="0" i="0" u="none" strike="noStrike" cap="none" normalizeH="0" baseline="0" dirty="0" smtClean="0">
                <a:ln>
                  <a:noFill/>
                </a:ln>
                <a:solidFill>
                  <a:schemeClr val="tx1"/>
                </a:solidFill>
                <a:effectLst/>
              </a:endParaRPr>
            </a:p>
          </p:txBody>
        </p:sp>
        <p:sp>
          <p:nvSpPr>
            <p:cNvPr id="100699" name="Rectangle 340"/>
            <p:cNvSpPr>
              <a:spLocks noChangeArrowheads="1"/>
            </p:cNvSpPr>
            <p:nvPr/>
          </p:nvSpPr>
          <p:spPr bwMode="auto">
            <a:xfrm>
              <a:off x="6678735" y="3644401"/>
              <a:ext cx="7132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8</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700" name="Rectangle 341"/>
            <p:cNvSpPr>
              <a:spLocks noChangeArrowheads="1"/>
            </p:cNvSpPr>
            <p:nvPr/>
          </p:nvSpPr>
          <p:spPr bwMode="auto">
            <a:xfrm>
              <a:off x="7597645" y="3644401"/>
              <a:ext cx="20444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112</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701" name="Rectangle 342"/>
            <p:cNvSpPr>
              <a:spLocks noChangeArrowheads="1"/>
            </p:cNvSpPr>
            <p:nvPr/>
          </p:nvSpPr>
          <p:spPr bwMode="auto">
            <a:xfrm>
              <a:off x="3402777" y="3811069"/>
              <a:ext cx="481759" cy="13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rPr>
                <a:t>TOTAL</a:t>
              </a:r>
              <a:endParaRPr kumimoji="0" lang="en-US" altLang="en-US" sz="1000" b="0" i="0" u="none" strike="noStrike" cap="none" normalizeH="0" baseline="0" dirty="0" smtClean="0">
                <a:ln>
                  <a:noFill/>
                </a:ln>
                <a:solidFill>
                  <a:schemeClr val="tx1"/>
                </a:solidFill>
                <a:effectLst/>
              </a:endParaRPr>
            </a:p>
          </p:txBody>
        </p:sp>
        <p:sp>
          <p:nvSpPr>
            <p:cNvPr id="100702" name="Rectangle 343"/>
            <p:cNvSpPr>
              <a:spLocks noChangeArrowheads="1"/>
            </p:cNvSpPr>
            <p:nvPr/>
          </p:nvSpPr>
          <p:spPr bwMode="auto">
            <a:xfrm>
              <a:off x="6509228" y="3811069"/>
              <a:ext cx="2139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smtClean="0">
                  <a:ln>
                    <a:noFill/>
                  </a:ln>
                  <a:solidFill>
                    <a:srgbClr val="000000"/>
                  </a:solidFill>
                  <a:effectLst/>
                  <a:latin typeface="Arial"/>
                  <a:cs typeface="Arial"/>
                </a:rPr>
                <a:t>462</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703" name="Rectangle 344"/>
            <p:cNvSpPr>
              <a:spLocks noChangeArrowheads="1"/>
            </p:cNvSpPr>
            <p:nvPr/>
          </p:nvSpPr>
          <p:spPr bwMode="auto">
            <a:xfrm>
              <a:off x="7511999" y="3811069"/>
              <a:ext cx="28528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smtClean="0">
                  <a:ln>
                    <a:noFill/>
                  </a:ln>
                  <a:solidFill>
                    <a:srgbClr val="000000"/>
                  </a:solidFill>
                  <a:effectLst/>
                  <a:latin typeface="Arial"/>
                  <a:cs typeface="Arial"/>
                </a:rPr>
                <a:t>2910</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704" name="Rectangle 345"/>
            <p:cNvSpPr>
              <a:spLocks noChangeArrowheads="1"/>
            </p:cNvSpPr>
            <p:nvPr/>
          </p:nvSpPr>
          <p:spPr bwMode="auto">
            <a:xfrm>
              <a:off x="1432920" y="3976348"/>
              <a:ext cx="1782507" cy="13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rPr>
                <a:t>Chronic Migraine Training</a:t>
              </a:r>
              <a:endParaRPr kumimoji="0" lang="en-US" altLang="en-US" sz="1000" b="0" i="0" u="none" strike="noStrike" cap="none" normalizeH="0" baseline="0" dirty="0" smtClean="0">
                <a:ln>
                  <a:noFill/>
                </a:ln>
                <a:solidFill>
                  <a:schemeClr val="tx1"/>
                </a:solidFill>
                <a:effectLst/>
              </a:endParaRPr>
            </a:p>
          </p:txBody>
        </p:sp>
        <p:sp>
          <p:nvSpPr>
            <p:cNvPr id="100705" name="Rectangle 346"/>
            <p:cNvSpPr>
              <a:spLocks noChangeArrowheads="1"/>
            </p:cNvSpPr>
            <p:nvPr/>
          </p:nvSpPr>
          <p:spPr bwMode="auto">
            <a:xfrm>
              <a:off x="3402777" y="3976348"/>
              <a:ext cx="965301" cy="13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rPr>
                <a:t>CM Local Live</a:t>
              </a:r>
              <a:endParaRPr kumimoji="0" lang="en-US" altLang="en-US" sz="1000" b="0" i="0" u="none" strike="noStrike" cap="none" normalizeH="0" baseline="0" dirty="0" smtClean="0">
                <a:ln>
                  <a:noFill/>
                </a:ln>
                <a:solidFill>
                  <a:schemeClr val="tx1"/>
                </a:solidFill>
                <a:effectLst/>
              </a:endParaRPr>
            </a:p>
          </p:txBody>
        </p:sp>
        <p:sp>
          <p:nvSpPr>
            <p:cNvPr id="100706" name="Rectangle 347"/>
            <p:cNvSpPr>
              <a:spLocks noChangeArrowheads="1"/>
            </p:cNvSpPr>
            <p:nvPr/>
          </p:nvSpPr>
          <p:spPr bwMode="auto">
            <a:xfrm>
              <a:off x="6509228" y="3976348"/>
              <a:ext cx="2139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243</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707" name="Rectangle 348"/>
            <p:cNvSpPr>
              <a:spLocks noChangeArrowheads="1"/>
            </p:cNvSpPr>
            <p:nvPr/>
          </p:nvSpPr>
          <p:spPr bwMode="auto">
            <a:xfrm>
              <a:off x="7511999" y="3976348"/>
              <a:ext cx="28528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1678</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708" name="Rectangle 349"/>
            <p:cNvSpPr>
              <a:spLocks noChangeArrowheads="1"/>
            </p:cNvSpPr>
            <p:nvPr/>
          </p:nvSpPr>
          <p:spPr bwMode="auto">
            <a:xfrm>
              <a:off x="3402777" y="4143015"/>
              <a:ext cx="1231161" cy="13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rPr>
                <a:t>CM Preceptorship</a:t>
              </a:r>
              <a:endParaRPr kumimoji="0" lang="en-US" altLang="en-US" sz="1000" b="0" i="0" u="none" strike="noStrike" cap="none" normalizeH="0" baseline="0" dirty="0" smtClean="0">
                <a:ln>
                  <a:noFill/>
                </a:ln>
                <a:solidFill>
                  <a:schemeClr val="tx1"/>
                </a:solidFill>
                <a:effectLst/>
              </a:endParaRPr>
            </a:p>
          </p:txBody>
        </p:sp>
        <p:sp>
          <p:nvSpPr>
            <p:cNvPr id="100709" name="Rectangle 350"/>
            <p:cNvSpPr>
              <a:spLocks noChangeArrowheads="1"/>
            </p:cNvSpPr>
            <p:nvPr/>
          </p:nvSpPr>
          <p:spPr bwMode="auto">
            <a:xfrm>
              <a:off x="6509228" y="4143015"/>
              <a:ext cx="2139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248</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710" name="Rectangle 351"/>
            <p:cNvSpPr>
              <a:spLocks noChangeArrowheads="1"/>
            </p:cNvSpPr>
            <p:nvPr/>
          </p:nvSpPr>
          <p:spPr bwMode="auto">
            <a:xfrm>
              <a:off x="7597645" y="4143015"/>
              <a:ext cx="2180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604</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711" name="Rectangle 352"/>
            <p:cNvSpPr>
              <a:spLocks noChangeArrowheads="1"/>
            </p:cNvSpPr>
            <p:nvPr/>
          </p:nvSpPr>
          <p:spPr bwMode="auto">
            <a:xfrm>
              <a:off x="3402777" y="4309683"/>
              <a:ext cx="1072359" cy="13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rPr>
                <a:t>CM Proctorship</a:t>
              </a:r>
              <a:endParaRPr kumimoji="0" lang="en-US" altLang="en-US" sz="1000" b="0" i="0" u="none" strike="noStrike" cap="none" normalizeH="0" baseline="0" dirty="0" smtClean="0">
                <a:ln>
                  <a:noFill/>
                </a:ln>
                <a:solidFill>
                  <a:schemeClr val="tx1"/>
                </a:solidFill>
                <a:effectLst/>
              </a:endParaRPr>
            </a:p>
          </p:txBody>
        </p:sp>
        <p:sp>
          <p:nvSpPr>
            <p:cNvPr id="100712" name="Rectangle 353"/>
            <p:cNvSpPr>
              <a:spLocks noChangeArrowheads="1"/>
            </p:cNvSpPr>
            <p:nvPr/>
          </p:nvSpPr>
          <p:spPr bwMode="auto">
            <a:xfrm>
              <a:off x="6593089" y="4309683"/>
              <a:ext cx="14264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70</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713" name="Rectangle 354"/>
            <p:cNvSpPr>
              <a:spLocks noChangeArrowheads="1"/>
            </p:cNvSpPr>
            <p:nvPr/>
          </p:nvSpPr>
          <p:spPr bwMode="auto">
            <a:xfrm>
              <a:off x="7597645" y="4309683"/>
              <a:ext cx="2139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237</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714" name="Rectangle 355"/>
            <p:cNvSpPr>
              <a:spLocks noChangeArrowheads="1"/>
            </p:cNvSpPr>
            <p:nvPr/>
          </p:nvSpPr>
          <p:spPr bwMode="auto">
            <a:xfrm>
              <a:off x="3402777" y="4474962"/>
              <a:ext cx="1079496" cy="13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rPr>
                <a:t>CM Take Action</a:t>
              </a:r>
              <a:endParaRPr kumimoji="0" lang="en-US" altLang="en-US" sz="1000" b="0" i="0" u="none" strike="noStrike" cap="none" normalizeH="0" baseline="0" dirty="0" smtClean="0">
                <a:ln>
                  <a:noFill/>
                </a:ln>
                <a:solidFill>
                  <a:schemeClr val="tx1"/>
                </a:solidFill>
                <a:effectLst/>
              </a:endParaRPr>
            </a:p>
          </p:txBody>
        </p:sp>
        <p:sp>
          <p:nvSpPr>
            <p:cNvPr id="100715" name="Rectangle 356"/>
            <p:cNvSpPr>
              <a:spLocks noChangeArrowheads="1"/>
            </p:cNvSpPr>
            <p:nvPr/>
          </p:nvSpPr>
          <p:spPr bwMode="auto">
            <a:xfrm>
              <a:off x="6593089" y="4474962"/>
              <a:ext cx="14264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22</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716" name="Rectangle 357"/>
            <p:cNvSpPr>
              <a:spLocks noChangeArrowheads="1"/>
            </p:cNvSpPr>
            <p:nvPr/>
          </p:nvSpPr>
          <p:spPr bwMode="auto">
            <a:xfrm>
              <a:off x="7597645" y="4474962"/>
              <a:ext cx="2139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303</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717" name="Rectangle 358"/>
            <p:cNvSpPr>
              <a:spLocks noChangeArrowheads="1"/>
            </p:cNvSpPr>
            <p:nvPr/>
          </p:nvSpPr>
          <p:spPr bwMode="auto">
            <a:xfrm>
              <a:off x="3402777" y="4641630"/>
              <a:ext cx="1468471" cy="13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rPr>
                <a:t>CM Breaking Barriers</a:t>
              </a:r>
              <a:endParaRPr kumimoji="0" lang="en-US" altLang="en-US" sz="1000" b="0" i="0" u="none" strike="noStrike" cap="none" normalizeH="0" baseline="0" dirty="0" smtClean="0">
                <a:ln>
                  <a:noFill/>
                </a:ln>
                <a:solidFill>
                  <a:schemeClr val="tx1"/>
                </a:solidFill>
                <a:effectLst/>
              </a:endParaRPr>
            </a:p>
          </p:txBody>
        </p:sp>
        <p:sp>
          <p:nvSpPr>
            <p:cNvPr id="100718" name="Rectangle 359"/>
            <p:cNvSpPr>
              <a:spLocks noChangeArrowheads="1"/>
            </p:cNvSpPr>
            <p:nvPr/>
          </p:nvSpPr>
          <p:spPr bwMode="auto">
            <a:xfrm>
              <a:off x="6678735" y="4641630"/>
              <a:ext cx="7132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2</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719" name="Rectangle 360"/>
            <p:cNvSpPr>
              <a:spLocks noChangeArrowheads="1"/>
            </p:cNvSpPr>
            <p:nvPr/>
          </p:nvSpPr>
          <p:spPr bwMode="auto">
            <a:xfrm>
              <a:off x="7597645" y="4641630"/>
              <a:ext cx="2180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a:cs typeface="Arial"/>
                </a:rPr>
                <a:t>204</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720" name="Rectangle 361"/>
            <p:cNvSpPr>
              <a:spLocks noChangeArrowheads="1"/>
            </p:cNvSpPr>
            <p:nvPr/>
          </p:nvSpPr>
          <p:spPr bwMode="auto">
            <a:xfrm>
              <a:off x="3402777" y="4806909"/>
              <a:ext cx="481759" cy="13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rPr>
                <a:t>TOTAL</a:t>
              </a:r>
              <a:endParaRPr kumimoji="0" lang="en-US" altLang="en-US" sz="1000" b="0" i="0" u="none" strike="noStrike" cap="none" normalizeH="0" baseline="0" dirty="0" smtClean="0">
                <a:ln>
                  <a:noFill/>
                </a:ln>
                <a:solidFill>
                  <a:schemeClr val="tx1"/>
                </a:solidFill>
                <a:effectLst/>
              </a:endParaRPr>
            </a:p>
          </p:txBody>
        </p:sp>
        <p:sp>
          <p:nvSpPr>
            <p:cNvPr id="100721" name="Rectangle 362"/>
            <p:cNvSpPr>
              <a:spLocks noChangeArrowheads="1"/>
            </p:cNvSpPr>
            <p:nvPr/>
          </p:nvSpPr>
          <p:spPr bwMode="auto">
            <a:xfrm>
              <a:off x="6509228" y="4806909"/>
              <a:ext cx="2139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smtClean="0">
                  <a:ln>
                    <a:noFill/>
                  </a:ln>
                  <a:solidFill>
                    <a:srgbClr val="000000"/>
                  </a:solidFill>
                  <a:effectLst/>
                  <a:latin typeface="Arial"/>
                  <a:cs typeface="Arial"/>
                </a:rPr>
                <a:t>585</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722" name="Rectangle 363"/>
            <p:cNvSpPr>
              <a:spLocks noChangeArrowheads="1"/>
            </p:cNvSpPr>
            <p:nvPr/>
          </p:nvSpPr>
          <p:spPr bwMode="auto">
            <a:xfrm>
              <a:off x="7511999" y="4806909"/>
              <a:ext cx="28528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smtClean="0">
                  <a:ln>
                    <a:noFill/>
                  </a:ln>
                  <a:solidFill>
                    <a:srgbClr val="000000"/>
                  </a:solidFill>
                  <a:effectLst/>
                  <a:latin typeface="Arial"/>
                  <a:cs typeface="Arial"/>
                </a:rPr>
                <a:t>3026</a:t>
              </a:r>
              <a:endParaRPr kumimoji="0" lang="en-US" altLang="en-US" sz="1000" b="0" i="0" u="none" strike="noStrike" cap="none" normalizeH="0" baseline="0" smtClean="0">
                <a:ln>
                  <a:noFill/>
                </a:ln>
                <a:solidFill>
                  <a:schemeClr val="tx1"/>
                </a:solidFill>
                <a:effectLst/>
                <a:latin typeface="Arial"/>
                <a:cs typeface="Arial"/>
              </a:endParaRPr>
            </a:p>
          </p:txBody>
        </p:sp>
        <p:sp>
          <p:nvSpPr>
            <p:cNvPr id="100723" name="Rectangle 364"/>
            <p:cNvSpPr>
              <a:spLocks noChangeArrowheads="1"/>
            </p:cNvSpPr>
            <p:nvPr/>
          </p:nvSpPr>
          <p:spPr bwMode="auto">
            <a:xfrm>
              <a:off x="1432920" y="5138856"/>
              <a:ext cx="860028" cy="154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Arial"/>
                  <a:cs typeface="Arial"/>
                </a:rPr>
                <a:t>Total Portfolio</a:t>
              </a:r>
              <a:endParaRPr kumimoji="0" lang="en-US" altLang="en-US" sz="1000" b="0" i="0" u="none" strike="noStrike" cap="none" normalizeH="0" baseline="0" dirty="0" smtClean="0">
                <a:ln>
                  <a:noFill/>
                </a:ln>
                <a:solidFill>
                  <a:schemeClr val="tx1"/>
                </a:solidFill>
                <a:effectLst/>
                <a:latin typeface="Arial"/>
                <a:cs typeface="Arial"/>
              </a:endParaRPr>
            </a:p>
          </p:txBody>
        </p:sp>
        <p:sp>
          <p:nvSpPr>
            <p:cNvPr id="100724" name="Rectangle 365"/>
            <p:cNvSpPr>
              <a:spLocks noChangeArrowheads="1"/>
            </p:cNvSpPr>
            <p:nvPr/>
          </p:nvSpPr>
          <p:spPr bwMode="auto">
            <a:xfrm>
              <a:off x="3402777" y="5138856"/>
              <a:ext cx="1937740" cy="154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Arial"/>
                  <a:cs typeface="Arial"/>
                </a:rPr>
                <a:t>All Conditions/All Programming</a:t>
              </a:r>
              <a:endParaRPr kumimoji="0" lang="en-US" altLang="en-US" sz="1000" b="0" i="0" u="none" strike="noStrike" cap="none" normalizeH="0" baseline="0" dirty="0" smtClean="0">
                <a:ln>
                  <a:noFill/>
                </a:ln>
                <a:solidFill>
                  <a:schemeClr val="tx1"/>
                </a:solidFill>
                <a:effectLst/>
                <a:latin typeface="Arial"/>
                <a:cs typeface="Arial"/>
              </a:endParaRPr>
            </a:p>
          </p:txBody>
        </p:sp>
        <p:sp>
          <p:nvSpPr>
            <p:cNvPr id="100725" name="Rectangle 366"/>
            <p:cNvSpPr>
              <a:spLocks noChangeArrowheads="1"/>
            </p:cNvSpPr>
            <p:nvPr/>
          </p:nvSpPr>
          <p:spPr bwMode="auto">
            <a:xfrm>
              <a:off x="6425366" y="5138856"/>
              <a:ext cx="285487" cy="154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Arial"/>
                  <a:cs typeface="Arial"/>
                </a:rPr>
                <a:t>1047</a:t>
              </a:r>
              <a:endParaRPr kumimoji="0" lang="en-US" altLang="en-US" sz="1000" b="0" i="0" u="none" strike="noStrike" cap="none" normalizeH="0" baseline="0" dirty="0" smtClean="0">
                <a:ln>
                  <a:noFill/>
                </a:ln>
                <a:solidFill>
                  <a:schemeClr val="tx1"/>
                </a:solidFill>
                <a:effectLst/>
                <a:latin typeface="Arial"/>
                <a:cs typeface="Arial"/>
              </a:endParaRPr>
            </a:p>
          </p:txBody>
        </p:sp>
        <p:sp>
          <p:nvSpPr>
            <p:cNvPr id="100726" name="Rectangle 367"/>
            <p:cNvSpPr>
              <a:spLocks noChangeArrowheads="1"/>
            </p:cNvSpPr>
            <p:nvPr/>
          </p:nvSpPr>
          <p:spPr bwMode="auto">
            <a:xfrm>
              <a:off x="7511999" y="5138856"/>
              <a:ext cx="285487" cy="154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Arial"/>
                  <a:cs typeface="Arial"/>
                </a:rPr>
                <a:t>5936</a:t>
              </a:r>
              <a:endParaRPr kumimoji="0" lang="en-US" altLang="en-US" sz="1000" b="0" i="0" u="none" strike="noStrike" cap="none" normalizeH="0" baseline="0" dirty="0" smtClean="0">
                <a:ln>
                  <a:noFill/>
                </a:ln>
                <a:solidFill>
                  <a:schemeClr val="tx1"/>
                </a:solidFill>
                <a:effectLst/>
                <a:latin typeface="Arial"/>
                <a:cs typeface="Arial"/>
              </a:endParaRPr>
            </a:p>
          </p:txBody>
        </p:sp>
        <p:sp>
          <p:nvSpPr>
            <p:cNvPr id="100727" name="Rectangle 368"/>
            <p:cNvSpPr>
              <a:spLocks noChangeArrowheads="1"/>
            </p:cNvSpPr>
            <p:nvPr/>
          </p:nvSpPr>
          <p:spPr bwMode="auto">
            <a:xfrm>
              <a:off x="6182702" y="1486052"/>
              <a:ext cx="101214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Arial"/>
                  <a:cs typeface="Arial"/>
                </a:rPr>
                <a:t>Cumulative 2014</a:t>
              </a:r>
              <a:endParaRPr kumimoji="0" lang="en-US" altLang="en-US" sz="1000" b="0" i="0" u="none" strike="noStrike" cap="none" normalizeH="0" baseline="0" dirty="0" smtClean="0">
                <a:ln>
                  <a:noFill/>
                </a:ln>
                <a:solidFill>
                  <a:schemeClr val="tx1"/>
                </a:solidFill>
                <a:effectLst/>
                <a:latin typeface="Arial"/>
                <a:cs typeface="Arial"/>
              </a:endParaRPr>
            </a:p>
          </p:txBody>
        </p:sp>
        <p:sp>
          <p:nvSpPr>
            <p:cNvPr id="100728" name="Rectangle 369"/>
            <p:cNvSpPr>
              <a:spLocks noChangeArrowheads="1"/>
            </p:cNvSpPr>
            <p:nvPr/>
          </p:nvSpPr>
          <p:spPr bwMode="auto">
            <a:xfrm>
              <a:off x="1397234" y="1095772"/>
              <a:ext cx="12490" cy="1389"/>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29" name="Rectangle 370"/>
            <p:cNvSpPr>
              <a:spLocks noChangeArrowheads="1"/>
            </p:cNvSpPr>
            <p:nvPr/>
          </p:nvSpPr>
          <p:spPr bwMode="auto">
            <a:xfrm>
              <a:off x="3367091" y="1095772"/>
              <a:ext cx="12490" cy="1389"/>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30" name="Rectangle 371"/>
            <p:cNvSpPr>
              <a:spLocks noChangeArrowheads="1"/>
            </p:cNvSpPr>
            <p:nvPr/>
          </p:nvSpPr>
          <p:spPr bwMode="auto">
            <a:xfrm>
              <a:off x="5699160" y="1095772"/>
              <a:ext cx="12490" cy="1389"/>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31" name="Rectangle 372"/>
            <p:cNvSpPr>
              <a:spLocks noChangeArrowheads="1"/>
            </p:cNvSpPr>
            <p:nvPr/>
          </p:nvSpPr>
          <p:spPr bwMode="auto">
            <a:xfrm>
              <a:off x="6787577" y="1095772"/>
              <a:ext cx="10706" cy="1389"/>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32" name="Rectangle 373"/>
            <p:cNvSpPr>
              <a:spLocks noChangeArrowheads="1"/>
            </p:cNvSpPr>
            <p:nvPr/>
          </p:nvSpPr>
          <p:spPr bwMode="auto">
            <a:xfrm>
              <a:off x="7874210" y="1095772"/>
              <a:ext cx="12490" cy="1389"/>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33" name="Rectangle 374"/>
            <p:cNvSpPr>
              <a:spLocks noChangeArrowheads="1"/>
            </p:cNvSpPr>
            <p:nvPr/>
          </p:nvSpPr>
          <p:spPr bwMode="auto">
            <a:xfrm>
              <a:off x="1384744" y="1095772"/>
              <a:ext cx="24980" cy="21527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34" name="Line 375"/>
            <p:cNvSpPr>
              <a:spLocks noChangeShapeType="1"/>
            </p:cNvSpPr>
            <p:nvPr/>
          </p:nvSpPr>
          <p:spPr bwMode="auto">
            <a:xfrm>
              <a:off x="1397234" y="1469386"/>
              <a:ext cx="4301925" cy="0"/>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35" name="Rectangle 376"/>
            <p:cNvSpPr>
              <a:spLocks noChangeArrowheads="1"/>
            </p:cNvSpPr>
            <p:nvPr/>
          </p:nvSpPr>
          <p:spPr bwMode="auto">
            <a:xfrm>
              <a:off x="1397234" y="1469386"/>
              <a:ext cx="4301925"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36" name="Line 377"/>
            <p:cNvSpPr>
              <a:spLocks noChangeShapeType="1"/>
            </p:cNvSpPr>
            <p:nvPr/>
          </p:nvSpPr>
          <p:spPr bwMode="auto">
            <a:xfrm>
              <a:off x="5699160" y="1311051"/>
              <a:ext cx="0" cy="158334"/>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37" name="Rectangle 378"/>
            <p:cNvSpPr>
              <a:spLocks noChangeArrowheads="1"/>
            </p:cNvSpPr>
            <p:nvPr/>
          </p:nvSpPr>
          <p:spPr bwMode="auto">
            <a:xfrm>
              <a:off x="5699160" y="1311051"/>
              <a:ext cx="12490" cy="158334"/>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38" name="Line 379"/>
            <p:cNvSpPr>
              <a:spLocks noChangeShapeType="1"/>
            </p:cNvSpPr>
            <p:nvPr/>
          </p:nvSpPr>
          <p:spPr bwMode="auto">
            <a:xfrm>
              <a:off x="5711650" y="1469386"/>
              <a:ext cx="217505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39" name="Rectangle 380"/>
            <p:cNvSpPr>
              <a:spLocks noChangeArrowheads="1"/>
            </p:cNvSpPr>
            <p:nvPr/>
          </p:nvSpPr>
          <p:spPr bwMode="auto">
            <a:xfrm>
              <a:off x="5711650" y="1469386"/>
              <a:ext cx="2175051" cy="83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40" name="Line 381"/>
            <p:cNvSpPr>
              <a:spLocks noChangeShapeType="1"/>
            </p:cNvSpPr>
            <p:nvPr/>
          </p:nvSpPr>
          <p:spPr bwMode="auto">
            <a:xfrm>
              <a:off x="7874210" y="1311051"/>
              <a:ext cx="0" cy="158334"/>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41" name="Rectangle 382"/>
            <p:cNvSpPr>
              <a:spLocks noChangeArrowheads="1"/>
            </p:cNvSpPr>
            <p:nvPr/>
          </p:nvSpPr>
          <p:spPr bwMode="auto">
            <a:xfrm>
              <a:off x="7874210" y="1311051"/>
              <a:ext cx="12490" cy="158334"/>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42" name="Line 383"/>
            <p:cNvSpPr>
              <a:spLocks noChangeShapeType="1"/>
            </p:cNvSpPr>
            <p:nvPr/>
          </p:nvSpPr>
          <p:spPr bwMode="auto">
            <a:xfrm>
              <a:off x="1397234" y="1636054"/>
              <a:ext cx="4301925" cy="0"/>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43" name="Rectangle 384"/>
            <p:cNvSpPr>
              <a:spLocks noChangeArrowheads="1"/>
            </p:cNvSpPr>
            <p:nvPr/>
          </p:nvSpPr>
          <p:spPr bwMode="auto">
            <a:xfrm>
              <a:off x="1397234" y="1636054"/>
              <a:ext cx="4301925"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44" name="Line 385"/>
            <p:cNvSpPr>
              <a:spLocks noChangeShapeType="1"/>
            </p:cNvSpPr>
            <p:nvPr/>
          </p:nvSpPr>
          <p:spPr bwMode="auto">
            <a:xfrm>
              <a:off x="6787577" y="1311051"/>
              <a:ext cx="0" cy="158334"/>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45" name="Rectangle 386"/>
            <p:cNvSpPr>
              <a:spLocks noChangeArrowheads="1"/>
            </p:cNvSpPr>
            <p:nvPr/>
          </p:nvSpPr>
          <p:spPr bwMode="auto">
            <a:xfrm>
              <a:off x="6787577" y="1311051"/>
              <a:ext cx="10706" cy="158334"/>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46" name="Line 387"/>
            <p:cNvSpPr>
              <a:spLocks noChangeShapeType="1"/>
            </p:cNvSpPr>
            <p:nvPr/>
          </p:nvSpPr>
          <p:spPr bwMode="auto">
            <a:xfrm>
              <a:off x="5711650" y="1636054"/>
              <a:ext cx="2175051"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47" name="Rectangle 388"/>
            <p:cNvSpPr>
              <a:spLocks noChangeArrowheads="1"/>
            </p:cNvSpPr>
            <p:nvPr/>
          </p:nvSpPr>
          <p:spPr bwMode="auto">
            <a:xfrm>
              <a:off x="5711650" y="1636054"/>
              <a:ext cx="2175051" cy="83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48" name="Line 389"/>
            <p:cNvSpPr>
              <a:spLocks noChangeShapeType="1"/>
            </p:cNvSpPr>
            <p:nvPr/>
          </p:nvSpPr>
          <p:spPr bwMode="auto">
            <a:xfrm>
              <a:off x="1397234" y="1801332"/>
              <a:ext cx="1969857" cy="0"/>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49" name="Rectangle 390"/>
            <p:cNvSpPr>
              <a:spLocks noChangeArrowheads="1"/>
            </p:cNvSpPr>
            <p:nvPr/>
          </p:nvSpPr>
          <p:spPr bwMode="auto">
            <a:xfrm>
              <a:off x="1397234" y="1801332"/>
              <a:ext cx="1969857"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50" name="Line 391"/>
            <p:cNvSpPr>
              <a:spLocks noChangeShapeType="1"/>
            </p:cNvSpPr>
            <p:nvPr/>
          </p:nvSpPr>
          <p:spPr bwMode="auto">
            <a:xfrm>
              <a:off x="3367091" y="1311051"/>
              <a:ext cx="0" cy="490281"/>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51" name="Rectangle 392"/>
            <p:cNvSpPr>
              <a:spLocks noChangeArrowheads="1"/>
            </p:cNvSpPr>
            <p:nvPr/>
          </p:nvSpPr>
          <p:spPr bwMode="auto">
            <a:xfrm>
              <a:off x="3367091" y="1311051"/>
              <a:ext cx="12490" cy="49028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52" name="Line 393"/>
            <p:cNvSpPr>
              <a:spLocks noChangeShapeType="1"/>
            </p:cNvSpPr>
            <p:nvPr/>
          </p:nvSpPr>
          <p:spPr bwMode="auto">
            <a:xfrm>
              <a:off x="3379581" y="1801332"/>
              <a:ext cx="45071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53" name="Rectangle 394"/>
            <p:cNvSpPr>
              <a:spLocks noChangeArrowheads="1"/>
            </p:cNvSpPr>
            <p:nvPr/>
          </p:nvSpPr>
          <p:spPr bwMode="auto">
            <a:xfrm>
              <a:off x="3379581" y="1801332"/>
              <a:ext cx="4507119" cy="83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54" name="Line 395"/>
            <p:cNvSpPr>
              <a:spLocks noChangeShapeType="1"/>
            </p:cNvSpPr>
            <p:nvPr/>
          </p:nvSpPr>
          <p:spPr bwMode="auto">
            <a:xfrm>
              <a:off x="1397234" y="1968000"/>
              <a:ext cx="1969857" cy="0"/>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55" name="Rectangle 396"/>
            <p:cNvSpPr>
              <a:spLocks noChangeArrowheads="1"/>
            </p:cNvSpPr>
            <p:nvPr/>
          </p:nvSpPr>
          <p:spPr bwMode="auto">
            <a:xfrm>
              <a:off x="1397234" y="1968000"/>
              <a:ext cx="1969857"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56" name="Line 397"/>
            <p:cNvSpPr>
              <a:spLocks noChangeShapeType="1"/>
            </p:cNvSpPr>
            <p:nvPr/>
          </p:nvSpPr>
          <p:spPr bwMode="auto">
            <a:xfrm>
              <a:off x="3379581" y="1968000"/>
              <a:ext cx="45071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57" name="Rectangle 398"/>
            <p:cNvSpPr>
              <a:spLocks noChangeArrowheads="1"/>
            </p:cNvSpPr>
            <p:nvPr/>
          </p:nvSpPr>
          <p:spPr bwMode="auto">
            <a:xfrm>
              <a:off x="3379581" y="1968000"/>
              <a:ext cx="4507119" cy="83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58" name="Line 399"/>
            <p:cNvSpPr>
              <a:spLocks noChangeShapeType="1"/>
            </p:cNvSpPr>
            <p:nvPr/>
          </p:nvSpPr>
          <p:spPr bwMode="auto">
            <a:xfrm>
              <a:off x="1397234" y="2133279"/>
              <a:ext cx="1969857" cy="0"/>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59" name="Rectangle 400"/>
            <p:cNvSpPr>
              <a:spLocks noChangeArrowheads="1"/>
            </p:cNvSpPr>
            <p:nvPr/>
          </p:nvSpPr>
          <p:spPr bwMode="auto">
            <a:xfrm>
              <a:off x="1397234" y="2133279"/>
              <a:ext cx="1969857"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60" name="Line 401"/>
            <p:cNvSpPr>
              <a:spLocks noChangeShapeType="1"/>
            </p:cNvSpPr>
            <p:nvPr/>
          </p:nvSpPr>
          <p:spPr bwMode="auto">
            <a:xfrm>
              <a:off x="3379581" y="2133279"/>
              <a:ext cx="45071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61" name="Rectangle 402"/>
            <p:cNvSpPr>
              <a:spLocks noChangeArrowheads="1"/>
            </p:cNvSpPr>
            <p:nvPr/>
          </p:nvSpPr>
          <p:spPr bwMode="auto">
            <a:xfrm>
              <a:off x="3379581" y="2133279"/>
              <a:ext cx="4507119" cy="83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62" name="Line 403"/>
            <p:cNvSpPr>
              <a:spLocks noChangeShapeType="1"/>
            </p:cNvSpPr>
            <p:nvPr/>
          </p:nvSpPr>
          <p:spPr bwMode="auto">
            <a:xfrm>
              <a:off x="1397234" y="2299947"/>
              <a:ext cx="1969857" cy="0"/>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63" name="Rectangle 404"/>
            <p:cNvSpPr>
              <a:spLocks noChangeArrowheads="1"/>
            </p:cNvSpPr>
            <p:nvPr/>
          </p:nvSpPr>
          <p:spPr bwMode="auto">
            <a:xfrm>
              <a:off x="1397234" y="2299947"/>
              <a:ext cx="1969857"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64" name="Line 405"/>
            <p:cNvSpPr>
              <a:spLocks noChangeShapeType="1"/>
            </p:cNvSpPr>
            <p:nvPr/>
          </p:nvSpPr>
          <p:spPr bwMode="auto">
            <a:xfrm>
              <a:off x="3379581" y="2299947"/>
              <a:ext cx="45071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65" name="Rectangle 406"/>
            <p:cNvSpPr>
              <a:spLocks noChangeArrowheads="1"/>
            </p:cNvSpPr>
            <p:nvPr/>
          </p:nvSpPr>
          <p:spPr bwMode="auto">
            <a:xfrm>
              <a:off x="3379581" y="2299947"/>
              <a:ext cx="4507119" cy="83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66" name="Line 407"/>
            <p:cNvSpPr>
              <a:spLocks noChangeShapeType="1"/>
            </p:cNvSpPr>
            <p:nvPr/>
          </p:nvSpPr>
          <p:spPr bwMode="auto">
            <a:xfrm>
              <a:off x="1397234" y="2465226"/>
              <a:ext cx="1969857" cy="0"/>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67" name="Rectangle 408"/>
            <p:cNvSpPr>
              <a:spLocks noChangeArrowheads="1"/>
            </p:cNvSpPr>
            <p:nvPr/>
          </p:nvSpPr>
          <p:spPr bwMode="auto">
            <a:xfrm>
              <a:off x="1397234" y="2465226"/>
              <a:ext cx="1969857"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68" name="Line 409"/>
            <p:cNvSpPr>
              <a:spLocks noChangeShapeType="1"/>
            </p:cNvSpPr>
            <p:nvPr/>
          </p:nvSpPr>
          <p:spPr bwMode="auto">
            <a:xfrm>
              <a:off x="3379581" y="2465226"/>
              <a:ext cx="45071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69" name="Rectangle 410"/>
            <p:cNvSpPr>
              <a:spLocks noChangeArrowheads="1"/>
            </p:cNvSpPr>
            <p:nvPr/>
          </p:nvSpPr>
          <p:spPr bwMode="auto">
            <a:xfrm>
              <a:off x="3379581" y="2465226"/>
              <a:ext cx="4507119" cy="83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70" name="Line 411"/>
            <p:cNvSpPr>
              <a:spLocks noChangeShapeType="1"/>
            </p:cNvSpPr>
            <p:nvPr/>
          </p:nvSpPr>
          <p:spPr bwMode="auto">
            <a:xfrm>
              <a:off x="1397234" y="2631894"/>
              <a:ext cx="1969857" cy="0"/>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71" name="Rectangle 412"/>
            <p:cNvSpPr>
              <a:spLocks noChangeArrowheads="1"/>
            </p:cNvSpPr>
            <p:nvPr/>
          </p:nvSpPr>
          <p:spPr bwMode="auto">
            <a:xfrm>
              <a:off x="1397234" y="2631894"/>
              <a:ext cx="1969857"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72" name="Line 413"/>
            <p:cNvSpPr>
              <a:spLocks noChangeShapeType="1"/>
            </p:cNvSpPr>
            <p:nvPr/>
          </p:nvSpPr>
          <p:spPr bwMode="auto">
            <a:xfrm>
              <a:off x="3379581" y="2631894"/>
              <a:ext cx="45071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73" name="Rectangle 414"/>
            <p:cNvSpPr>
              <a:spLocks noChangeArrowheads="1"/>
            </p:cNvSpPr>
            <p:nvPr/>
          </p:nvSpPr>
          <p:spPr bwMode="auto">
            <a:xfrm>
              <a:off x="3379581" y="2631894"/>
              <a:ext cx="4507119" cy="83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74" name="Line 415"/>
            <p:cNvSpPr>
              <a:spLocks noChangeShapeType="1"/>
            </p:cNvSpPr>
            <p:nvPr/>
          </p:nvSpPr>
          <p:spPr bwMode="auto">
            <a:xfrm>
              <a:off x="1397234" y="2798562"/>
              <a:ext cx="1969857" cy="0"/>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75" name="Rectangle 416"/>
            <p:cNvSpPr>
              <a:spLocks noChangeArrowheads="1"/>
            </p:cNvSpPr>
            <p:nvPr/>
          </p:nvSpPr>
          <p:spPr bwMode="auto">
            <a:xfrm>
              <a:off x="1397234" y="2798562"/>
              <a:ext cx="1969857"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76" name="Line 417"/>
            <p:cNvSpPr>
              <a:spLocks noChangeShapeType="1"/>
            </p:cNvSpPr>
            <p:nvPr/>
          </p:nvSpPr>
          <p:spPr bwMode="auto">
            <a:xfrm>
              <a:off x="3379581" y="2798562"/>
              <a:ext cx="45071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77" name="Rectangle 418"/>
            <p:cNvSpPr>
              <a:spLocks noChangeArrowheads="1"/>
            </p:cNvSpPr>
            <p:nvPr/>
          </p:nvSpPr>
          <p:spPr bwMode="auto">
            <a:xfrm>
              <a:off x="3379581" y="2798562"/>
              <a:ext cx="4507119" cy="83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78" name="Line 419"/>
            <p:cNvSpPr>
              <a:spLocks noChangeShapeType="1"/>
            </p:cNvSpPr>
            <p:nvPr/>
          </p:nvSpPr>
          <p:spPr bwMode="auto">
            <a:xfrm>
              <a:off x="1397234" y="2963840"/>
              <a:ext cx="1969857" cy="0"/>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79" name="Rectangle 420"/>
            <p:cNvSpPr>
              <a:spLocks noChangeArrowheads="1"/>
            </p:cNvSpPr>
            <p:nvPr/>
          </p:nvSpPr>
          <p:spPr bwMode="auto">
            <a:xfrm>
              <a:off x="1397234" y="2963840"/>
              <a:ext cx="1969857"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80" name="Line 421"/>
            <p:cNvSpPr>
              <a:spLocks noChangeShapeType="1"/>
            </p:cNvSpPr>
            <p:nvPr/>
          </p:nvSpPr>
          <p:spPr bwMode="auto">
            <a:xfrm>
              <a:off x="3379581" y="2963840"/>
              <a:ext cx="45071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81" name="Rectangle 422"/>
            <p:cNvSpPr>
              <a:spLocks noChangeArrowheads="1"/>
            </p:cNvSpPr>
            <p:nvPr/>
          </p:nvSpPr>
          <p:spPr bwMode="auto">
            <a:xfrm>
              <a:off x="3379581" y="2963840"/>
              <a:ext cx="4507119" cy="83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82" name="Line 423"/>
            <p:cNvSpPr>
              <a:spLocks noChangeShapeType="1"/>
            </p:cNvSpPr>
            <p:nvPr/>
          </p:nvSpPr>
          <p:spPr bwMode="auto">
            <a:xfrm>
              <a:off x="1397234" y="3130508"/>
              <a:ext cx="1969857" cy="0"/>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83" name="Rectangle 424"/>
            <p:cNvSpPr>
              <a:spLocks noChangeArrowheads="1"/>
            </p:cNvSpPr>
            <p:nvPr/>
          </p:nvSpPr>
          <p:spPr bwMode="auto">
            <a:xfrm>
              <a:off x="1397234" y="3130508"/>
              <a:ext cx="1969857"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84" name="Line 425"/>
            <p:cNvSpPr>
              <a:spLocks noChangeShapeType="1"/>
            </p:cNvSpPr>
            <p:nvPr/>
          </p:nvSpPr>
          <p:spPr bwMode="auto">
            <a:xfrm>
              <a:off x="3379581" y="3130508"/>
              <a:ext cx="45071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85" name="Rectangle 426"/>
            <p:cNvSpPr>
              <a:spLocks noChangeArrowheads="1"/>
            </p:cNvSpPr>
            <p:nvPr/>
          </p:nvSpPr>
          <p:spPr bwMode="auto">
            <a:xfrm>
              <a:off x="3379581" y="3130508"/>
              <a:ext cx="4507119" cy="83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86" name="Line 427"/>
            <p:cNvSpPr>
              <a:spLocks noChangeShapeType="1"/>
            </p:cNvSpPr>
            <p:nvPr/>
          </p:nvSpPr>
          <p:spPr bwMode="auto">
            <a:xfrm>
              <a:off x="1397234" y="3295787"/>
              <a:ext cx="1969857" cy="0"/>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87" name="Rectangle 428"/>
            <p:cNvSpPr>
              <a:spLocks noChangeArrowheads="1"/>
            </p:cNvSpPr>
            <p:nvPr/>
          </p:nvSpPr>
          <p:spPr bwMode="auto">
            <a:xfrm>
              <a:off x="1397234" y="3295787"/>
              <a:ext cx="1969857"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88" name="Line 429"/>
            <p:cNvSpPr>
              <a:spLocks noChangeShapeType="1"/>
            </p:cNvSpPr>
            <p:nvPr/>
          </p:nvSpPr>
          <p:spPr bwMode="auto">
            <a:xfrm>
              <a:off x="3379581" y="3295787"/>
              <a:ext cx="45071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89" name="Rectangle 430"/>
            <p:cNvSpPr>
              <a:spLocks noChangeArrowheads="1"/>
            </p:cNvSpPr>
            <p:nvPr/>
          </p:nvSpPr>
          <p:spPr bwMode="auto">
            <a:xfrm>
              <a:off x="3379581" y="3295787"/>
              <a:ext cx="4507119" cy="83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90" name="Line 431"/>
            <p:cNvSpPr>
              <a:spLocks noChangeShapeType="1"/>
            </p:cNvSpPr>
            <p:nvPr/>
          </p:nvSpPr>
          <p:spPr bwMode="auto">
            <a:xfrm>
              <a:off x="1397234" y="3462455"/>
              <a:ext cx="1969857" cy="0"/>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91" name="Rectangle 432"/>
            <p:cNvSpPr>
              <a:spLocks noChangeArrowheads="1"/>
            </p:cNvSpPr>
            <p:nvPr/>
          </p:nvSpPr>
          <p:spPr bwMode="auto">
            <a:xfrm>
              <a:off x="1397234" y="3462455"/>
              <a:ext cx="1969857"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92" name="Line 433"/>
            <p:cNvSpPr>
              <a:spLocks noChangeShapeType="1"/>
            </p:cNvSpPr>
            <p:nvPr/>
          </p:nvSpPr>
          <p:spPr bwMode="auto">
            <a:xfrm>
              <a:off x="3379581" y="3462455"/>
              <a:ext cx="45071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93" name="Rectangle 434"/>
            <p:cNvSpPr>
              <a:spLocks noChangeArrowheads="1"/>
            </p:cNvSpPr>
            <p:nvPr/>
          </p:nvSpPr>
          <p:spPr bwMode="auto">
            <a:xfrm>
              <a:off x="3379581" y="3462455"/>
              <a:ext cx="4507119" cy="83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94" name="Line 435"/>
            <p:cNvSpPr>
              <a:spLocks noChangeShapeType="1"/>
            </p:cNvSpPr>
            <p:nvPr/>
          </p:nvSpPr>
          <p:spPr bwMode="auto">
            <a:xfrm>
              <a:off x="1397234" y="3627734"/>
              <a:ext cx="1969857" cy="0"/>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95" name="Rectangle 436"/>
            <p:cNvSpPr>
              <a:spLocks noChangeArrowheads="1"/>
            </p:cNvSpPr>
            <p:nvPr/>
          </p:nvSpPr>
          <p:spPr bwMode="auto">
            <a:xfrm>
              <a:off x="1397234" y="3627734"/>
              <a:ext cx="1969857"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96" name="Line 437"/>
            <p:cNvSpPr>
              <a:spLocks noChangeShapeType="1"/>
            </p:cNvSpPr>
            <p:nvPr/>
          </p:nvSpPr>
          <p:spPr bwMode="auto">
            <a:xfrm>
              <a:off x="3379581" y="3627734"/>
              <a:ext cx="45071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97" name="Rectangle 438"/>
            <p:cNvSpPr>
              <a:spLocks noChangeArrowheads="1"/>
            </p:cNvSpPr>
            <p:nvPr/>
          </p:nvSpPr>
          <p:spPr bwMode="auto">
            <a:xfrm>
              <a:off x="3379581" y="3627734"/>
              <a:ext cx="4507119" cy="83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98" name="Line 439"/>
            <p:cNvSpPr>
              <a:spLocks noChangeShapeType="1"/>
            </p:cNvSpPr>
            <p:nvPr/>
          </p:nvSpPr>
          <p:spPr bwMode="auto">
            <a:xfrm>
              <a:off x="1397234" y="3794402"/>
              <a:ext cx="1969857" cy="0"/>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99" name="Rectangle 440"/>
            <p:cNvSpPr>
              <a:spLocks noChangeArrowheads="1"/>
            </p:cNvSpPr>
            <p:nvPr/>
          </p:nvSpPr>
          <p:spPr bwMode="auto">
            <a:xfrm>
              <a:off x="1397234" y="3794402"/>
              <a:ext cx="1969857"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800" name="Line 441"/>
            <p:cNvSpPr>
              <a:spLocks noChangeShapeType="1"/>
            </p:cNvSpPr>
            <p:nvPr/>
          </p:nvSpPr>
          <p:spPr bwMode="auto">
            <a:xfrm>
              <a:off x="3379581" y="3794402"/>
              <a:ext cx="45071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801" name="Rectangle 442"/>
            <p:cNvSpPr>
              <a:spLocks noChangeArrowheads="1"/>
            </p:cNvSpPr>
            <p:nvPr/>
          </p:nvSpPr>
          <p:spPr bwMode="auto">
            <a:xfrm>
              <a:off x="3379581" y="3794402"/>
              <a:ext cx="4507119" cy="83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802" name="Line 443"/>
            <p:cNvSpPr>
              <a:spLocks noChangeShapeType="1"/>
            </p:cNvSpPr>
            <p:nvPr/>
          </p:nvSpPr>
          <p:spPr bwMode="auto">
            <a:xfrm>
              <a:off x="1397234" y="3959681"/>
              <a:ext cx="1969857" cy="0"/>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803" name="Rectangle 444"/>
            <p:cNvSpPr>
              <a:spLocks noChangeArrowheads="1"/>
            </p:cNvSpPr>
            <p:nvPr/>
          </p:nvSpPr>
          <p:spPr bwMode="auto">
            <a:xfrm>
              <a:off x="1397234" y="3959681"/>
              <a:ext cx="1969857"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804" name="Line 445"/>
            <p:cNvSpPr>
              <a:spLocks noChangeShapeType="1"/>
            </p:cNvSpPr>
            <p:nvPr/>
          </p:nvSpPr>
          <p:spPr bwMode="auto">
            <a:xfrm>
              <a:off x="3379581" y="3959681"/>
              <a:ext cx="45071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805" name="Rectangle 446"/>
            <p:cNvSpPr>
              <a:spLocks noChangeArrowheads="1"/>
            </p:cNvSpPr>
            <p:nvPr/>
          </p:nvSpPr>
          <p:spPr bwMode="auto">
            <a:xfrm>
              <a:off x="3379581" y="3959681"/>
              <a:ext cx="4507119" cy="83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806" name="Line 447"/>
            <p:cNvSpPr>
              <a:spLocks noChangeShapeType="1"/>
            </p:cNvSpPr>
            <p:nvPr/>
          </p:nvSpPr>
          <p:spPr bwMode="auto">
            <a:xfrm>
              <a:off x="1397234" y="4126349"/>
              <a:ext cx="1969857" cy="0"/>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807" name="Rectangle 448"/>
            <p:cNvSpPr>
              <a:spLocks noChangeArrowheads="1"/>
            </p:cNvSpPr>
            <p:nvPr/>
          </p:nvSpPr>
          <p:spPr bwMode="auto">
            <a:xfrm>
              <a:off x="1397234" y="4126349"/>
              <a:ext cx="1969857"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808" name="Line 449"/>
            <p:cNvSpPr>
              <a:spLocks noChangeShapeType="1"/>
            </p:cNvSpPr>
            <p:nvPr/>
          </p:nvSpPr>
          <p:spPr bwMode="auto">
            <a:xfrm>
              <a:off x="3379581" y="4126349"/>
              <a:ext cx="45071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809" name="Rectangle 450"/>
            <p:cNvSpPr>
              <a:spLocks noChangeArrowheads="1"/>
            </p:cNvSpPr>
            <p:nvPr/>
          </p:nvSpPr>
          <p:spPr bwMode="auto">
            <a:xfrm>
              <a:off x="3379581" y="4126349"/>
              <a:ext cx="4507119" cy="83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810" name="Line 451"/>
            <p:cNvSpPr>
              <a:spLocks noChangeShapeType="1"/>
            </p:cNvSpPr>
            <p:nvPr/>
          </p:nvSpPr>
          <p:spPr bwMode="auto">
            <a:xfrm>
              <a:off x="1397234" y="4293016"/>
              <a:ext cx="1969857" cy="0"/>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811" name="Rectangle 452"/>
            <p:cNvSpPr>
              <a:spLocks noChangeArrowheads="1"/>
            </p:cNvSpPr>
            <p:nvPr/>
          </p:nvSpPr>
          <p:spPr bwMode="auto">
            <a:xfrm>
              <a:off x="1397234" y="4293016"/>
              <a:ext cx="1969857"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812" name="Line 453"/>
            <p:cNvSpPr>
              <a:spLocks noChangeShapeType="1"/>
            </p:cNvSpPr>
            <p:nvPr/>
          </p:nvSpPr>
          <p:spPr bwMode="auto">
            <a:xfrm>
              <a:off x="3379581" y="4293016"/>
              <a:ext cx="45071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813" name="Rectangle 454"/>
            <p:cNvSpPr>
              <a:spLocks noChangeArrowheads="1"/>
            </p:cNvSpPr>
            <p:nvPr/>
          </p:nvSpPr>
          <p:spPr bwMode="auto">
            <a:xfrm>
              <a:off x="3379581" y="4293016"/>
              <a:ext cx="4507119" cy="83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814" name="Line 455"/>
            <p:cNvSpPr>
              <a:spLocks noChangeShapeType="1"/>
            </p:cNvSpPr>
            <p:nvPr/>
          </p:nvSpPr>
          <p:spPr bwMode="auto">
            <a:xfrm>
              <a:off x="1397234" y="4458295"/>
              <a:ext cx="1969857" cy="0"/>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815" name="Rectangle 456"/>
            <p:cNvSpPr>
              <a:spLocks noChangeArrowheads="1"/>
            </p:cNvSpPr>
            <p:nvPr/>
          </p:nvSpPr>
          <p:spPr bwMode="auto">
            <a:xfrm>
              <a:off x="1397234" y="4458295"/>
              <a:ext cx="1969857"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816" name="Line 457"/>
            <p:cNvSpPr>
              <a:spLocks noChangeShapeType="1"/>
            </p:cNvSpPr>
            <p:nvPr/>
          </p:nvSpPr>
          <p:spPr bwMode="auto">
            <a:xfrm>
              <a:off x="3379581" y="4458295"/>
              <a:ext cx="45071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817" name="Rectangle 458"/>
            <p:cNvSpPr>
              <a:spLocks noChangeArrowheads="1"/>
            </p:cNvSpPr>
            <p:nvPr/>
          </p:nvSpPr>
          <p:spPr bwMode="auto">
            <a:xfrm>
              <a:off x="3379581" y="4458295"/>
              <a:ext cx="4507119" cy="83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818" name="Line 459"/>
            <p:cNvSpPr>
              <a:spLocks noChangeShapeType="1"/>
            </p:cNvSpPr>
            <p:nvPr/>
          </p:nvSpPr>
          <p:spPr bwMode="auto">
            <a:xfrm>
              <a:off x="1397234" y="4624963"/>
              <a:ext cx="1969857" cy="0"/>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819" name="Rectangle 460"/>
            <p:cNvSpPr>
              <a:spLocks noChangeArrowheads="1"/>
            </p:cNvSpPr>
            <p:nvPr/>
          </p:nvSpPr>
          <p:spPr bwMode="auto">
            <a:xfrm>
              <a:off x="1397234" y="4624963"/>
              <a:ext cx="1969857"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820" name="Line 461"/>
            <p:cNvSpPr>
              <a:spLocks noChangeShapeType="1"/>
            </p:cNvSpPr>
            <p:nvPr/>
          </p:nvSpPr>
          <p:spPr bwMode="auto">
            <a:xfrm>
              <a:off x="3379581" y="4624963"/>
              <a:ext cx="45071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821" name="Rectangle 462"/>
            <p:cNvSpPr>
              <a:spLocks noChangeArrowheads="1"/>
            </p:cNvSpPr>
            <p:nvPr/>
          </p:nvSpPr>
          <p:spPr bwMode="auto">
            <a:xfrm>
              <a:off x="3379581" y="4624963"/>
              <a:ext cx="4507119" cy="83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822" name="Line 463"/>
            <p:cNvSpPr>
              <a:spLocks noChangeShapeType="1"/>
            </p:cNvSpPr>
            <p:nvPr/>
          </p:nvSpPr>
          <p:spPr bwMode="auto">
            <a:xfrm>
              <a:off x="1397234" y="4790242"/>
              <a:ext cx="1969857" cy="0"/>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823" name="Rectangle 464"/>
            <p:cNvSpPr>
              <a:spLocks noChangeArrowheads="1"/>
            </p:cNvSpPr>
            <p:nvPr/>
          </p:nvSpPr>
          <p:spPr bwMode="auto">
            <a:xfrm>
              <a:off x="1397234" y="4790242"/>
              <a:ext cx="1969857"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824" name="Line 465"/>
            <p:cNvSpPr>
              <a:spLocks noChangeShapeType="1"/>
            </p:cNvSpPr>
            <p:nvPr/>
          </p:nvSpPr>
          <p:spPr bwMode="auto">
            <a:xfrm>
              <a:off x="3379581" y="4790242"/>
              <a:ext cx="45071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825" name="Rectangle 466"/>
            <p:cNvSpPr>
              <a:spLocks noChangeArrowheads="1"/>
            </p:cNvSpPr>
            <p:nvPr/>
          </p:nvSpPr>
          <p:spPr bwMode="auto">
            <a:xfrm>
              <a:off x="3379581" y="4790242"/>
              <a:ext cx="4507119" cy="83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826" name="Line 467"/>
            <p:cNvSpPr>
              <a:spLocks noChangeShapeType="1"/>
            </p:cNvSpPr>
            <p:nvPr/>
          </p:nvSpPr>
          <p:spPr bwMode="auto">
            <a:xfrm>
              <a:off x="1397234" y="4956910"/>
              <a:ext cx="1969857" cy="0"/>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827" name="Rectangle 468"/>
            <p:cNvSpPr>
              <a:spLocks noChangeArrowheads="1"/>
            </p:cNvSpPr>
            <p:nvPr/>
          </p:nvSpPr>
          <p:spPr bwMode="auto">
            <a:xfrm>
              <a:off x="1397234" y="4956910"/>
              <a:ext cx="1969857"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828" name="Line 469"/>
            <p:cNvSpPr>
              <a:spLocks noChangeShapeType="1"/>
            </p:cNvSpPr>
            <p:nvPr/>
          </p:nvSpPr>
          <p:spPr bwMode="auto">
            <a:xfrm>
              <a:off x="3379581" y="4956910"/>
              <a:ext cx="45071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829" name="Rectangle 470"/>
            <p:cNvSpPr>
              <a:spLocks noChangeArrowheads="1"/>
            </p:cNvSpPr>
            <p:nvPr/>
          </p:nvSpPr>
          <p:spPr bwMode="auto">
            <a:xfrm>
              <a:off x="3379581" y="4956910"/>
              <a:ext cx="4507119" cy="83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830" name="Line 471"/>
            <p:cNvSpPr>
              <a:spLocks noChangeShapeType="1"/>
            </p:cNvSpPr>
            <p:nvPr/>
          </p:nvSpPr>
          <p:spPr bwMode="auto">
            <a:xfrm>
              <a:off x="1397234" y="5122189"/>
              <a:ext cx="1969857" cy="0"/>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831" name="Rectangle 472"/>
            <p:cNvSpPr>
              <a:spLocks noChangeArrowheads="1"/>
            </p:cNvSpPr>
            <p:nvPr/>
          </p:nvSpPr>
          <p:spPr bwMode="auto">
            <a:xfrm>
              <a:off x="1397234" y="5122189"/>
              <a:ext cx="1969857"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832" name="Line 473"/>
            <p:cNvSpPr>
              <a:spLocks noChangeShapeType="1"/>
            </p:cNvSpPr>
            <p:nvPr/>
          </p:nvSpPr>
          <p:spPr bwMode="auto">
            <a:xfrm>
              <a:off x="3379581" y="5122189"/>
              <a:ext cx="45071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833" name="Rectangle 474"/>
            <p:cNvSpPr>
              <a:spLocks noChangeArrowheads="1"/>
            </p:cNvSpPr>
            <p:nvPr/>
          </p:nvSpPr>
          <p:spPr bwMode="auto">
            <a:xfrm>
              <a:off x="3379581" y="5122189"/>
              <a:ext cx="4507119" cy="83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834" name="Line 475"/>
            <p:cNvSpPr>
              <a:spLocks noChangeShapeType="1"/>
            </p:cNvSpPr>
            <p:nvPr/>
          </p:nvSpPr>
          <p:spPr bwMode="auto">
            <a:xfrm>
              <a:off x="1397234" y="5288857"/>
              <a:ext cx="1969857" cy="0"/>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835" name="Rectangle 476"/>
            <p:cNvSpPr>
              <a:spLocks noChangeArrowheads="1"/>
            </p:cNvSpPr>
            <p:nvPr/>
          </p:nvSpPr>
          <p:spPr bwMode="auto">
            <a:xfrm>
              <a:off x="1397234" y="5288857"/>
              <a:ext cx="1969857"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836" name="Line 477"/>
            <p:cNvSpPr>
              <a:spLocks noChangeShapeType="1"/>
            </p:cNvSpPr>
            <p:nvPr/>
          </p:nvSpPr>
          <p:spPr bwMode="auto">
            <a:xfrm>
              <a:off x="3367091" y="1801332"/>
              <a:ext cx="0" cy="349585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837" name="Rectangle 478"/>
            <p:cNvSpPr>
              <a:spLocks noChangeArrowheads="1"/>
            </p:cNvSpPr>
            <p:nvPr/>
          </p:nvSpPr>
          <p:spPr bwMode="auto">
            <a:xfrm>
              <a:off x="3367091" y="1801332"/>
              <a:ext cx="12490" cy="34958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568" name="Line 480"/>
            <p:cNvSpPr>
              <a:spLocks noChangeShapeType="1"/>
            </p:cNvSpPr>
            <p:nvPr/>
          </p:nvSpPr>
          <p:spPr bwMode="auto">
            <a:xfrm>
              <a:off x="5699160" y="1469386"/>
              <a:ext cx="0" cy="3827804"/>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569" name="Rectangle 481"/>
            <p:cNvSpPr>
              <a:spLocks noChangeArrowheads="1"/>
            </p:cNvSpPr>
            <p:nvPr/>
          </p:nvSpPr>
          <p:spPr bwMode="auto">
            <a:xfrm>
              <a:off x="5699160" y="1469386"/>
              <a:ext cx="12490" cy="382780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570" name="Line 482"/>
            <p:cNvSpPr>
              <a:spLocks noChangeShapeType="1"/>
            </p:cNvSpPr>
            <p:nvPr/>
          </p:nvSpPr>
          <p:spPr bwMode="auto">
            <a:xfrm>
              <a:off x="6787577" y="1644387"/>
              <a:ext cx="0" cy="365280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571" name="Rectangle 483"/>
            <p:cNvSpPr>
              <a:spLocks noChangeArrowheads="1"/>
            </p:cNvSpPr>
            <p:nvPr/>
          </p:nvSpPr>
          <p:spPr bwMode="auto">
            <a:xfrm>
              <a:off x="6787577" y="1644387"/>
              <a:ext cx="10706" cy="365280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572" name="Line 484"/>
            <p:cNvSpPr>
              <a:spLocks noChangeShapeType="1"/>
            </p:cNvSpPr>
            <p:nvPr/>
          </p:nvSpPr>
          <p:spPr bwMode="auto">
            <a:xfrm>
              <a:off x="3379581" y="5288856"/>
              <a:ext cx="45071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573" name="Rectangle 485"/>
            <p:cNvSpPr>
              <a:spLocks noChangeArrowheads="1"/>
            </p:cNvSpPr>
            <p:nvPr/>
          </p:nvSpPr>
          <p:spPr bwMode="auto">
            <a:xfrm>
              <a:off x="3379581" y="5288856"/>
              <a:ext cx="4507119" cy="83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574" name="Line 486"/>
            <p:cNvSpPr>
              <a:spLocks noChangeShapeType="1"/>
            </p:cNvSpPr>
            <p:nvPr/>
          </p:nvSpPr>
          <p:spPr bwMode="auto">
            <a:xfrm>
              <a:off x="7874210" y="1477719"/>
              <a:ext cx="0" cy="381947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575" name="Rectangle 487"/>
            <p:cNvSpPr>
              <a:spLocks noChangeArrowheads="1"/>
            </p:cNvSpPr>
            <p:nvPr/>
          </p:nvSpPr>
          <p:spPr bwMode="auto">
            <a:xfrm>
              <a:off x="7874210" y="1477719"/>
              <a:ext cx="12490" cy="38194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576" name="Line 488"/>
            <p:cNvSpPr>
              <a:spLocks noChangeShapeType="1"/>
            </p:cNvSpPr>
            <p:nvPr/>
          </p:nvSpPr>
          <p:spPr bwMode="auto">
            <a:xfrm>
              <a:off x="1397234" y="1311051"/>
              <a:ext cx="1784" cy="3986138"/>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577" name="Rectangle 489"/>
            <p:cNvSpPr>
              <a:spLocks noChangeArrowheads="1"/>
            </p:cNvSpPr>
            <p:nvPr/>
          </p:nvSpPr>
          <p:spPr bwMode="auto">
            <a:xfrm>
              <a:off x="1397234" y="1311051"/>
              <a:ext cx="12490" cy="3994472"/>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578" name="Line 490"/>
            <p:cNvSpPr>
              <a:spLocks noChangeShapeType="1"/>
            </p:cNvSpPr>
            <p:nvPr/>
          </p:nvSpPr>
          <p:spPr bwMode="auto">
            <a:xfrm>
              <a:off x="3367091" y="5297190"/>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579" name="Rectangle 491"/>
            <p:cNvSpPr>
              <a:spLocks noChangeArrowheads="1"/>
            </p:cNvSpPr>
            <p:nvPr/>
          </p:nvSpPr>
          <p:spPr bwMode="auto">
            <a:xfrm>
              <a:off x="3367091" y="5297190"/>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580" name="Line 492"/>
            <p:cNvSpPr>
              <a:spLocks noChangeShapeType="1"/>
            </p:cNvSpPr>
            <p:nvPr/>
          </p:nvSpPr>
          <p:spPr bwMode="auto">
            <a:xfrm>
              <a:off x="5699160" y="5297190"/>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581" name="Rectangle 493"/>
            <p:cNvSpPr>
              <a:spLocks noChangeArrowheads="1"/>
            </p:cNvSpPr>
            <p:nvPr/>
          </p:nvSpPr>
          <p:spPr bwMode="auto">
            <a:xfrm>
              <a:off x="5699160" y="5297190"/>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582" name="Line 494"/>
            <p:cNvSpPr>
              <a:spLocks noChangeShapeType="1"/>
            </p:cNvSpPr>
            <p:nvPr/>
          </p:nvSpPr>
          <p:spPr bwMode="auto">
            <a:xfrm>
              <a:off x="6787577" y="5297190"/>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583" name="Rectangle 495"/>
            <p:cNvSpPr>
              <a:spLocks noChangeArrowheads="1"/>
            </p:cNvSpPr>
            <p:nvPr/>
          </p:nvSpPr>
          <p:spPr bwMode="auto">
            <a:xfrm>
              <a:off x="6787577" y="5297190"/>
              <a:ext cx="10706"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584" name="Line 496"/>
            <p:cNvSpPr>
              <a:spLocks noChangeShapeType="1"/>
            </p:cNvSpPr>
            <p:nvPr/>
          </p:nvSpPr>
          <p:spPr bwMode="auto">
            <a:xfrm>
              <a:off x="7874210" y="5297190"/>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585" name="Rectangle 497"/>
            <p:cNvSpPr>
              <a:spLocks noChangeArrowheads="1"/>
            </p:cNvSpPr>
            <p:nvPr/>
          </p:nvSpPr>
          <p:spPr bwMode="auto">
            <a:xfrm>
              <a:off x="7874210" y="5297190"/>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586" name="Line 498"/>
            <p:cNvSpPr>
              <a:spLocks noChangeShapeType="1"/>
            </p:cNvSpPr>
            <p:nvPr/>
          </p:nvSpPr>
          <p:spPr bwMode="auto">
            <a:xfrm>
              <a:off x="7886700" y="1095772"/>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587" name="Rectangle 499"/>
            <p:cNvSpPr>
              <a:spLocks noChangeArrowheads="1"/>
            </p:cNvSpPr>
            <p:nvPr/>
          </p:nvSpPr>
          <p:spPr bwMode="auto">
            <a:xfrm>
              <a:off x="7886700" y="1095772"/>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588" name="Line 500"/>
            <p:cNvSpPr>
              <a:spLocks noChangeShapeType="1"/>
            </p:cNvSpPr>
            <p:nvPr/>
          </p:nvSpPr>
          <p:spPr bwMode="auto">
            <a:xfrm>
              <a:off x="7886700" y="1302718"/>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589" name="Rectangle 501"/>
            <p:cNvSpPr>
              <a:spLocks noChangeArrowheads="1"/>
            </p:cNvSpPr>
            <p:nvPr/>
          </p:nvSpPr>
          <p:spPr bwMode="auto">
            <a:xfrm>
              <a:off x="7886700" y="1302718"/>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590" name="Line 502"/>
            <p:cNvSpPr>
              <a:spLocks noChangeShapeType="1"/>
            </p:cNvSpPr>
            <p:nvPr/>
          </p:nvSpPr>
          <p:spPr bwMode="auto">
            <a:xfrm>
              <a:off x="7886700" y="1469386"/>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591" name="Rectangle 503"/>
            <p:cNvSpPr>
              <a:spLocks noChangeArrowheads="1"/>
            </p:cNvSpPr>
            <p:nvPr/>
          </p:nvSpPr>
          <p:spPr bwMode="auto">
            <a:xfrm>
              <a:off x="7886700" y="1469386"/>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592" name="Line 504"/>
            <p:cNvSpPr>
              <a:spLocks noChangeShapeType="1"/>
            </p:cNvSpPr>
            <p:nvPr/>
          </p:nvSpPr>
          <p:spPr bwMode="auto">
            <a:xfrm>
              <a:off x="7886700" y="1636053"/>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593" name="Rectangle 505"/>
            <p:cNvSpPr>
              <a:spLocks noChangeArrowheads="1"/>
            </p:cNvSpPr>
            <p:nvPr/>
          </p:nvSpPr>
          <p:spPr bwMode="auto">
            <a:xfrm>
              <a:off x="7886700" y="1636053"/>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594" name="Line 506"/>
            <p:cNvSpPr>
              <a:spLocks noChangeShapeType="1"/>
            </p:cNvSpPr>
            <p:nvPr/>
          </p:nvSpPr>
          <p:spPr bwMode="auto">
            <a:xfrm>
              <a:off x="7886700" y="1801332"/>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595" name="Rectangle 507"/>
            <p:cNvSpPr>
              <a:spLocks noChangeArrowheads="1"/>
            </p:cNvSpPr>
            <p:nvPr/>
          </p:nvSpPr>
          <p:spPr bwMode="auto">
            <a:xfrm>
              <a:off x="7886700" y="1801332"/>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596" name="Line 508"/>
            <p:cNvSpPr>
              <a:spLocks noChangeShapeType="1"/>
            </p:cNvSpPr>
            <p:nvPr/>
          </p:nvSpPr>
          <p:spPr bwMode="auto">
            <a:xfrm>
              <a:off x="7886700" y="1968000"/>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597" name="Rectangle 509"/>
            <p:cNvSpPr>
              <a:spLocks noChangeArrowheads="1"/>
            </p:cNvSpPr>
            <p:nvPr/>
          </p:nvSpPr>
          <p:spPr bwMode="auto">
            <a:xfrm>
              <a:off x="7886700" y="1968000"/>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598" name="Line 510"/>
            <p:cNvSpPr>
              <a:spLocks noChangeShapeType="1"/>
            </p:cNvSpPr>
            <p:nvPr/>
          </p:nvSpPr>
          <p:spPr bwMode="auto">
            <a:xfrm>
              <a:off x="7886700" y="2133279"/>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599" name="Rectangle 511"/>
            <p:cNvSpPr>
              <a:spLocks noChangeArrowheads="1"/>
            </p:cNvSpPr>
            <p:nvPr/>
          </p:nvSpPr>
          <p:spPr bwMode="auto">
            <a:xfrm>
              <a:off x="7886700" y="2133279"/>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00" name="Line 512"/>
            <p:cNvSpPr>
              <a:spLocks noChangeShapeType="1"/>
            </p:cNvSpPr>
            <p:nvPr/>
          </p:nvSpPr>
          <p:spPr bwMode="auto">
            <a:xfrm>
              <a:off x="7886700" y="2299947"/>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01" name="Rectangle 513"/>
            <p:cNvSpPr>
              <a:spLocks noChangeArrowheads="1"/>
            </p:cNvSpPr>
            <p:nvPr/>
          </p:nvSpPr>
          <p:spPr bwMode="auto">
            <a:xfrm>
              <a:off x="7886700" y="2299947"/>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02" name="Line 514"/>
            <p:cNvSpPr>
              <a:spLocks noChangeShapeType="1"/>
            </p:cNvSpPr>
            <p:nvPr/>
          </p:nvSpPr>
          <p:spPr bwMode="auto">
            <a:xfrm>
              <a:off x="7886700" y="2465226"/>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03" name="Rectangle 515"/>
            <p:cNvSpPr>
              <a:spLocks noChangeArrowheads="1"/>
            </p:cNvSpPr>
            <p:nvPr/>
          </p:nvSpPr>
          <p:spPr bwMode="auto">
            <a:xfrm>
              <a:off x="7886700" y="2465226"/>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04" name="Line 516"/>
            <p:cNvSpPr>
              <a:spLocks noChangeShapeType="1"/>
            </p:cNvSpPr>
            <p:nvPr/>
          </p:nvSpPr>
          <p:spPr bwMode="auto">
            <a:xfrm>
              <a:off x="7886700" y="2631894"/>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05" name="Rectangle 517"/>
            <p:cNvSpPr>
              <a:spLocks noChangeArrowheads="1"/>
            </p:cNvSpPr>
            <p:nvPr/>
          </p:nvSpPr>
          <p:spPr bwMode="auto">
            <a:xfrm>
              <a:off x="7886700" y="2631894"/>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06" name="Line 518"/>
            <p:cNvSpPr>
              <a:spLocks noChangeShapeType="1"/>
            </p:cNvSpPr>
            <p:nvPr/>
          </p:nvSpPr>
          <p:spPr bwMode="auto">
            <a:xfrm>
              <a:off x="7886700" y="2798561"/>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07" name="Rectangle 519"/>
            <p:cNvSpPr>
              <a:spLocks noChangeArrowheads="1"/>
            </p:cNvSpPr>
            <p:nvPr/>
          </p:nvSpPr>
          <p:spPr bwMode="auto">
            <a:xfrm>
              <a:off x="7886700" y="2798561"/>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08" name="Line 520"/>
            <p:cNvSpPr>
              <a:spLocks noChangeShapeType="1"/>
            </p:cNvSpPr>
            <p:nvPr/>
          </p:nvSpPr>
          <p:spPr bwMode="auto">
            <a:xfrm>
              <a:off x="7886700" y="2963840"/>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09" name="Rectangle 521"/>
            <p:cNvSpPr>
              <a:spLocks noChangeArrowheads="1"/>
            </p:cNvSpPr>
            <p:nvPr/>
          </p:nvSpPr>
          <p:spPr bwMode="auto">
            <a:xfrm>
              <a:off x="7886700" y="2963840"/>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10" name="Line 522"/>
            <p:cNvSpPr>
              <a:spLocks noChangeShapeType="1"/>
            </p:cNvSpPr>
            <p:nvPr/>
          </p:nvSpPr>
          <p:spPr bwMode="auto">
            <a:xfrm>
              <a:off x="7886700" y="3130508"/>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11" name="Rectangle 523"/>
            <p:cNvSpPr>
              <a:spLocks noChangeArrowheads="1"/>
            </p:cNvSpPr>
            <p:nvPr/>
          </p:nvSpPr>
          <p:spPr bwMode="auto">
            <a:xfrm>
              <a:off x="7886700" y="3130508"/>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12" name="Line 524"/>
            <p:cNvSpPr>
              <a:spLocks noChangeShapeType="1"/>
            </p:cNvSpPr>
            <p:nvPr/>
          </p:nvSpPr>
          <p:spPr bwMode="auto">
            <a:xfrm>
              <a:off x="7886700" y="3295787"/>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13" name="Rectangle 525"/>
            <p:cNvSpPr>
              <a:spLocks noChangeArrowheads="1"/>
            </p:cNvSpPr>
            <p:nvPr/>
          </p:nvSpPr>
          <p:spPr bwMode="auto">
            <a:xfrm>
              <a:off x="7886700" y="3295787"/>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14" name="Line 526"/>
            <p:cNvSpPr>
              <a:spLocks noChangeShapeType="1"/>
            </p:cNvSpPr>
            <p:nvPr/>
          </p:nvSpPr>
          <p:spPr bwMode="auto">
            <a:xfrm>
              <a:off x="7886700" y="3462455"/>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15" name="Rectangle 527"/>
            <p:cNvSpPr>
              <a:spLocks noChangeArrowheads="1"/>
            </p:cNvSpPr>
            <p:nvPr/>
          </p:nvSpPr>
          <p:spPr bwMode="auto">
            <a:xfrm>
              <a:off x="7886700" y="3462455"/>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16" name="Line 528"/>
            <p:cNvSpPr>
              <a:spLocks noChangeShapeType="1"/>
            </p:cNvSpPr>
            <p:nvPr/>
          </p:nvSpPr>
          <p:spPr bwMode="auto">
            <a:xfrm>
              <a:off x="7886700" y="3627734"/>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17" name="Rectangle 529"/>
            <p:cNvSpPr>
              <a:spLocks noChangeArrowheads="1"/>
            </p:cNvSpPr>
            <p:nvPr/>
          </p:nvSpPr>
          <p:spPr bwMode="auto">
            <a:xfrm>
              <a:off x="7886700" y="3627734"/>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18" name="Line 530"/>
            <p:cNvSpPr>
              <a:spLocks noChangeShapeType="1"/>
            </p:cNvSpPr>
            <p:nvPr/>
          </p:nvSpPr>
          <p:spPr bwMode="auto">
            <a:xfrm>
              <a:off x="7886700" y="3794402"/>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19" name="Rectangle 531"/>
            <p:cNvSpPr>
              <a:spLocks noChangeArrowheads="1"/>
            </p:cNvSpPr>
            <p:nvPr/>
          </p:nvSpPr>
          <p:spPr bwMode="auto">
            <a:xfrm>
              <a:off x="7886700" y="3794402"/>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20" name="Line 532"/>
            <p:cNvSpPr>
              <a:spLocks noChangeShapeType="1"/>
            </p:cNvSpPr>
            <p:nvPr/>
          </p:nvSpPr>
          <p:spPr bwMode="auto">
            <a:xfrm>
              <a:off x="7886700" y="3959680"/>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21" name="Rectangle 533"/>
            <p:cNvSpPr>
              <a:spLocks noChangeArrowheads="1"/>
            </p:cNvSpPr>
            <p:nvPr/>
          </p:nvSpPr>
          <p:spPr bwMode="auto">
            <a:xfrm>
              <a:off x="7886700" y="3959680"/>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22" name="Line 534"/>
            <p:cNvSpPr>
              <a:spLocks noChangeShapeType="1"/>
            </p:cNvSpPr>
            <p:nvPr/>
          </p:nvSpPr>
          <p:spPr bwMode="auto">
            <a:xfrm>
              <a:off x="7886700" y="4126348"/>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23" name="Rectangle 535"/>
            <p:cNvSpPr>
              <a:spLocks noChangeArrowheads="1"/>
            </p:cNvSpPr>
            <p:nvPr/>
          </p:nvSpPr>
          <p:spPr bwMode="auto">
            <a:xfrm>
              <a:off x="7886700" y="4126348"/>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24" name="Line 536"/>
            <p:cNvSpPr>
              <a:spLocks noChangeShapeType="1"/>
            </p:cNvSpPr>
            <p:nvPr/>
          </p:nvSpPr>
          <p:spPr bwMode="auto">
            <a:xfrm>
              <a:off x="7886700" y="4293016"/>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25" name="Rectangle 537"/>
            <p:cNvSpPr>
              <a:spLocks noChangeArrowheads="1"/>
            </p:cNvSpPr>
            <p:nvPr/>
          </p:nvSpPr>
          <p:spPr bwMode="auto">
            <a:xfrm>
              <a:off x="7886700" y="4293016"/>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26" name="Line 538"/>
            <p:cNvSpPr>
              <a:spLocks noChangeShapeType="1"/>
            </p:cNvSpPr>
            <p:nvPr/>
          </p:nvSpPr>
          <p:spPr bwMode="auto">
            <a:xfrm>
              <a:off x="7886700" y="4458295"/>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27" name="Rectangle 539"/>
            <p:cNvSpPr>
              <a:spLocks noChangeArrowheads="1"/>
            </p:cNvSpPr>
            <p:nvPr/>
          </p:nvSpPr>
          <p:spPr bwMode="auto">
            <a:xfrm>
              <a:off x="7886700" y="4458295"/>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28" name="Line 540"/>
            <p:cNvSpPr>
              <a:spLocks noChangeShapeType="1"/>
            </p:cNvSpPr>
            <p:nvPr/>
          </p:nvSpPr>
          <p:spPr bwMode="auto">
            <a:xfrm>
              <a:off x="7886700" y="4624963"/>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29" name="Rectangle 541"/>
            <p:cNvSpPr>
              <a:spLocks noChangeArrowheads="1"/>
            </p:cNvSpPr>
            <p:nvPr/>
          </p:nvSpPr>
          <p:spPr bwMode="auto">
            <a:xfrm>
              <a:off x="7886700" y="4624963"/>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30" name="Line 542"/>
            <p:cNvSpPr>
              <a:spLocks noChangeShapeType="1"/>
            </p:cNvSpPr>
            <p:nvPr/>
          </p:nvSpPr>
          <p:spPr bwMode="auto">
            <a:xfrm>
              <a:off x="7886700" y="4790242"/>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31" name="Rectangle 543"/>
            <p:cNvSpPr>
              <a:spLocks noChangeArrowheads="1"/>
            </p:cNvSpPr>
            <p:nvPr/>
          </p:nvSpPr>
          <p:spPr bwMode="auto">
            <a:xfrm>
              <a:off x="7886700" y="4790242"/>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32" name="Line 544"/>
            <p:cNvSpPr>
              <a:spLocks noChangeShapeType="1"/>
            </p:cNvSpPr>
            <p:nvPr/>
          </p:nvSpPr>
          <p:spPr bwMode="auto">
            <a:xfrm>
              <a:off x="7886700" y="4956910"/>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33" name="Rectangle 545"/>
            <p:cNvSpPr>
              <a:spLocks noChangeArrowheads="1"/>
            </p:cNvSpPr>
            <p:nvPr/>
          </p:nvSpPr>
          <p:spPr bwMode="auto">
            <a:xfrm>
              <a:off x="7886700" y="4956910"/>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34" name="Line 546"/>
            <p:cNvSpPr>
              <a:spLocks noChangeShapeType="1"/>
            </p:cNvSpPr>
            <p:nvPr/>
          </p:nvSpPr>
          <p:spPr bwMode="auto">
            <a:xfrm>
              <a:off x="7886700" y="5122188"/>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35" name="Rectangle 547"/>
            <p:cNvSpPr>
              <a:spLocks noChangeArrowheads="1"/>
            </p:cNvSpPr>
            <p:nvPr/>
          </p:nvSpPr>
          <p:spPr bwMode="auto">
            <a:xfrm>
              <a:off x="7886700" y="5122188"/>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a:latin typeface="Arial"/>
                <a:cs typeface="Arial"/>
              </a:endParaRPr>
            </a:p>
          </p:txBody>
        </p:sp>
        <p:sp>
          <p:nvSpPr>
            <p:cNvPr id="100636" name="Line 548"/>
            <p:cNvSpPr>
              <a:spLocks noChangeShapeType="1"/>
            </p:cNvSpPr>
            <p:nvPr/>
          </p:nvSpPr>
          <p:spPr bwMode="auto">
            <a:xfrm>
              <a:off x="7886700" y="5288856"/>
              <a:ext cx="1784" cy="1389"/>
            </a:xfrm>
            <a:prstGeom prst="line">
              <a:avLst/>
            </a:prstGeom>
            <a:noFill/>
            <a:ln w="0">
              <a:solidFill>
                <a:srgbClr val="DADCD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637" name="Rectangle 549"/>
            <p:cNvSpPr>
              <a:spLocks noChangeArrowheads="1"/>
            </p:cNvSpPr>
            <p:nvPr/>
          </p:nvSpPr>
          <p:spPr bwMode="auto">
            <a:xfrm>
              <a:off x="7886700" y="5288856"/>
              <a:ext cx="12490" cy="8333"/>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6" name="Text Box 34"/>
          <p:cNvSpPr txBox="1">
            <a:spLocks noChangeArrowheads="1"/>
          </p:cNvSpPr>
          <p:nvPr/>
        </p:nvSpPr>
        <p:spPr bwMode="auto">
          <a:xfrm>
            <a:off x="0" y="5729038"/>
            <a:ext cx="9254864" cy="117725"/>
          </a:xfrm>
          <a:prstGeom prst="rect">
            <a:avLst/>
          </a:prstGeom>
          <a:noFill/>
          <a:ln w="9525" algn="ctr">
            <a:noFill/>
            <a:miter lim="800000"/>
            <a:headEnd/>
            <a:tailEnd/>
          </a:ln>
        </p:spPr>
        <p:txBody>
          <a:bodyPr wrap="square" lIns="0" tIns="0" rIns="0" bIns="0" anchor="b">
            <a:spAutoFit/>
          </a:bodyPr>
          <a:lstStyle/>
          <a:p>
            <a:pPr marL="342900" indent="-342900">
              <a:lnSpc>
                <a:spcPct val="90000"/>
              </a:lnSpc>
              <a:buClr>
                <a:srgbClr val="9B7AB6"/>
              </a:buClr>
            </a:pPr>
            <a:r>
              <a:rPr lang="en-US" sz="850" b="0" dirty="0" smtClean="0">
                <a:latin typeface="Arial" panose="020B0604020202020204" pitchFamily="34" charset="0"/>
                <a:cs typeface="Arial" panose="020B0604020202020204" pitchFamily="34" charset="0"/>
              </a:rPr>
              <a:t>	</a:t>
            </a:r>
            <a:r>
              <a:rPr lang="en-US" sz="850" b="1" dirty="0" smtClean="0">
                <a:latin typeface="Arial" panose="020B0604020202020204" pitchFamily="34" charset="0"/>
                <a:cs typeface="Arial" panose="020B0604020202020204" pitchFamily="34" charset="0"/>
              </a:rPr>
              <a:t>Reference: </a:t>
            </a:r>
            <a:r>
              <a:rPr lang="en-US" sz="850" dirty="0" smtClean="0">
                <a:latin typeface="Arial" panose="020B0604020202020204" pitchFamily="34" charset="0"/>
                <a:cs typeface="Arial" panose="020B0604020202020204" pitchFamily="34" charset="0"/>
              </a:rPr>
              <a:t>1. Data on file, Allergan, Inc. </a:t>
            </a:r>
            <a:endParaRPr lang="en-US" sz="850" baseline="30000" dirty="0">
              <a:latin typeface="Arial" panose="020B0604020202020204" pitchFamily="34" charset="0"/>
              <a:cs typeface="Arial" panose="020B0604020202020204" pitchFamily="34" charset="0"/>
            </a:endParaRPr>
          </a:p>
        </p:txBody>
      </p:sp>
      <p:sp>
        <p:nvSpPr>
          <p:cNvPr id="277" name="Rectangle 3"/>
          <p:cNvSpPr>
            <a:spLocks noChangeArrowheads="1"/>
          </p:cNvSpPr>
          <p:nvPr/>
        </p:nvSpPr>
        <p:spPr bwMode="auto">
          <a:xfrm>
            <a:off x="261938" y="5494338"/>
            <a:ext cx="9144000" cy="276999"/>
          </a:xfrm>
          <a:prstGeom prst="rect">
            <a:avLst/>
          </a:prstGeom>
          <a:noFill/>
          <a:ln w="9525">
            <a:noFill/>
            <a:miter lim="800000"/>
            <a:headEnd/>
            <a:tailEnd/>
          </a:ln>
        </p:spPr>
        <p:txBody>
          <a:bodyPr>
            <a:spAutoFit/>
          </a:bodyPr>
          <a:lstStyle/>
          <a:p>
            <a:r>
              <a:rPr lang="en-US" sz="1200" b="1" dirty="0">
                <a:latin typeface="Arial     "/>
              </a:rPr>
              <a:t>Please see </a:t>
            </a:r>
            <a:r>
              <a:rPr lang="en-US" sz="1200" b="1" dirty="0" smtClean="0">
                <a:latin typeface="Arial     "/>
              </a:rPr>
              <a:t>BOTOX</a:t>
            </a:r>
            <a:r>
              <a:rPr lang="en-US" sz="1200" b="1" baseline="30000" dirty="0">
                <a:latin typeface="Arial     "/>
              </a:rPr>
              <a:t>®</a:t>
            </a:r>
            <a:r>
              <a:rPr lang="en-US" sz="1200" b="1" dirty="0">
                <a:latin typeface="Arial     "/>
              </a:rPr>
              <a:t> and </a:t>
            </a:r>
            <a:r>
              <a:rPr lang="en-US" sz="1200" b="1" dirty="0" smtClean="0">
                <a:latin typeface="Arial     "/>
              </a:rPr>
              <a:t>BOTOX</a:t>
            </a:r>
            <a:r>
              <a:rPr lang="en-US" sz="1200" b="1" baseline="30000" dirty="0" smtClean="0">
                <a:latin typeface="Arial     "/>
              </a:rPr>
              <a:t>®</a:t>
            </a:r>
            <a:r>
              <a:rPr lang="en-US" sz="1200" b="1" dirty="0" smtClean="0">
                <a:latin typeface="Arial     "/>
              </a:rPr>
              <a:t> </a:t>
            </a:r>
            <a:r>
              <a:rPr lang="en-US" sz="1200" b="1" dirty="0">
                <a:latin typeface="Arial     "/>
              </a:rPr>
              <a:t>Cosmetic </a:t>
            </a:r>
            <a:r>
              <a:rPr lang="en-US" sz="1200" b="1" dirty="0" smtClean="0">
                <a:latin typeface="Arial     "/>
              </a:rPr>
              <a:t>Important Safety Information included in this presentation.</a:t>
            </a:r>
            <a:endParaRPr lang="en-US" sz="1200" b="1" dirty="0">
              <a:latin typeface="Arial     "/>
            </a:endParaRPr>
          </a:p>
        </p:txBody>
      </p:sp>
    </p:spTree>
    <p:extLst>
      <p:ext uri="{BB962C8B-B14F-4D97-AF65-F5344CB8AC3E}">
        <p14:creationId xmlns:p14="http://schemas.microsoft.com/office/powerpoint/2010/main" val="59058798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2" name="Rectangle 10"/>
          <p:cNvSpPr>
            <a:spLocks noGrp="1" noChangeArrowheads="1"/>
          </p:cNvSpPr>
          <p:nvPr>
            <p:ph type="title"/>
          </p:nvPr>
        </p:nvSpPr>
        <p:spPr>
          <a:xfrm>
            <a:off x="274320" y="0"/>
            <a:ext cx="8839200" cy="955675"/>
          </a:xfrm>
        </p:spPr>
        <p:txBody>
          <a:bodyPr>
            <a:normAutofit fontScale="90000"/>
          </a:bodyPr>
          <a:lstStyle/>
          <a:p>
            <a:r>
              <a:rPr lang="en-US" sz="3000" dirty="0" smtClean="0"/>
              <a:t>Allergan – Leadership in Patient Support Groups</a:t>
            </a:r>
            <a:r>
              <a:rPr lang="en-US" sz="3200" baseline="30000" dirty="0">
                <a:solidFill>
                  <a:schemeClr val="accent1"/>
                </a:solidFill>
              </a:rPr>
              <a:t>1</a:t>
            </a:r>
            <a:endParaRPr lang="en-US" sz="3000" dirty="0" smtClean="0"/>
          </a:p>
        </p:txBody>
      </p:sp>
      <p:sp>
        <p:nvSpPr>
          <p:cNvPr id="36873" name="Rectangle 11"/>
          <p:cNvSpPr>
            <a:spLocks noGrp="1" noChangeAspect="1" noChangeArrowheads="1"/>
          </p:cNvSpPr>
          <p:nvPr>
            <p:ph type="body" idx="1"/>
          </p:nvPr>
        </p:nvSpPr>
        <p:spPr>
          <a:xfrm>
            <a:off x="546080" y="1081919"/>
            <a:ext cx="4013947" cy="2662267"/>
          </a:xfrm>
          <a:solidFill>
            <a:schemeClr val="bg1">
              <a:lumMod val="85000"/>
            </a:schemeClr>
          </a:solidFill>
          <a:ln>
            <a:solidFill>
              <a:schemeClr val="tx2"/>
            </a:solidFill>
          </a:ln>
        </p:spPr>
        <p:txBody>
          <a:bodyPr wrap="square">
            <a:spAutoFit/>
          </a:bodyPr>
          <a:lstStyle/>
          <a:p>
            <a:pPr marL="0" indent="0">
              <a:buNone/>
            </a:pPr>
            <a:r>
              <a:rPr lang="en-US" sz="1200" b="1" u="sng" dirty="0"/>
              <a:t>Chronic m</a:t>
            </a:r>
            <a:r>
              <a:rPr lang="en-US" sz="1200" b="1" u="sng" dirty="0" smtClean="0"/>
              <a:t>igraine</a:t>
            </a:r>
            <a:endParaRPr lang="en-US" sz="1200" u="sng" dirty="0" smtClean="0"/>
          </a:p>
          <a:p>
            <a:pPr marL="285750" indent="-285750">
              <a:buFont typeface="Arial" pitchFamily="34" charset="0"/>
              <a:buChar char="–"/>
            </a:pPr>
            <a:r>
              <a:rPr lang="en-US" sz="1200" i="1" dirty="0"/>
              <a:t>American Migraine and Headache Association (AHMA) – patient foundation of  American Headache Society (AHS)</a:t>
            </a:r>
          </a:p>
          <a:p>
            <a:pPr marL="285750" indent="-285750">
              <a:buFont typeface="Arial" pitchFamily="34" charset="0"/>
              <a:buChar char="–"/>
            </a:pPr>
            <a:r>
              <a:rPr lang="en-US" sz="1200" i="1" dirty="0"/>
              <a:t>American Brain Foundation – patient foundation of American Academy of </a:t>
            </a:r>
            <a:r>
              <a:rPr lang="en-US" sz="1200" i="1" dirty="0" smtClean="0"/>
              <a:t>Neurology</a:t>
            </a:r>
            <a:r>
              <a:rPr lang="en-US" sz="1200" i="1" baseline="30000" dirty="0"/>
              <a:t>®</a:t>
            </a:r>
            <a:r>
              <a:rPr lang="en-US" sz="1200" i="1" dirty="0" smtClean="0"/>
              <a:t> </a:t>
            </a:r>
            <a:r>
              <a:rPr lang="en-US" sz="1200" i="1" dirty="0"/>
              <a:t>(</a:t>
            </a:r>
            <a:r>
              <a:rPr lang="en-US" sz="1200" i="1" dirty="0" smtClean="0"/>
              <a:t>AAN) </a:t>
            </a:r>
            <a:endParaRPr lang="en-US" sz="1200" i="1" dirty="0"/>
          </a:p>
          <a:p>
            <a:pPr marL="285750" indent="-285750">
              <a:buFont typeface="Arial" pitchFamily="34" charset="0"/>
              <a:buChar char="–"/>
            </a:pPr>
            <a:r>
              <a:rPr lang="en-US" sz="1200" i="1" dirty="0"/>
              <a:t>National Headache Foundation (NHF) </a:t>
            </a:r>
          </a:p>
          <a:p>
            <a:pPr marL="285750" indent="-285750">
              <a:buFont typeface="Arial" pitchFamily="34" charset="0"/>
              <a:buChar char="–"/>
            </a:pPr>
            <a:r>
              <a:rPr lang="en-US" sz="1200" i="1" dirty="0"/>
              <a:t>American Chronic Pain Association (ACPA)</a:t>
            </a:r>
          </a:p>
          <a:p>
            <a:pPr marL="285750" indent="-285750">
              <a:buFont typeface="Arial" pitchFamily="34" charset="0"/>
              <a:buChar char="–"/>
            </a:pPr>
            <a:r>
              <a:rPr lang="en-US" sz="1200" i="1" dirty="0"/>
              <a:t>Miles for Migraines</a:t>
            </a:r>
          </a:p>
          <a:p>
            <a:pPr marL="285750" indent="-285750">
              <a:buFont typeface="Arial" pitchFamily="34" charset="0"/>
              <a:buChar char="–"/>
            </a:pPr>
            <a:r>
              <a:rPr lang="en-US" sz="1200" i="1" dirty="0" err="1"/>
              <a:t>HealthyWomen</a:t>
            </a:r>
            <a:endParaRPr lang="en-US" sz="1200" i="1" dirty="0"/>
          </a:p>
          <a:p>
            <a:pPr marL="285750" indent="-285750">
              <a:buFont typeface="Arial" pitchFamily="34" charset="0"/>
              <a:buChar char="–"/>
            </a:pPr>
            <a:r>
              <a:rPr lang="en-US" sz="1200" i="1" dirty="0"/>
              <a:t>Society for Women’s </a:t>
            </a:r>
            <a:r>
              <a:rPr lang="en-US" sz="1200" i="1" dirty="0" smtClean="0"/>
              <a:t>Health Research</a:t>
            </a:r>
            <a:r>
              <a:rPr lang="en-US" sz="1200" i="1" baseline="30000" dirty="0" smtClean="0"/>
              <a:t>®</a:t>
            </a:r>
            <a:r>
              <a:rPr lang="en-US" sz="1200" baseline="30000" dirty="0" smtClean="0"/>
              <a:t> </a:t>
            </a:r>
            <a:r>
              <a:rPr lang="en-US" sz="1200" dirty="0"/>
              <a:t>(SWHR)</a:t>
            </a:r>
            <a:endParaRPr lang="en-US" sz="1200" i="1" dirty="0"/>
          </a:p>
        </p:txBody>
      </p:sp>
      <p:sp>
        <p:nvSpPr>
          <p:cNvPr id="3" name="TextBox 2"/>
          <p:cNvSpPr txBox="1">
            <a:spLocks noChangeAspect="1"/>
          </p:cNvSpPr>
          <p:nvPr/>
        </p:nvSpPr>
        <p:spPr>
          <a:xfrm>
            <a:off x="4674328" y="1086041"/>
            <a:ext cx="4014216" cy="2631490"/>
          </a:xfrm>
          <a:prstGeom prst="rect">
            <a:avLst/>
          </a:prstGeom>
          <a:solidFill>
            <a:schemeClr val="bg1">
              <a:lumMod val="85000"/>
            </a:schemeClr>
          </a:solidFill>
          <a:ln>
            <a:solidFill>
              <a:schemeClr val="accent1"/>
            </a:solidFill>
          </a:ln>
        </p:spPr>
        <p:txBody>
          <a:bodyPr wrap="square" rtlCol="0">
            <a:spAutoFit/>
          </a:bodyPr>
          <a:lstStyle/>
          <a:p>
            <a:pPr>
              <a:buClr>
                <a:schemeClr val="tx2"/>
              </a:buClr>
            </a:pPr>
            <a:r>
              <a:rPr lang="en-US" sz="1200" b="1" u="sng" dirty="0" smtClean="0">
                <a:latin typeface="Arial" panose="020B0604020202020204" pitchFamily="34" charset="0"/>
                <a:cs typeface="Arial" panose="020B0604020202020204" pitchFamily="34" charset="0"/>
              </a:rPr>
              <a:t>Combo</a:t>
            </a:r>
            <a:r>
              <a:rPr lang="en-US" sz="1200" b="1" u="sng" dirty="0">
                <a:latin typeface="Arial" panose="020B0604020202020204" pitchFamily="34" charset="0"/>
                <a:cs typeface="Arial" panose="020B0604020202020204" pitchFamily="34" charset="0"/>
              </a:rPr>
              <a:t>: ULS and </a:t>
            </a:r>
            <a:r>
              <a:rPr lang="en-US" sz="1200" b="1" u="sng" dirty="0" smtClean="0">
                <a:latin typeface="Arial" panose="020B0604020202020204" pitchFamily="34" charset="0"/>
                <a:cs typeface="Arial" panose="020B0604020202020204" pitchFamily="34" charset="0"/>
              </a:rPr>
              <a:t>urology</a:t>
            </a:r>
          </a:p>
          <a:p>
            <a:pPr marL="285750" indent="-285750">
              <a:spcBef>
                <a:spcPts val="600"/>
              </a:spcBef>
              <a:buClr>
                <a:srgbClr val="216EB6"/>
              </a:buClr>
              <a:buFont typeface="Arial" pitchFamily="34" charset="0"/>
              <a:buChar char="–"/>
            </a:pPr>
            <a:r>
              <a:rPr lang="it-IT" sz="1200" i="1" dirty="0">
                <a:latin typeface="Arial" pitchFamily="34" charset="0"/>
                <a:cs typeface="Arial" pitchFamily="34" charset="0"/>
              </a:rPr>
              <a:t>United Spinal Association</a:t>
            </a:r>
          </a:p>
          <a:p>
            <a:pPr marL="285750" indent="-285750">
              <a:spcBef>
                <a:spcPts val="600"/>
              </a:spcBef>
              <a:buClr>
                <a:srgbClr val="216EB6"/>
              </a:buClr>
              <a:buFont typeface="Arial" pitchFamily="34" charset="0"/>
              <a:buChar char="–"/>
            </a:pPr>
            <a:r>
              <a:rPr lang="it-IT" sz="1200" i="1" dirty="0">
                <a:latin typeface="Arial" pitchFamily="34" charset="0"/>
                <a:cs typeface="Arial" pitchFamily="34" charset="0"/>
              </a:rPr>
              <a:t>Paralyzed </a:t>
            </a:r>
            <a:r>
              <a:rPr lang="it-IT" sz="1200" i="1" dirty="0" smtClean="0">
                <a:latin typeface="Arial" pitchFamily="34" charset="0"/>
                <a:cs typeface="Arial" pitchFamily="34" charset="0"/>
              </a:rPr>
              <a:t>Veterans of America</a:t>
            </a:r>
            <a:endParaRPr lang="it-IT" sz="1200" i="1" dirty="0">
              <a:latin typeface="Arial" pitchFamily="34" charset="0"/>
              <a:cs typeface="Arial" pitchFamily="34" charset="0"/>
            </a:endParaRPr>
          </a:p>
          <a:p>
            <a:pPr marL="285750" indent="-285750">
              <a:spcBef>
                <a:spcPts val="600"/>
              </a:spcBef>
              <a:buClr>
                <a:srgbClr val="216EB6"/>
              </a:buClr>
              <a:buFont typeface="Arial" pitchFamily="34" charset="0"/>
              <a:buChar char="–"/>
            </a:pPr>
            <a:r>
              <a:rPr lang="it-IT" sz="1200" i="1" dirty="0">
                <a:latin typeface="Arial" pitchFamily="34" charset="0"/>
                <a:cs typeface="Arial" pitchFamily="34" charset="0"/>
              </a:rPr>
              <a:t>National Stroke </a:t>
            </a:r>
            <a:r>
              <a:rPr lang="it-IT" sz="1200" i="1" dirty="0" smtClean="0">
                <a:latin typeface="Arial" pitchFamily="34" charset="0"/>
                <a:cs typeface="Arial" pitchFamily="34" charset="0"/>
              </a:rPr>
              <a:t>Association</a:t>
            </a:r>
            <a:r>
              <a:rPr lang="it-IT" sz="1200" i="1" baseline="30000" dirty="0" smtClean="0">
                <a:latin typeface="Arial" pitchFamily="34" charset="0"/>
                <a:cs typeface="Arial" pitchFamily="34" charset="0"/>
              </a:rPr>
              <a:t>® </a:t>
            </a:r>
            <a:r>
              <a:rPr lang="it-IT" sz="1200" i="1" dirty="0" smtClean="0">
                <a:latin typeface="Arial" pitchFamily="34" charset="0"/>
                <a:cs typeface="Arial" pitchFamily="34" charset="0"/>
              </a:rPr>
              <a:t>(NSA)</a:t>
            </a:r>
            <a:endParaRPr lang="en-US" sz="1200" i="1" dirty="0">
              <a:latin typeface="Arial" pitchFamily="34" charset="0"/>
              <a:cs typeface="Arial" pitchFamily="34" charset="0"/>
            </a:endParaRPr>
          </a:p>
          <a:p>
            <a:pPr marL="285750" indent="-285750">
              <a:spcBef>
                <a:spcPts val="600"/>
              </a:spcBef>
              <a:buClr>
                <a:srgbClr val="216EB6"/>
              </a:buClr>
              <a:buFont typeface="Arial" pitchFamily="34" charset="0"/>
              <a:buChar char="–"/>
            </a:pPr>
            <a:r>
              <a:rPr lang="en-US" sz="1200" i="1" dirty="0">
                <a:latin typeface="Arial" pitchFamily="34" charset="0"/>
                <a:cs typeface="Arial" pitchFamily="34" charset="0"/>
              </a:rPr>
              <a:t>MS </a:t>
            </a:r>
            <a:r>
              <a:rPr lang="en-US" sz="1200" i="1" dirty="0" smtClean="0">
                <a:latin typeface="Arial" pitchFamily="34" charset="0"/>
                <a:cs typeface="Arial" pitchFamily="34" charset="0"/>
              </a:rPr>
              <a:t>World</a:t>
            </a:r>
            <a:r>
              <a:rPr lang="it-IT" sz="1200" i="1" baseline="30000" dirty="0" smtClean="0">
                <a:latin typeface="Arial" pitchFamily="34" charset="0"/>
                <a:cs typeface="Arial" pitchFamily="34" charset="0"/>
              </a:rPr>
              <a:t>®</a:t>
            </a:r>
            <a:endParaRPr lang="en-US" sz="1200" i="1" dirty="0">
              <a:latin typeface="Arial" pitchFamily="34" charset="0"/>
              <a:cs typeface="Arial" pitchFamily="34" charset="0"/>
            </a:endParaRPr>
          </a:p>
          <a:p>
            <a:pPr marL="285750" indent="-285750">
              <a:spcBef>
                <a:spcPts val="600"/>
              </a:spcBef>
              <a:buClr>
                <a:srgbClr val="216EB6"/>
              </a:buClr>
              <a:buFont typeface="Arial" pitchFamily="34" charset="0"/>
              <a:buChar char="–"/>
            </a:pPr>
            <a:r>
              <a:rPr lang="en-US" sz="1200" i="1" dirty="0">
                <a:latin typeface="Arial" pitchFamily="34" charset="0"/>
                <a:cs typeface="Arial" pitchFamily="34" charset="0"/>
              </a:rPr>
              <a:t>National MS Society (NMSS) </a:t>
            </a:r>
          </a:p>
          <a:p>
            <a:pPr marL="285750" indent="-285750">
              <a:spcBef>
                <a:spcPts val="600"/>
              </a:spcBef>
              <a:buClr>
                <a:srgbClr val="216EB6"/>
              </a:buClr>
              <a:buFont typeface="Arial" pitchFamily="34" charset="0"/>
              <a:buChar char="–"/>
            </a:pPr>
            <a:r>
              <a:rPr lang="en-US" sz="1200" i="1" dirty="0">
                <a:latin typeface="Arial" pitchFamily="34" charset="0"/>
                <a:cs typeface="Arial" pitchFamily="34" charset="0"/>
              </a:rPr>
              <a:t>Multiple Sclerosis Association of </a:t>
            </a:r>
            <a:r>
              <a:rPr lang="en-US" sz="1200" i="1" dirty="0" smtClean="0">
                <a:latin typeface="Arial" pitchFamily="34" charset="0"/>
                <a:cs typeface="Arial" pitchFamily="34" charset="0"/>
              </a:rPr>
              <a:t>America™ </a:t>
            </a:r>
            <a:r>
              <a:rPr lang="en-US" sz="1200" i="1" dirty="0">
                <a:latin typeface="Arial" pitchFamily="34" charset="0"/>
                <a:cs typeface="Arial" pitchFamily="34" charset="0"/>
              </a:rPr>
              <a:t>(MSAA</a:t>
            </a:r>
            <a:r>
              <a:rPr lang="en-US" sz="1200" i="1" dirty="0" smtClean="0">
                <a:latin typeface="Arial" pitchFamily="34" charset="0"/>
                <a:cs typeface="Arial" pitchFamily="34" charset="0"/>
              </a:rPr>
              <a:t>) </a:t>
            </a:r>
            <a:endParaRPr lang="en-US" sz="1200" i="1" dirty="0">
              <a:latin typeface="Arial" pitchFamily="34" charset="0"/>
              <a:cs typeface="Arial" pitchFamily="34" charset="0"/>
            </a:endParaRPr>
          </a:p>
          <a:p>
            <a:pPr marL="285750" indent="-285750">
              <a:spcBef>
                <a:spcPts val="600"/>
              </a:spcBef>
              <a:buClr>
                <a:srgbClr val="216EB6"/>
              </a:buClr>
              <a:buFont typeface="Arial" pitchFamily="34" charset="0"/>
              <a:buChar char="–"/>
            </a:pPr>
            <a:r>
              <a:rPr lang="en-US" sz="1200" i="1" dirty="0">
                <a:latin typeface="Arial" pitchFamily="34" charset="0"/>
                <a:cs typeface="Arial" pitchFamily="34" charset="0"/>
              </a:rPr>
              <a:t>MS Foundation </a:t>
            </a:r>
          </a:p>
          <a:p>
            <a:pPr marL="285750" indent="-285750">
              <a:spcBef>
                <a:spcPts val="600"/>
              </a:spcBef>
              <a:buClr>
                <a:srgbClr val="216EB6"/>
              </a:buClr>
              <a:buFont typeface="Arial" pitchFamily="34" charset="0"/>
              <a:buChar char="–"/>
            </a:pPr>
            <a:r>
              <a:rPr lang="en-US" sz="1200" i="1" dirty="0">
                <a:latin typeface="Arial" pitchFamily="34" charset="0"/>
                <a:cs typeface="Arial" pitchFamily="34" charset="0"/>
              </a:rPr>
              <a:t>Can </a:t>
            </a:r>
            <a:r>
              <a:rPr lang="en-US" sz="1200" i="1" dirty="0" smtClean="0">
                <a:latin typeface="Arial" pitchFamily="34" charset="0"/>
                <a:cs typeface="Arial" pitchFamily="34" charset="0"/>
              </a:rPr>
              <a:t>Do™ MS</a:t>
            </a:r>
          </a:p>
          <a:p>
            <a:pPr marL="285750" indent="-285750">
              <a:spcBef>
                <a:spcPts val="600"/>
              </a:spcBef>
              <a:buClr>
                <a:srgbClr val="216EB6"/>
              </a:buClr>
              <a:buFont typeface="Arial" pitchFamily="34" charset="0"/>
              <a:buChar char="–"/>
            </a:pPr>
            <a:endParaRPr lang="en-US" sz="1200" i="1" dirty="0" smtClean="0">
              <a:latin typeface="Arial" pitchFamily="34" charset="0"/>
              <a:cs typeface="Arial" pitchFamily="34" charset="0"/>
            </a:endParaRPr>
          </a:p>
        </p:txBody>
      </p:sp>
      <p:sp>
        <p:nvSpPr>
          <p:cNvPr id="4" name="TextBox 3"/>
          <p:cNvSpPr txBox="1">
            <a:spLocks noChangeAspect="1"/>
          </p:cNvSpPr>
          <p:nvPr/>
        </p:nvSpPr>
        <p:spPr>
          <a:xfrm>
            <a:off x="536552" y="3843814"/>
            <a:ext cx="4013950" cy="1523494"/>
          </a:xfrm>
          <a:prstGeom prst="rect">
            <a:avLst/>
          </a:prstGeom>
          <a:solidFill>
            <a:schemeClr val="bg1">
              <a:lumMod val="85000"/>
            </a:schemeClr>
          </a:solidFill>
          <a:ln>
            <a:solidFill>
              <a:schemeClr val="tx2"/>
            </a:solidFill>
          </a:ln>
        </p:spPr>
        <p:txBody>
          <a:bodyPr wrap="square" rtlCol="0">
            <a:spAutoFit/>
          </a:bodyPr>
          <a:lstStyle/>
          <a:p>
            <a:r>
              <a:rPr lang="en-US" sz="1300" b="1" u="sng" dirty="0">
                <a:latin typeface="Arial" panose="020B0604020202020204" pitchFamily="34" charset="0"/>
                <a:cs typeface="Arial" panose="020B0604020202020204" pitchFamily="34" charset="0"/>
              </a:rPr>
              <a:t>Cervical </a:t>
            </a:r>
            <a:r>
              <a:rPr lang="en-US" sz="1300" b="1" u="sng" dirty="0" smtClean="0">
                <a:latin typeface="Arial" panose="020B0604020202020204" pitchFamily="34" charset="0"/>
                <a:cs typeface="Arial" panose="020B0604020202020204" pitchFamily="34" charset="0"/>
              </a:rPr>
              <a:t>dystonia</a:t>
            </a:r>
          </a:p>
          <a:p>
            <a:pPr marL="285750" indent="-285750">
              <a:spcBef>
                <a:spcPts val="600"/>
              </a:spcBef>
              <a:buClr>
                <a:srgbClr val="216EB6"/>
              </a:buClr>
              <a:buFont typeface="Arial" pitchFamily="34" charset="0"/>
              <a:buChar char="–"/>
            </a:pPr>
            <a:r>
              <a:rPr lang="en-US" sz="1200" i="1" dirty="0">
                <a:latin typeface="Arial" pitchFamily="34" charset="0"/>
                <a:cs typeface="Arial" pitchFamily="34" charset="0"/>
              </a:rPr>
              <a:t>Dystonia Medical Research Foundation (DMRF)</a:t>
            </a:r>
          </a:p>
          <a:p>
            <a:pPr marL="285750" indent="-285750">
              <a:spcBef>
                <a:spcPts val="600"/>
              </a:spcBef>
              <a:buClr>
                <a:srgbClr val="216EB6"/>
              </a:buClr>
              <a:buFont typeface="Arial" pitchFamily="34" charset="0"/>
              <a:buChar char="–"/>
            </a:pPr>
            <a:r>
              <a:rPr lang="en-US" sz="1200" i="1" dirty="0">
                <a:latin typeface="Arial" pitchFamily="34" charset="0"/>
                <a:cs typeface="Arial" pitchFamily="34" charset="0"/>
              </a:rPr>
              <a:t>Benign Essential </a:t>
            </a:r>
            <a:r>
              <a:rPr lang="en-US" sz="1200" i="1" dirty="0" err="1">
                <a:latin typeface="Arial" pitchFamily="34" charset="0"/>
                <a:cs typeface="Arial" pitchFamily="34" charset="0"/>
              </a:rPr>
              <a:t>Blepharospasm</a:t>
            </a:r>
            <a:r>
              <a:rPr lang="en-US" sz="1200" i="1" dirty="0">
                <a:latin typeface="Arial" pitchFamily="34" charset="0"/>
                <a:cs typeface="Arial" pitchFamily="34" charset="0"/>
              </a:rPr>
              <a:t> Research Foundation </a:t>
            </a:r>
            <a:r>
              <a:rPr lang="en-US" sz="1200" i="1" dirty="0" smtClean="0">
                <a:latin typeface="Arial" pitchFamily="34" charset="0"/>
                <a:cs typeface="Arial" pitchFamily="34" charset="0"/>
              </a:rPr>
              <a:t>(BEBRF) </a:t>
            </a:r>
          </a:p>
          <a:p>
            <a:pPr marL="285750" indent="-285750">
              <a:spcBef>
                <a:spcPts val="600"/>
              </a:spcBef>
              <a:buClr>
                <a:srgbClr val="216EB6"/>
              </a:buClr>
              <a:buFont typeface="Arial" pitchFamily="34" charset="0"/>
              <a:buChar char="–"/>
            </a:pPr>
            <a:r>
              <a:rPr lang="en-US" sz="1200" i="1" dirty="0" smtClean="0">
                <a:latin typeface="Arial" pitchFamily="34" charset="0"/>
                <a:cs typeface="Arial" pitchFamily="34" charset="0"/>
              </a:rPr>
              <a:t>Spasmodic Torticollis (ST)/Dystonia</a:t>
            </a:r>
            <a:endParaRPr lang="en-US" sz="1200" i="1" dirty="0">
              <a:latin typeface="Arial" pitchFamily="34" charset="0"/>
              <a:cs typeface="Arial" pitchFamily="34" charset="0"/>
            </a:endParaRPr>
          </a:p>
          <a:p>
            <a:pPr marL="285750" indent="-285750">
              <a:spcBef>
                <a:spcPts val="600"/>
              </a:spcBef>
              <a:buClr>
                <a:srgbClr val="216EB6"/>
              </a:buClr>
              <a:buFont typeface="Arial" pitchFamily="34" charset="0"/>
              <a:buChar char="–"/>
            </a:pPr>
            <a:r>
              <a:rPr lang="en-US" sz="1200" i="1" dirty="0">
                <a:latin typeface="Arial" pitchFamily="34" charset="0"/>
                <a:cs typeface="Arial" pitchFamily="34" charset="0"/>
              </a:rPr>
              <a:t>National Spasmodic </a:t>
            </a:r>
            <a:r>
              <a:rPr lang="en-US" sz="1200" i="1" dirty="0" smtClean="0">
                <a:latin typeface="Arial" pitchFamily="34" charset="0"/>
                <a:cs typeface="Arial" pitchFamily="34" charset="0"/>
              </a:rPr>
              <a:t>Torticollis Association (NSTA</a:t>
            </a:r>
            <a:r>
              <a:rPr lang="en-US" sz="1200" i="1" dirty="0">
                <a:latin typeface="Arial" pitchFamily="34" charset="0"/>
                <a:cs typeface="Arial" pitchFamily="34" charset="0"/>
              </a:rPr>
              <a:t>)</a:t>
            </a:r>
          </a:p>
        </p:txBody>
      </p:sp>
      <p:sp>
        <p:nvSpPr>
          <p:cNvPr id="5" name="TextBox 4"/>
          <p:cNvSpPr txBox="1">
            <a:spLocks noChangeAspect="1"/>
          </p:cNvSpPr>
          <p:nvPr/>
        </p:nvSpPr>
        <p:spPr>
          <a:xfrm>
            <a:off x="4661712" y="3849217"/>
            <a:ext cx="4014216" cy="1523494"/>
          </a:xfrm>
          <a:prstGeom prst="rect">
            <a:avLst/>
          </a:prstGeom>
          <a:solidFill>
            <a:schemeClr val="bg1">
              <a:lumMod val="85000"/>
            </a:schemeClr>
          </a:solidFill>
          <a:ln>
            <a:solidFill>
              <a:schemeClr val="accent1"/>
            </a:solidFill>
          </a:ln>
        </p:spPr>
        <p:txBody>
          <a:bodyPr wrap="square" rtlCol="0">
            <a:spAutoFit/>
          </a:bodyPr>
          <a:lstStyle/>
          <a:p>
            <a:pPr>
              <a:buClr>
                <a:schemeClr val="accent1"/>
              </a:buClr>
            </a:pPr>
            <a:r>
              <a:rPr lang="en-US" sz="1200" b="1" u="sng" dirty="0">
                <a:latin typeface="Arial" panose="020B0604020202020204" pitchFamily="34" charset="0"/>
                <a:cs typeface="Arial" panose="020B0604020202020204" pitchFamily="34" charset="0"/>
              </a:rPr>
              <a:t>Urology specific</a:t>
            </a:r>
            <a:endParaRPr lang="en-US" sz="1200" u="sng" dirty="0">
              <a:latin typeface="Arial" panose="020B0604020202020204" pitchFamily="34" charset="0"/>
              <a:cs typeface="Arial" panose="020B0604020202020204" pitchFamily="34" charset="0"/>
            </a:endParaRPr>
          </a:p>
          <a:p>
            <a:pPr marL="285750" indent="-285750">
              <a:spcBef>
                <a:spcPts val="600"/>
              </a:spcBef>
              <a:buClr>
                <a:srgbClr val="216EB6"/>
              </a:buClr>
              <a:buFont typeface="Arial" pitchFamily="34" charset="0"/>
              <a:buChar char="–"/>
            </a:pPr>
            <a:r>
              <a:rPr lang="en-US" sz="1200" i="1" dirty="0">
                <a:latin typeface="Arial" pitchFamily="34" charset="0"/>
                <a:cs typeface="Arial" pitchFamily="34" charset="0"/>
              </a:rPr>
              <a:t>Urology Care Foundation</a:t>
            </a:r>
          </a:p>
          <a:p>
            <a:pPr marL="285750" indent="-285750">
              <a:spcBef>
                <a:spcPts val="600"/>
              </a:spcBef>
              <a:buClr>
                <a:srgbClr val="216EB6"/>
              </a:buClr>
              <a:buFont typeface="Arial" pitchFamily="34" charset="0"/>
              <a:buChar char="–"/>
            </a:pPr>
            <a:r>
              <a:rPr lang="en-US" sz="1200" i="1" dirty="0">
                <a:latin typeface="Arial" pitchFamily="34" charset="0"/>
                <a:cs typeface="Arial" pitchFamily="34" charset="0"/>
              </a:rPr>
              <a:t>National Association for Continence (NAFC)</a:t>
            </a:r>
          </a:p>
          <a:p>
            <a:pPr marL="285750" indent="-285750">
              <a:spcBef>
                <a:spcPts val="600"/>
              </a:spcBef>
              <a:buClr>
                <a:srgbClr val="216EB6"/>
              </a:buClr>
              <a:buFont typeface="Arial" pitchFamily="34" charset="0"/>
              <a:buChar char="–"/>
            </a:pPr>
            <a:r>
              <a:rPr lang="en-US" sz="1200" i="1" dirty="0" smtClean="0">
                <a:latin typeface="Arial" pitchFamily="34" charset="0"/>
                <a:cs typeface="Arial" pitchFamily="34" charset="0"/>
              </a:rPr>
              <a:t>Simon </a:t>
            </a:r>
            <a:r>
              <a:rPr lang="en-US" sz="1200" i="1" dirty="0">
                <a:latin typeface="Arial" pitchFamily="34" charset="0"/>
                <a:cs typeface="Arial" pitchFamily="34" charset="0"/>
              </a:rPr>
              <a:t>Foundation </a:t>
            </a:r>
            <a:r>
              <a:rPr lang="en-US" sz="1200" i="1" dirty="0" smtClean="0">
                <a:latin typeface="Arial" pitchFamily="34" charset="0"/>
                <a:cs typeface="Arial" pitchFamily="34" charset="0"/>
              </a:rPr>
              <a:t>for Continence</a:t>
            </a:r>
            <a:endParaRPr lang="en-US" sz="1200" i="1" dirty="0">
              <a:latin typeface="Arial" pitchFamily="34" charset="0"/>
              <a:cs typeface="Arial" pitchFamily="34" charset="0"/>
            </a:endParaRPr>
          </a:p>
          <a:p>
            <a:pPr marL="285750" indent="-285750">
              <a:spcBef>
                <a:spcPts val="600"/>
              </a:spcBef>
              <a:buClr>
                <a:srgbClr val="216EB6"/>
              </a:buClr>
              <a:buFont typeface="Arial" pitchFamily="34" charset="0"/>
              <a:buChar char="–"/>
            </a:pPr>
            <a:r>
              <a:rPr lang="en-US" sz="1200" i="1" dirty="0" smtClean="0">
                <a:latin typeface="Arial" pitchFamily="34" charset="0"/>
                <a:cs typeface="Arial" pitchFamily="34" charset="0"/>
              </a:rPr>
              <a:t>Women’s Health </a:t>
            </a:r>
            <a:r>
              <a:rPr lang="en-US" sz="1200" i="1" dirty="0">
                <a:latin typeface="Arial" pitchFamily="34" charset="0"/>
                <a:cs typeface="Arial" pitchFamily="34" charset="0"/>
              </a:rPr>
              <a:t>Foundation </a:t>
            </a:r>
            <a:r>
              <a:rPr lang="en-US" sz="1300" i="1" dirty="0" smtClean="0">
                <a:latin typeface="Arial" pitchFamily="34" charset="0"/>
                <a:cs typeface="Arial" pitchFamily="34" charset="0"/>
              </a:rPr>
              <a:t/>
            </a:r>
            <a:br>
              <a:rPr lang="en-US" sz="1300" i="1" dirty="0" smtClean="0">
                <a:latin typeface="Arial" pitchFamily="34" charset="0"/>
                <a:cs typeface="Arial" pitchFamily="34" charset="0"/>
              </a:rPr>
            </a:br>
            <a:endParaRPr lang="en-US" sz="1300" i="1" dirty="0">
              <a:latin typeface="Arial" pitchFamily="34" charset="0"/>
              <a:cs typeface="Arial" pitchFamily="34" charset="0"/>
            </a:endParaRPr>
          </a:p>
        </p:txBody>
      </p:sp>
      <p:sp>
        <p:nvSpPr>
          <p:cNvPr id="7" name="Text Box 34"/>
          <p:cNvSpPr txBox="1">
            <a:spLocks noChangeArrowheads="1"/>
          </p:cNvSpPr>
          <p:nvPr/>
        </p:nvSpPr>
        <p:spPr bwMode="auto">
          <a:xfrm>
            <a:off x="0" y="5729038"/>
            <a:ext cx="9254864" cy="117725"/>
          </a:xfrm>
          <a:prstGeom prst="rect">
            <a:avLst/>
          </a:prstGeom>
          <a:noFill/>
          <a:ln w="9525" algn="ctr">
            <a:noFill/>
            <a:miter lim="800000"/>
            <a:headEnd/>
            <a:tailEnd/>
          </a:ln>
        </p:spPr>
        <p:txBody>
          <a:bodyPr wrap="square" lIns="0" tIns="0" rIns="0" bIns="0" anchor="b">
            <a:spAutoFit/>
          </a:bodyPr>
          <a:lstStyle/>
          <a:p>
            <a:pPr marL="342900" indent="-342900">
              <a:lnSpc>
                <a:spcPct val="90000"/>
              </a:lnSpc>
              <a:buClr>
                <a:srgbClr val="9B7AB6"/>
              </a:buClr>
            </a:pPr>
            <a:r>
              <a:rPr lang="en-US" sz="850" b="0" dirty="0" smtClean="0">
                <a:latin typeface="Arial" panose="020B0604020202020204" pitchFamily="34" charset="0"/>
                <a:cs typeface="Arial" panose="020B0604020202020204" pitchFamily="34" charset="0"/>
              </a:rPr>
              <a:t>	</a:t>
            </a:r>
            <a:r>
              <a:rPr lang="en-US" sz="850" b="1" dirty="0" smtClean="0">
                <a:latin typeface="Arial" panose="020B0604020202020204" pitchFamily="34" charset="0"/>
                <a:cs typeface="Arial" panose="020B0604020202020204" pitchFamily="34" charset="0"/>
              </a:rPr>
              <a:t>Reference: </a:t>
            </a:r>
            <a:r>
              <a:rPr lang="en-US" sz="850" dirty="0" smtClean="0">
                <a:latin typeface="Arial" panose="020B0604020202020204" pitchFamily="34" charset="0"/>
                <a:cs typeface="Arial" panose="020B0604020202020204" pitchFamily="34" charset="0"/>
              </a:rPr>
              <a:t>1. Data on file, Allergan, Inc. </a:t>
            </a:r>
            <a:endParaRPr lang="en-US" sz="850" baseline="30000" dirty="0">
              <a:latin typeface="Arial" panose="020B0604020202020204" pitchFamily="34" charset="0"/>
              <a:cs typeface="Arial" panose="020B0604020202020204" pitchFamily="34" charset="0"/>
            </a:endParaRPr>
          </a:p>
        </p:txBody>
      </p:sp>
      <p:sp>
        <p:nvSpPr>
          <p:cNvPr id="8" name="Rectangle 3"/>
          <p:cNvSpPr>
            <a:spLocks noChangeArrowheads="1"/>
          </p:cNvSpPr>
          <p:nvPr/>
        </p:nvSpPr>
        <p:spPr bwMode="auto">
          <a:xfrm>
            <a:off x="261938" y="5494338"/>
            <a:ext cx="9144000" cy="276999"/>
          </a:xfrm>
          <a:prstGeom prst="rect">
            <a:avLst/>
          </a:prstGeom>
          <a:noFill/>
          <a:ln w="9525">
            <a:noFill/>
            <a:miter lim="800000"/>
            <a:headEnd/>
            <a:tailEnd/>
          </a:ln>
        </p:spPr>
        <p:txBody>
          <a:bodyPr>
            <a:spAutoFit/>
          </a:bodyPr>
          <a:lstStyle/>
          <a:p>
            <a:r>
              <a:rPr lang="en-US" sz="1200" b="1" dirty="0">
                <a:latin typeface="Arial     "/>
              </a:rPr>
              <a:t>Please see </a:t>
            </a:r>
            <a:r>
              <a:rPr lang="en-US" sz="1200" b="1" dirty="0" smtClean="0">
                <a:latin typeface="Arial     "/>
              </a:rPr>
              <a:t>BOTOX</a:t>
            </a:r>
            <a:r>
              <a:rPr lang="en-US" sz="1200" b="1" baseline="30000" dirty="0">
                <a:latin typeface="Arial     "/>
              </a:rPr>
              <a:t>®</a:t>
            </a:r>
            <a:r>
              <a:rPr lang="en-US" sz="1200" b="1" dirty="0">
                <a:latin typeface="Arial     "/>
              </a:rPr>
              <a:t> and </a:t>
            </a:r>
            <a:r>
              <a:rPr lang="en-US" sz="1200" b="1" dirty="0" smtClean="0">
                <a:latin typeface="Arial     "/>
              </a:rPr>
              <a:t>BOTOX</a:t>
            </a:r>
            <a:r>
              <a:rPr lang="en-US" sz="1200" b="1" baseline="30000" dirty="0" smtClean="0">
                <a:latin typeface="Arial     "/>
              </a:rPr>
              <a:t>®</a:t>
            </a:r>
            <a:r>
              <a:rPr lang="en-US" sz="1200" b="1" dirty="0" smtClean="0">
                <a:latin typeface="Arial     "/>
              </a:rPr>
              <a:t> </a:t>
            </a:r>
            <a:r>
              <a:rPr lang="en-US" sz="1200" b="1" dirty="0">
                <a:latin typeface="Arial     "/>
              </a:rPr>
              <a:t>Cosmetic </a:t>
            </a:r>
            <a:r>
              <a:rPr lang="en-US" sz="1200" b="1" dirty="0" smtClean="0">
                <a:latin typeface="Arial     "/>
              </a:rPr>
              <a:t>Important Safety Information included in this presentation.</a:t>
            </a:r>
            <a:endParaRPr lang="en-US" sz="1200" b="1" dirty="0">
              <a:latin typeface="Arial     "/>
            </a:endParaRPr>
          </a:p>
        </p:txBody>
      </p:sp>
    </p:spTree>
    <p:extLst>
      <p:ext uri="{BB962C8B-B14F-4D97-AF65-F5344CB8AC3E}">
        <p14:creationId xmlns:p14="http://schemas.microsoft.com/office/powerpoint/2010/main" val="222243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274320" y="0"/>
            <a:ext cx="8839200" cy="955675"/>
          </a:xfrm>
        </p:spPr>
        <p:txBody>
          <a:bodyPr>
            <a:normAutofit fontScale="90000"/>
          </a:bodyPr>
          <a:lstStyle/>
          <a:p>
            <a:r>
              <a:rPr lang="en-US" sz="3000" dirty="0" smtClean="0"/>
              <a:t>BOTOX</a:t>
            </a:r>
            <a:r>
              <a:rPr lang="en-US" sz="3000" baseline="30000" dirty="0" smtClean="0">
                <a:cs typeface="Arial" charset="0"/>
              </a:rPr>
              <a:t>®</a:t>
            </a:r>
            <a:r>
              <a:rPr lang="en-US" sz="3000" dirty="0" smtClean="0">
                <a:cs typeface="Arial" charset="0"/>
              </a:rPr>
              <a:t> (onabotulinumtoxinA)</a:t>
            </a:r>
            <a:r>
              <a:rPr lang="en-US" sz="3000" dirty="0" smtClean="0"/>
              <a:t>: A Complex </a:t>
            </a:r>
            <a:br>
              <a:rPr lang="en-US" sz="3000" dirty="0" smtClean="0"/>
            </a:br>
            <a:r>
              <a:rPr lang="en-US" sz="3000" dirty="0" smtClean="0"/>
              <a:t>Molecular Structure</a:t>
            </a:r>
          </a:p>
        </p:txBody>
      </p:sp>
      <p:sp>
        <p:nvSpPr>
          <p:cNvPr id="3" name="Content Placeholder 2"/>
          <p:cNvSpPr>
            <a:spLocks noGrp="1"/>
          </p:cNvSpPr>
          <p:nvPr>
            <p:ph sz="half" idx="1"/>
          </p:nvPr>
        </p:nvSpPr>
        <p:spPr>
          <a:xfrm>
            <a:off x="0" y="1115765"/>
            <a:ext cx="4385569" cy="1303969"/>
          </a:xfrm>
        </p:spPr>
        <p:txBody>
          <a:bodyPr>
            <a:normAutofit fontScale="92500" lnSpcReduction="10000"/>
          </a:bodyPr>
          <a:lstStyle/>
          <a:p>
            <a:pPr algn="ctr">
              <a:buNone/>
              <a:defRPr/>
            </a:pPr>
            <a:r>
              <a:rPr lang="en-US" sz="1800" b="1" dirty="0" smtClean="0"/>
              <a:t>	</a:t>
            </a:r>
            <a:r>
              <a:rPr lang="en-US" sz="1800" dirty="0" smtClean="0"/>
              <a:t>BOTOX</a:t>
            </a:r>
            <a:r>
              <a:rPr lang="en-US" sz="1800" baseline="30000" dirty="0" smtClean="0"/>
              <a:t>®</a:t>
            </a:r>
            <a:r>
              <a:rPr lang="en-US" sz="1800" dirty="0" smtClean="0"/>
              <a:t> neurotoxin consists of</a:t>
            </a:r>
            <a:r>
              <a:rPr lang="en-US" sz="1800" baseline="30000" dirty="0" smtClean="0"/>
              <a:t> </a:t>
            </a:r>
            <a:r>
              <a:rPr lang="en-US" sz="1800" dirty="0" smtClean="0"/>
              <a:t> a </a:t>
            </a:r>
            <a:br>
              <a:rPr lang="en-US" sz="1800" dirty="0" smtClean="0"/>
            </a:br>
            <a:r>
              <a:rPr lang="en-US" sz="1800" dirty="0" smtClean="0"/>
              <a:t>150 </a:t>
            </a:r>
            <a:r>
              <a:rPr lang="en-US" sz="1800" dirty="0" err="1" smtClean="0"/>
              <a:t>kD</a:t>
            </a:r>
            <a:r>
              <a:rPr lang="en-US" sz="1800" dirty="0" smtClean="0"/>
              <a:t> core neurotoxin (common </a:t>
            </a:r>
            <a:br>
              <a:rPr lang="en-US" sz="1800" dirty="0" smtClean="0"/>
            </a:br>
            <a:r>
              <a:rPr lang="en-US" sz="1800" dirty="0" smtClean="0"/>
              <a:t>to all toxins) surrounded by </a:t>
            </a:r>
            <a:br>
              <a:rPr lang="en-US" sz="1800" dirty="0" smtClean="0"/>
            </a:br>
            <a:r>
              <a:rPr lang="en-US" sz="1800" dirty="0" smtClean="0"/>
              <a:t>≈ 750 </a:t>
            </a:r>
            <a:r>
              <a:rPr lang="en-US" sz="1800" dirty="0" err="1" smtClean="0"/>
              <a:t>kD</a:t>
            </a:r>
            <a:r>
              <a:rPr lang="en-US" sz="1800" dirty="0" smtClean="0"/>
              <a:t> accessory proteins for </a:t>
            </a:r>
            <a:br>
              <a:rPr lang="en-US" sz="1800" dirty="0" smtClean="0"/>
            </a:br>
            <a:r>
              <a:rPr lang="en-US" sz="1800" dirty="0" smtClean="0"/>
              <a:t>a total of ≈ 900 kD</a:t>
            </a:r>
            <a:endParaRPr lang="en-US" sz="1800" baseline="30000" dirty="0" smtClean="0"/>
          </a:p>
          <a:p>
            <a:pPr lvl="2">
              <a:buNone/>
              <a:defRPr/>
            </a:pPr>
            <a:endParaRPr lang="en-US" baseline="30000" dirty="0"/>
          </a:p>
        </p:txBody>
      </p:sp>
      <p:sp>
        <p:nvSpPr>
          <p:cNvPr id="5" name="Content Placeholder 4"/>
          <p:cNvSpPr>
            <a:spLocks noGrp="1"/>
          </p:cNvSpPr>
          <p:nvPr>
            <p:ph sz="half" idx="2"/>
          </p:nvPr>
        </p:nvSpPr>
        <p:spPr>
          <a:xfrm>
            <a:off x="4341186" y="1074633"/>
            <a:ext cx="4714042" cy="4456113"/>
          </a:xfrm>
        </p:spPr>
        <p:txBody>
          <a:bodyPr>
            <a:normAutofit fontScale="92500" lnSpcReduction="10000"/>
          </a:bodyPr>
          <a:lstStyle/>
          <a:p>
            <a:pPr>
              <a:defRPr/>
            </a:pPr>
            <a:r>
              <a:rPr lang="en-US" sz="1800" b="1" dirty="0" smtClean="0"/>
              <a:t>Accessory proteins play an important role in BOTOX</a:t>
            </a:r>
            <a:r>
              <a:rPr lang="en-US" sz="1800" b="1" baseline="30000" dirty="0" smtClean="0"/>
              <a:t>®</a:t>
            </a:r>
            <a:r>
              <a:rPr lang="en-US" sz="1800" b="1" dirty="0" smtClean="0"/>
              <a:t> neurotoxin stabilization</a:t>
            </a:r>
          </a:p>
          <a:p>
            <a:pPr lvl="1"/>
            <a:r>
              <a:rPr lang="en-US" sz="1400" dirty="0" smtClean="0"/>
              <a:t>In nature, botulinum neurotoxin associates with complementary nontoxic accessory proteins to produce protein complexes</a:t>
            </a:r>
            <a:r>
              <a:rPr lang="en-US" sz="1400" baseline="30000" dirty="0" smtClean="0"/>
              <a:t>1,2 </a:t>
            </a:r>
          </a:p>
          <a:p>
            <a:pPr lvl="1"/>
            <a:r>
              <a:rPr lang="en-US" sz="1400" dirty="0" smtClean="0"/>
              <a:t>Botulinum neurotoxin type A accessory proteins have been demonstrated to stabilize the core neurotoxin against thermal and pH stress</a:t>
            </a:r>
            <a:r>
              <a:rPr lang="en-US" sz="1400" baseline="30000" dirty="0" smtClean="0"/>
              <a:t>3,4</a:t>
            </a:r>
          </a:p>
          <a:p>
            <a:r>
              <a:rPr lang="en-US" sz="1800" b="1" dirty="0" smtClean="0"/>
              <a:t>BOTOX</a:t>
            </a:r>
            <a:r>
              <a:rPr lang="en-US" sz="1800" b="1" baseline="30000" dirty="0" smtClean="0"/>
              <a:t>®</a:t>
            </a:r>
            <a:r>
              <a:rPr lang="en-US" sz="1800" b="1" dirty="0" smtClean="0"/>
              <a:t> </a:t>
            </a:r>
            <a:r>
              <a:rPr lang="en-US" sz="1800" b="1" dirty="0"/>
              <a:t>accessory</a:t>
            </a:r>
            <a:r>
              <a:rPr lang="en-US" sz="1800" b="1" dirty="0" smtClean="0"/>
              <a:t> proteins are not expected to contribute to clinical immunogenicity</a:t>
            </a:r>
          </a:p>
          <a:p>
            <a:pPr lvl="1"/>
            <a:r>
              <a:rPr lang="en-US" sz="1400" dirty="0" smtClean="0"/>
              <a:t>The science of botulinum toxin suggests that antibodies form in 2 categories</a:t>
            </a:r>
            <a:r>
              <a:rPr lang="en-US" sz="1400" baseline="30000" dirty="0" smtClean="0"/>
              <a:t>5</a:t>
            </a:r>
          </a:p>
          <a:p>
            <a:pPr lvl="1"/>
            <a:r>
              <a:rPr lang="en-US" sz="1400" dirty="0" smtClean="0"/>
              <a:t>Neutralizing antibodies develop against the core toxin and would be expected to interfere with its biologic activity</a:t>
            </a:r>
            <a:r>
              <a:rPr lang="en-US" sz="1400" baseline="30000" dirty="0" smtClean="0"/>
              <a:t>5</a:t>
            </a:r>
          </a:p>
          <a:p>
            <a:pPr lvl="1"/>
            <a:r>
              <a:rPr lang="en-US" sz="1400" dirty="0" smtClean="0"/>
              <a:t>Non-neutralizing antibodies can develop against accessory proteins but they are NOT expected to interfere with the core toxin’s biologic activity</a:t>
            </a:r>
            <a:r>
              <a:rPr lang="en-US" sz="1400" baseline="30000" dirty="0" smtClean="0"/>
              <a:t>5</a:t>
            </a:r>
          </a:p>
        </p:txBody>
      </p:sp>
      <p:sp>
        <p:nvSpPr>
          <p:cNvPr id="40964" name="Text Box 4"/>
          <p:cNvSpPr txBox="1">
            <a:spLocks noChangeArrowheads="1"/>
          </p:cNvSpPr>
          <p:nvPr/>
        </p:nvSpPr>
        <p:spPr bwMode="auto">
          <a:xfrm>
            <a:off x="261938" y="5559162"/>
            <a:ext cx="8461248" cy="369332"/>
          </a:xfrm>
          <a:prstGeom prst="rect">
            <a:avLst/>
          </a:prstGeom>
          <a:noFill/>
          <a:ln w="9525">
            <a:noFill/>
            <a:miter lim="800000"/>
            <a:headEnd/>
            <a:tailEnd/>
          </a:ln>
        </p:spPr>
        <p:txBody>
          <a:bodyPr wrap="square">
            <a:spAutoFit/>
          </a:bodyPr>
          <a:lstStyle/>
          <a:p>
            <a:r>
              <a:rPr lang="en-US" sz="900" b="1" dirty="0">
                <a:latin typeface="Arial" panose="020B0604020202020204" pitchFamily="34" charset="0"/>
                <a:cs typeface="Arial" panose="020B0604020202020204" pitchFamily="34" charset="0"/>
              </a:rPr>
              <a:t>References: </a:t>
            </a:r>
            <a:r>
              <a:rPr lang="en-US" sz="900" dirty="0" smtClean="0">
                <a:latin typeface="Arial" panose="020B0604020202020204" pitchFamily="34" charset="0"/>
                <a:cs typeface="Arial" panose="020B0604020202020204" pitchFamily="34" charset="0"/>
              </a:rPr>
              <a:t>1. Inoue K, et al. </a:t>
            </a:r>
            <a:r>
              <a:rPr lang="en-US" sz="900" i="1" dirty="0" smtClean="0">
                <a:latin typeface="Arial" panose="020B0604020202020204" pitchFamily="34" charset="0"/>
                <a:cs typeface="Arial" panose="020B0604020202020204" pitchFamily="34" charset="0"/>
              </a:rPr>
              <a:t>Infect Immun. </a:t>
            </a:r>
            <a:r>
              <a:rPr lang="en-US" sz="900" dirty="0" smtClean="0">
                <a:latin typeface="Arial" panose="020B0604020202020204" pitchFamily="34" charset="0"/>
                <a:cs typeface="Arial" panose="020B0604020202020204" pitchFamily="34" charset="0"/>
              </a:rPr>
              <a:t>1996;64(5):1589-1594. 2. Ohishi I, et al. </a:t>
            </a:r>
            <a:r>
              <a:rPr lang="en-US" sz="900" i="1" dirty="0" smtClean="0">
                <a:latin typeface="Arial" panose="020B0604020202020204" pitchFamily="34" charset="0"/>
                <a:cs typeface="Arial" panose="020B0604020202020204" pitchFamily="34" charset="0"/>
              </a:rPr>
              <a:t>Infect Immun. </a:t>
            </a:r>
            <a:r>
              <a:rPr lang="en-US" sz="900" dirty="0" smtClean="0">
                <a:latin typeface="Arial" panose="020B0604020202020204" pitchFamily="34" charset="0"/>
                <a:cs typeface="Arial" panose="020B0604020202020204" pitchFamily="34" charset="0"/>
              </a:rPr>
              <a:t>1977;16(1):107-109. 3. Brandau DT, et al. </a:t>
            </a:r>
            <a:r>
              <a:rPr lang="en-US" sz="900" i="1" dirty="0" smtClean="0">
                <a:latin typeface="Arial" panose="020B0604020202020204" pitchFamily="34" charset="0"/>
                <a:cs typeface="Arial" panose="020B0604020202020204" pitchFamily="34" charset="0"/>
              </a:rPr>
              <a:t>Mol Pharm. </a:t>
            </a:r>
            <a:r>
              <a:rPr lang="en-US" sz="900" dirty="0" smtClean="0">
                <a:latin typeface="Arial" panose="020B0604020202020204" pitchFamily="34" charset="0"/>
                <a:cs typeface="Arial" panose="020B0604020202020204" pitchFamily="34" charset="0"/>
              </a:rPr>
              <a:t>2007;4(4):571-582. 4. Kukreja RV, et al. </a:t>
            </a:r>
            <a:r>
              <a:rPr lang="en-US" sz="900" i="1" dirty="0" smtClean="0">
                <a:latin typeface="Arial" panose="020B0604020202020204" pitchFamily="34" charset="0"/>
                <a:cs typeface="Arial" panose="020B0604020202020204" pitchFamily="34" charset="0"/>
              </a:rPr>
              <a:t>Biochemistry. </a:t>
            </a:r>
            <a:r>
              <a:rPr lang="en-US" sz="900" dirty="0" smtClean="0">
                <a:latin typeface="Arial" panose="020B0604020202020204" pitchFamily="34" charset="0"/>
                <a:cs typeface="Arial" panose="020B0604020202020204" pitchFamily="34" charset="0"/>
              </a:rPr>
              <a:t>2007;46(49):14316-14324.  5. Dressler D, et al. </a:t>
            </a:r>
            <a:r>
              <a:rPr lang="en-US" sz="900" i="1" dirty="0" smtClean="0">
                <a:latin typeface="Arial" panose="020B0604020202020204" pitchFamily="34" charset="0"/>
                <a:cs typeface="Arial" panose="020B0604020202020204" pitchFamily="34" charset="0"/>
              </a:rPr>
              <a:t>Eur J Neurol. </a:t>
            </a:r>
            <a:r>
              <a:rPr lang="en-US" sz="900" dirty="0" smtClean="0">
                <a:latin typeface="Arial" panose="020B0604020202020204" pitchFamily="34" charset="0"/>
                <a:cs typeface="Arial" panose="020B0604020202020204" pitchFamily="34" charset="0"/>
              </a:rPr>
              <a:t>2006;13(suppl 1):11-15. </a:t>
            </a:r>
            <a:endParaRPr lang="en-US" sz="900" dirty="0">
              <a:latin typeface="Arial" panose="020B0604020202020204" pitchFamily="34" charset="0"/>
              <a:cs typeface="Arial" panose="020B0604020202020204" pitchFamily="34" charset="0"/>
            </a:endParaRPr>
          </a:p>
        </p:txBody>
      </p:sp>
      <p:pic>
        <p:nvPicPr>
          <p:cNvPr id="6" name="Picture 3" descr="C:\Users\Gerard\Documents\Shelby Work\Botox\xeomin\PagesfromBOTOXPDF_slide13.2\PagesfromBOTOXPDF_slide4.2.jpg"/>
          <p:cNvPicPr>
            <a:picLocks noChangeAspect="1" noChangeArrowheads="1"/>
          </p:cNvPicPr>
          <p:nvPr/>
        </p:nvPicPr>
        <p:blipFill>
          <a:blip r:embed="rId3" cstate="print"/>
          <a:srcRect l="4020" t="3610" r="3533" b="3746"/>
          <a:stretch>
            <a:fillRect/>
          </a:stretch>
        </p:blipFill>
        <p:spPr bwMode="auto">
          <a:xfrm>
            <a:off x="1464816" y="2551913"/>
            <a:ext cx="1837677" cy="1731145"/>
          </a:xfrm>
          <a:prstGeom prst="rect">
            <a:avLst/>
          </a:prstGeom>
          <a:noFill/>
          <a:ln w="9525">
            <a:noFill/>
            <a:miter lim="800000"/>
            <a:headEnd/>
            <a:tailEnd/>
          </a:ln>
        </p:spPr>
      </p:pic>
      <p:sp>
        <p:nvSpPr>
          <p:cNvPr id="7" name="Rectangle 3"/>
          <p:cNvSpPr>
            <a:spLocks noChangeArrowheads="1"/>
          </p:cNvSpPr>
          <p:nvPr/>
        </p:nvSpPr>
        <p:spPr bwMode="auto">
          <a:xfrm>
            <a:off x="262972" y="5351581"/>
            <a:ext cx="9144000" cy="276999"/>
          </a:xfrm>
          <a:prstGeom prst="rect">
            <a:avLst/>
          </a:prstGeom>
          <a:noFill/>
          <a:ln w="9525">
            <a:noFill/>
            <a:miter lim="800000"/>
            <a:headEnd/>
            <a:tailEnd/>
          </a:ln>
        </p:spPr>
        <p:txBody>
          <a:bodyPr>
            <a:spAutoFit/>
          </a:bodyPr>
          <a:lstStyle/>
          <a:p>
            <a:r>
              <a:rPr lang="en-US" sz="1200" b="1" dirty="0">
                <a:latin typeface="Arial      "/>
              </a:rPr>
              <a:t>Please see </a:t>
            </a:r>
            <a:r>
              <a:rPr lang="en-US" sz="1200" b="1" dirty="0" smtClean="0">
                <a:latin typeface="Arial      "/>
              </a:rPr>
              <a:t>BOTOX</a:t>
            </a:r>
            <a:r>
              <a:rPr lang="en-US" sz="1200" b="1" baseline="30000" dirty="0">
                <a:latin typeface="Arial      "/>
              </a:rPr>
              <a:t>®</a:t>
            </a:r>
            <a:r>
              <a:rPr lang="en-US" sz="1200" b="1" dirty="0">
                <a:latin typeface="Arial      "/>
              </a:rPr>
              <a:t> and </a:t>
            </a:r>
            <a:r>
              <a:rPr lang="en-US" sz="1200" b="1" dirty="0" smtClean="0">
                <a:latin typeface="Arial      "/>
              </a:rPr>
              <a:t>BOTOX</a:t>
            </a:r>
            <a:r>
              <a:rPr lang="en-US" sz="1200" b="1" baseline="30000" dirty="0" smtClean="0">
                <a:latin typeface="Arial      "/>
              </a:rPr>
              <a:t>®</a:t>
            </a:r>
            <a:r>
              <a:rPr lang="en-US" sz="1200" b="1" dirty="0" smtClean="0">
                <a:latin typeface="Arial      "/>
              </a:rPr>
              <a:t> </a:t>
            </a:r>
            <a:r>
              <a:rPr lang="en-US" sz="1200" b="1" dirty="0">
                <a:latin typeface="Arial      "/>
              </a:rPr>
              <a:t>Cosmetic </a:t>
            </a:r>
            <a:r>
              <a:rPr lang="en-US" sz="1200" b="1" dirty="0" smtClean="0">
                <a:latin typeface="Arial      "/>
              </a:rPr>
              <a:t>Important Safety Information included in this presentation.</a:t>
            </a:r>
            <a:endParaRPr lang="en-US" sz="1200" b="1" dirty="0">
              <a:latin typeface="Arial      "/>
            </a:endParaRPr>
          </a:p>
        </p:txBody>
      </p:sp>
    </p:spTree>
    <p:extLst>
      <p:ext uri="{BB962C8B-B14F-4D97-AF65-F5344CB8AC3E}">
        <p14:creationId xmlns:p14="http://schemas.microsoft.com/office/powerpoint/2010/main" val="394158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572809" y="1611819"/>
            <a:ext cx="8255930" cy="3815203"/>
          </a:xfrm>
          <a:prstGeom prst="rect">
            <a:avLst/>
          </a:prstGeom>
          <a:noFill/>
          <a:ln w="25400">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234950" indent="-234950" algn="l" rtl="0" eaLnBrk="0" fontAlgn="base" hangingPunct="0">
              <a:lnSpc>
                <a:spcPct val="90000"/>
              </a:lnSpc>
              <a:spcBef>
                <a:spcPct val="40000"/>
              </a:spcBef>
              <a:spcAft>
                <a:spcPct val="0"/>
              </a:spcAft>
              <a:buClr>
                <a:schemeClr val="tx2"/>
              </a:buClr>
              <a:buChar char="•"/>
              <a:defRPr sz="2800">
                <a:solidFill>
                  <a:schemeClr val="tx1"/>
                </a:solidFill>
                <a:latin typeface="+mn-lt"/>
                <a:ea typeface="+mn-ea"/>
                <a:cs typeface="+mn-cs"/>
              </a:defRPr>
            </a:lvl1pPr>
            <a:lvl2pPr marL="742950" indent="-285750" algn="l" rtl="0" eaLnBrk="0" fontAlgn="base" hangingPunct="0">
              <a:lnSpc>
                <a:spcPct val="90000"/>
              </a:lnSpc>
              <a:spcBef>
                <a:spcPct val="40000"/>
              </a:spcBef>
              <a:spcAft>
                <a:spcPct val="0"/>
              </a:spcAft>
              <a:buClr>
                <a:schemeClr val="tx2"/>
              </a:buClr>
              <a:buChar char="–"/>
              <a:defRPr sz="2400">
                <a:solidFill>
                  <a:schemeClr val="tx1"/>
                </a:solidFill>
                <a:latin typeface="+mn-lt"/>
              </a:defRPr>
            </a:lvl2pPr>
            <a:lvl3pPr marL="1143000" indent="-228600" algn="l" rtl="0" eaLnBrk="0" fontAlgn="base" hangingPunct="0">
              <a:lnSpc>
                <a:spcPct val="90000"/>
              </a:lnSpc>
              <a:spcBef>
                <a:spcPct val="40000"/>
              </a:spcBef>
              <a:spcAft>
                <a:spcPct val="0"/>
              </a:spcAft>
              <a:buClr>
                <a:schemeClr val="tx2"/>
              </a:buClr>
              <a:buChar char="•"/>
              <a:defRPr sz="2000">
                <a:solidFill>
                  <a:schemeClr val="tx1"/>
                </a:solidFill>
                <a:latin typeface="+mn-lt"/>
              </a:defRPr>
            </a:lvl3pPr>
            <a:lvl4pPr marL="1600200" indent="-228600" algn="l" rtl="0" eaLnBrk="0" fontAlgn="base" hangingPunct="0">
              <a:lnSpc>
                <a:spcPct val="90000"/>
              </a:lnSpc>
              <a:spcBef>
                <a:spcPct val="40000"/>
              </a:spcBef>
              <a:spcAft>
                <a:spcPct val="0"/>
              </a:spcAft>
              <a:buClr>
                <a:schemeClr val="tx2"/>
              </a:buClr>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a:lstStyle>
          <a:p>
            <a:pPr>
              <a:buFontTx/>
              <a:buNone/>
            </a:pPr>
            <a:r>
              <a:rPr lang="en-US" sz="1700" b="1" dirty="0">
                <a:latin typeface="Arial" panose="020B0604020202020204" pitchFamily="34" charset="0"/>
                <a:cs typeface="Arial" panose="020B0604020202020204" pitchFamily="34" charset="0"/>
              </a:rPr>
              <a:t>WARNING: DISTANT </a:t>
            </a:r>
            <a:r>
              <a:rPr lang="en-US" sz="1700" b="1" dirty="0" smtClean="0">
                <a:latin typeface="Arial" panose="020B0604020202020204" pitchFamily="34" charset="0"/>
                <a:cs typeface="Arial" panose="020B0604020202020204" pitchFamily="34" charset="0"/>
              </a:rPr>
              <a:t>SPREAD </a:t>
            </a:r>
            <a:r>
              <a:rPr lang="en-US" sz="1700" b="1" dirty="0">
                <a:latin typeface="Arial" panose="020B0604020202020204" pitchFamily="34" charset="0"/>
                <a:cs typeface="Arial" panose="020B0604020202020204" pitchFamily="34" charset="0"/>
              </a:rPr>
              <a:t>OF TOXIN </a:t>
            </a:r>
            <a:r>
              <a:rPr lang="en-US" sz="1700" b="1" dirty="0" smtClean="0">
                <a:latin typeface="Arial" panose="020B0604020202020204" pitchFamily="34" charset="0"/>
                <a:cs typeface="Arial" panose="020B0604020202020204" pitchFamily="34" charset="0"/>
              </a:rPr>
              <a:t>EFFECT</a:t>
            </a:r>
            <a:r>
              <a:rPr lang="en-US" sz="1700" b="1" kern="0" dirty="0" smtClean="0">
                <a:latin typeface="Arial" panose="020B0604020202020204" pitchFamily="34" charset="0"/>
                <a:cs typeface="Arial" panose="020B0604020202020204" pitchFamily="34" charset="0"/>
              </a:rPr>
              <a:t> </a:t>
            </a:r>
          </a:p>
          <a:p>
            <a:pPr marL="0">
              <a:buFontTx/>
              <a:buNone/>
            </a:pPr>
            <a:r>
              <a:rPr lang="en-US" sz="1700" b="1" kern="0" dirty="0" smtClean="0">
                <a:latin typeface="Arial" panose="020B0604020202020204" pitchFamily="34" charset="0"/>
                <a:cs typeface="Arial" panose="020B0604020202020204" pitchFamily="34" charset="0"/>
              </a:rPr>
              <a:t>Postmarketing reports indicate that the effects of BOTOX</a:t>
            </a:r>
            <a:r>
              <a:rPr lang="en-US" sz="1700" b="1" kern="0" baseline="30000" dirty="0" smtClean="0">
                <a:latin typeface="Arial" panose="020B0604020202020204" pitchFamily="34" charset="0"/>
                <a:cs typeface="Arial" panose="020B0604020202020204" pitchFamily="34" charset="0"/>
              </a:rPr>
              <a:t>®</a:t>
            </a:r>
            <a:r>
              <a:rPr lang="en-US" sz="1700" b="1" kern="0" dirty="0" smtClean="0">
                <a:latin typeface="Arial" panose="020B0604020202020204" pitchFamily="34" charset="0"/>
                <a:cs typeface="Arial" panose="020B0604020202020204" pitchFamily="34" charset="0"/>
              </a:rPr>
              <a:t> and all botulinum toxin products may spread from the area of injection to produce symptoms consistent with botulinum toxin effects. These may include asthenia, generalized muscle weakness, diplopia, ptosis, dysphagia, dysphonia, dysarthria, urinary incontinence, and breathing difficulties. These symptoms have been reported hours to weeks after injection. Swallowing and breathing difficulties can be life threatening, and there have been reports of death. The risk of symptoms is probably greatest in children treated for spasticity, but symptoms can also occur in adults treated for spasticity and other conditions, particularly in those patients who have an underlying condition that would predispose them to these symptoms. In unapproved uses, including spasticity in children, and in approved indications, cases of spread of effect have been reported at doses comparable to those used to treat cervical dystonia and at lower doses. </a:t>
            </a:r>
            <a:r>
              <a:rPr lang="en-US" sz="1700" b="1" kern="0" dirty="0" smtClean="0"/>
              <a:t>	</a:t>
            </a:r>
          </a:p>
          <a:p>
            <a:pPr marL="0" indent="0">
              <a:lnSpc>
                <a:spcPct val="100000"/>
              </a:lnSpc>
              <a:spcBef>
                <a:spcPts val="0"/>
              </a:spcBef>
              <a:buFontTx/>
              <a:buNone/>
            </a:pPr>
            <a:endParaRPr lang="en-US" sz="1700" kern="0" dirty="0" smtClean="0"/>
          </a:p>
          <a:p>
            <a:pPr marL="0" indent="0">
              <a:lnSpc>
                <a:spcPct val="100000"/>
              </a:lnSpc>
              <a:spcBef>
                <a:spcPts val="0"/>
              </a:spcBef>
              <a:buFontTx/>
              <a:buNone/>
            </a:pPr>
            <a:endParaRPr lang="en-US" sz="1400" kern="0" dirty="0" smtClean="0"/>
          </a:p>
          <a:p>
            <a:pPr marL="0" indent="0">
              <a:lnSpc>
                <a:spcPct val="100000"/>
              </a:lnSpc>
              <a:spcBef>
                <a:spcPts val="0"/>
              </a:spcBef>
              <a:buFontTx/>
              <a:buNone/>
            </a:pPr>
            <a:endParaRPr lang="en-US" sz="1400" kern="0" dirty="0" smtClean="0"/>
          </a:p>
          <a:p>
            <a:pPr marL="0" indent="0">
              <a:lnSpc>
                <a:spcPct val="100000"/>
              </a:lnSpc>
              <a:spcBef>
                <a:spcPts val="0"/>
              </a:spcBef>
              <a:buFontTx/>
              <a:buNone/>
            </a:pPr>
            <a:endParaRPr lang="en-US" sz="1400" kern="0" dirty="0" smtClean="0"/>
          </a:p>
          <a:p>
            <a:pPr marL="0" indent="0">
              <a:lnSpc>
                <a:spcPct val="100000"/>
              </a:lnSpc>
              <a:spcBef>
                <a:spcPts val="0"/>
              </a:spcBef>
              <a:buFontTx/>
              <a:buNone/>
            </a:pPr>
            <a:endParaRPr lang="en-US" sz="1400" kern="0" dirty="0"/>
          </a:p>
        </p:txBody>
      </p:sp>
      <p:sp>
        <p:nvSpPr>
          <p:cNvPr id="9" name="Title 1"/>
          <p:cNvSpPr>
            <a:spLocks noGrp="1"/>
          </p:cNvSpPr>
          <p:nvPr>
            <p:ph type="title"/>
          </p:nvPr>
        </p:nvSpPr>
        <p:spPr>
          <a:xfrm>
            <a:off x="273050" y="0"/>
            <a:ext cx="8678960" cy="914400"/>
          </a:xfrm>
        </p:spPr>
        <p:txBody>
          <a:bodyPr>
            <a:noAutofit/>
          </a:bodyPr>
          <a:lstStyle/>
          <a:p>
            <a:r>
              <a:rPr lang="en-US" sz="1800" dirty="0" smtClean="0">
                <a:latin typeface="Arial" panose="020B0604020202020204" pitchFamily="34" charset="0"/>
                <a:cs typeface="Arial" panose="020B0604020202020204" pitchFamily="34" charset="0"/>
              </a:rPr>
              <a:t>BOTOX</a:t>
            </a:r>
            <a:r>
              <a:rPr lang="en-US" sz="1800" baseline="30000" dirty="0" smtClean="0">
                <a:latin typeface="Arial" panose="020B0604020202020204" pitchFamily="34" charset="0"/>
                <a:cs typeface="Arial" panose="020B0604020202020204" pitchFamily="34" charset="0"/>
              </a:rPr>
              <a:t>®</a:t>
            </a:r>
            <a:r>
              <a:rPr lang="en-US" sz="1800" dirty="0" smtClean="0">
                <a:latin typeface="Arial" panose="020B0604020202020204" pitchFamily="34" charset="0"/>
                <a:cs typeface="Arial" panose="020B0604020202020204" pitchFamily="34" charset="0"/>
              </a:rPr>
              <a:t> (onabotulinumtoxinA) &amp; BOTOX</a:t>
            </a:r>
            <a:r>
              <a:rPr lang="en-US" sz="1800" baseline="30000" dirty="0" smtClean="0">
                <a:latin typeface="Arial" panose="020B0604020202020204" pitchFamily="34" charset="0"/>
                <a:cs typeface="Arial" panose="020B0604020202020204" pitchFamily="34" charset="0"/>
              </a:rPr>
              <a:t>®</a:t>
            </a:r>
            <a:r>
              <a:rPr lang="en-US" sz="1800" dirty="0" smtClean="0">
                <a:latin typeface="Arial" panose="020B0604020202020204" pitchFamily="34" charset="0"/>
                <a:cs typeface="Arial" panose="020B0604020202020204" pitchFamily="34" charset="0"/>
              </a:rPr>
              <a:t> Cosmetic (onabotulinumtoxinA</a:t>
            </a:r>
            <a:r>
              <a:rPr lang="en-US" sz="1800" dirty="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Important </a:t>
            </a:r>
            <a:r>
              <a:rPr lang="en-US" sz="1800" dirty="0">
                <a:latin typeface="Arial" panose="020B0604020202020204" pitchFamily="34" charset="0"/>
                <a:cs typeface="Arial" panose="020B0604020202020204" pitchFamily="34" charset="0"/>
              </a:rPr>
              <a:t>Safety Information</a:t>
            </a:r>
            <a:endParaRPr lang="en-US" sz="1800" dirty="0" smtClean="0">
              <a:latin typeface="Arial" panose="020B0604020202020204" pitchFamily="34" charset="0"/>
              <a:cs typeface="Arial" panose="020B0604020202020204" pitchFamily="34" charset="0"/>
            </a:endParaRPr>
          </a:p>
        </p:txBody>
      </p:sp>
      <p:sp>
        <p:nvSpPr>
          <p:cNvPr id="11" name="TextBox 10"/>
          <p:cNvSpPr txBox="1">
            <a:spLocks noChangeArrowheads="1"/>
          </p:cNvSpPr>
          <p:nvPr/>
        </p:nvSpPr>
        <p:spPr bwMode="auto">
          <a:xfrm>
            <a:off x="492010" y="5590183"/>
            <a:ext cx="828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buNone/>
            </a:pPr>
            <a:r>
              <a:rPr lang="en-US" sz="1200" b="1" dirty="0" smtClean="0"/>
              <a:t>Please see additional Important Safety Information on the next slide.</a:t>
            </a:r>
          </a:p>
        </p:txBody>
      </p:sp>
      <p:sp>
        <p:nvSpPr>
          <p:cNvPr id="2" name="TextBox 1"/>
          <p:cNvSpPr txBox="1"/>
          <p:nvPr/>
        </p:nvSpPr>
        <p:spPr>
          <a:xfrm>
            <a:off x="572809" y="1163783"/>
            <a:ext cx="8029227" cy="353943"/>
          </a:xfrm>
          <a:prstGeom prst="rect">
            <a:avLst/>
          </a:prstGeom>
          <a:noFill/>
        </p:spPr>
        <p:txBody>
          <a:bodyPr wrap="square" rtlCol="0">
            <a:spAutoFit/>
          </a:bodyPr>
          <a:lstStyle/>
          <a:p>
            <a:pPr>
              <a:lnSpc>
                <a:spcPct val="100000"/>
              </a:lnSpc>
              <a:spcBef>
                <a:spcPts val="1200"/>
              </a:spcBef>
              <a:buFontTx/>
              <a:buNone/>
            </a:pPr>
            <a:r>
              <a:rPr lang="en-US" sz="1700" b="1" kern="0" dirty="0">
                <a:latin typeface="Arial" panose="020B0604020202020204" pitchFamily="34" charset="0"/>
                <a:cs typeface="Arial" panose="020B0604020202020204" pitchFamily="34" charset="0"/>
              </a:rPr>
              <a:t>IMPORTANT SAFETY INFORMATION, INCLUDING BOXED WARNING</a:t>
            </a:r>
            <a:endParaRPr lang="en-US" sz="1700"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843247"/>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4"/>
          <p:cNvSpPr txBox="1">
            <a:spLocks noChangeArrowheads="1"/>
          </p:cNvSpPr>
          <p:nvPr/>
        </p:nvSpPr>
        <p:spPr bwMode="auto">
          <a:xfrm>
            <a:off x="261938" y="5414374"/>
            <a:ext cx="8898906" cy="507831"/>
          </a:xfrm>
          <a:prstGeom prst="rect">
            <a:avLst/>
          </a:prstGeom>
          <a:noFill/>
          <a:ln w="9525">
            <a:noFill/>
            <a:miter lim="800000"/>
            <a:headEnd/>
            <a:tailEnd/>
          </a:ln>
        </p:spPr>
        <p:txBody>
          <a:bodyPr wrap="square">
            <a:spAutoFit/>
          </a:bodyPr>
          <a:lstStyle/>
          <a:p>
            <a:r>
              <a:rPr lang="en-US" sz="900" b="1" dirty="0" smtClean="0">
                <a:latin typeface="Arial" panose="020B0604020202020204" pitchFamily="34" charset="0"/>
                <a:cs typeface="Arial" panose="020B0604020202020204" pitchFamily="34" charset="0"/>
              </a:rPr>
              <a:t>References: </a:t>
            </a:r>
            <a:r>
              <a:rPr lang="en-US" sz="900" dirty="0" smtClean="0">
                <a:latin typeface="Arial" panose="020B0604020202020204" pitchFamily="34" charset="0"/>
                <a:cs typeface="Arial" panose="020B0604020202020204" pitchFamily="34" charset="0"/>
              </a:rPr>
              <a:t>1. FDA/CDER. 2008. 2. BOTOX</a:t>
            </a:r>
            <a:r>
              <a:rPr lang="en-US" sz="900" baseline="30000" dirty="0" smtClean="0">
                <a:latin typeface="Arial" panose="020B0604020202020204" pitchFamily="34" charset="0"/>
                <a:cs typeface="Arial" panose="020B0604020202020204" pitchFamily="34" charset="0"/>
              </a:rPr>
              <a:t>®</a:t>
            </a:r>
            <a:r>
              <a:rPr lang="en-US" sz="900" dirty="0" smtClean="0">
                <a:latin typeface="Arial" panose="020B0604020202020204" pitchFamily="34" charset="0"/>
                <a:cs typeface="Arial" panose="020B0604020202020204" pitchFamily="34" charset="0"/>
              </a:rPr>
              <a:t> [prescribing information]. Irvine, CA: Allergan, Inc.; February 2014. 3. </a:t>
            </a:r>
            <a:r>
              <a:rPr lang="en-US" sz="900" dirty="0" err="1" smtClean="0">
                <a:latin typeface="Arial" panose="020B0604020202020204" pitchFamily="34" charset="0"/>
                <a:cs typeface="Arial" panose="020B0604020202020204" pitchFamily="34" charset="0"/>
              </a:rPr>
              <a:t>Myobloc</a:t>
            </a:r>
            <a:r>
              <a:rPr lang="en-US" sz="900" i="1" dirty="0" smtClean="0">
                <a:latin typeface="Arial" panose="020B0604020202020204" pitchFamily="34" charset="0"/>
                <a:cs typeface="Arial" panose="020B0604020202020204" pitchFamily="34" charset="0"/>
              </a:rPr>
              <a:t> </a:t>
            </a:r>
            <a:r>
              <a:rPr lang="en-US" sz="900" i="1" baseline="30000" dirty="0" smtClean="0">
                <a:latin typeface="Arial" panose="020B0604020202020204" pitchFamily="34" charset="0"/>
                <a:cs typeface="Arial" panose="020B0604020202020204" pitchFamily="34" charset="0"/>
              </a:rPr>
              <a:t> </a:t>
            </a:r>
            <a:r>
              <a:rPr lang="en-US" sz="900" dirty="0" smtClean="0">
                <a:latin typeface="Arial" panose="020B0604020202020204" pitchFamily="34" charset="0"/>
                <a:cs typeface="Arial" panose="020B0604020202020204" pitchFamily="34" charset="0"/>
              </a:rPr>
              <a:t>[prescribing information]. Malvern, PA: Solstice Neurosciences, Inc.; </a:t>
            </a:r>
            <a:r>
              <a:rPr lang="en-US" sz="900" dirty="0">
                <a:latin typeface="Arial" panose="020B0604020202020204" pitchFamily="34" charset="0"/>
                <a:cs typeface="Arial" panose="020B0604020202020204" pitchFamily="34" charset="0"/>
              </a:rPr>
              <a:t>M</a:t>
            </a:r>
            <a:r>
              <a:rPr lang="en-US" sz="900" dirty="0" smtClean="0">
                <a:latin typeface="Arial" panose="020B0604020202020204" pitchFamily="34" charset="0"/>
                <a:cs typeface="Arial" panose="020B0604020202020204" pitchFamily="34" charset="0"/>
              </a:rPr>
              <a:t>ay 2010. 4. </a:t>
            </a:r>
            <a:r>
              <a:rPr lang="en-US" sz="900" dirty="0" err="1" smtClean="0">
                <a:latin typeface="Arial" panose="020B0604020202020204" pitchFamily="34" charset="0"/>
                <a:cs typeface="Arial" panose="020B0604020202020204" pitchFamily="34" charset="0"/>
              </a:rPr>
              <a:t>Dysport</a:t>
            </a:r>
            <a:r>
              <a:rPr lang="en-US" sz="900" dirty="0" smtClean="0">
                <a:latin typeface="Arial" panose="020B0604020202020204" pitchFamily="34" charset="0"/>
                <a:cs typeface="Arial" panose="020B0604020202020204" pitchFamily="34" charset="0"/>
              </a:rPr>
              <a:t>  [prescribing information]. Basking Ridge, NJ: </a:t>
            </a:r>
            <a:r>
              <a:rPr lang="en-US" sz="900" dirty="0" err="1" smtClean="0">
                <a:latin typeface="Arial" panose="020B0604020202020204" pitchFamily="34" charset="0"/>
                <a:cs typeface="Arial" panose="020B0604020202020204" pitchFamily="34" charset="0"/>
              </a:rPr>
              <a:t>Ipsen</a:t>
            </a:r>
            <a:r>
              <a:rPr lang="en-US" sz="900" dirty="0" smtClean="0">
                <a:latin typeface="Arial" panose="020B0604020202020204" pitchFamily="34" charset="0"/>
                <a:cs typeface="Arial" panose="020B0604020202020204" pitchFamily="34" charset="0"/>
              </a:rPr>
              <a:t> Biopharm Ltd.; March 2012.  5. </a:t>
            </a:r>
            <a:r>
              <a:rPr lang="en-US" sz="900" dirty="0" err="1" smtClean="0">
                <a:latin typeface="Arial" panose="020B0604020202020204" pitchFamily="34" charset="0"/>
                <a:cs typeface="Arial" panose="020B0604020202020204" pitchFamily="34" charset="0"/>
              </a:rPr>
              <a:t>Xeomin</a:t>
            </a:r>
            <a:r>
              <a:rPr lang="en-US" sz="900" i="1" dirty="0" smtClean="0">
                <a:latin typeface="Arial" panose="020B0604020202020204" pitchFamily="34" charset="0"/>
                <a:cs typeface="Arial" panose="020B0604020202020204" pitchFamily="34" charset="0"/>
              </a:rPr>
              <a:t> </a:t>
            </a:r>
            <a:r>
              <a:rPr lang="en-US" sz="900" dirty="0" smtClean="0">
                <a:latin typeface="Arial" panose="020B0604020202020204" pitchFamily="34" charset="0"/>
                <a:cs typeface="Arial" panose="020B0604020202020204" pitchFamily="34" charset="0"/>
              </a:rPr>
              <a:t>[prescribing information]. Greensboro, NC: </a:t>
            </a:r>
            <a:r>
              <a:rPr lang="en-US" sz="900" dirty="0" err="1" smtClean="0">
                <a:latin typeface="Arial" panose="020B0604020202020204" pitchFamily="34" charset="0"/>
                <a:cs typeface="Arial" panose="020B0604020202020204" pitchFamily="34" charset="0"/>
              </a:rPr>
              <a:t>Merz</a:t>
            </a:r>
            <a:r>
              <a:rPr lang="en-US" sz="900" dirty="0" smtClean="0">
                <a:latin typeface="Arial" panose="020B0604020202020204" pitchFamily="34" charset="0"/>
                <a:cs typeface="Arial" panose="020B0604020202020204" pitchFamily="34" charset="0"/>
              </a:rPr>
              <a:t> Pharmaceuticals, LLC.; April 2014. </a:t>
            </a:r>
            <a:endParaRPr lang="en-US" sz="900" i="1" dirty="0">
              <a:latin typeface="Arial" panose="020B0604020202020204" pitchFamily="34" charset="0"/>
              <a:cs typeface="Arial" panose="020B0604020202020204" pitchFamily="34" charset="0"/>
            </a:endParaRPr>
          </a:p>
        </p:txBody>
      </p:sp>
      <p:sp>
        <p:nvSpPr>
          <p:cNvPr id="38915" name="Rectangle 7"/>
          <p:cNvSpPr>
            <a:spLocks noGrp="1" noChangeArrowheads="1"/>
          </p:cNvSpPr>
          <p:nvPr>
            <p:ph type="title"/>
          </p:nvPr>
        </p:nvSpPr>
        <p:spPr>
          <a:xfrm>
            <a:off x="274320" y="0"/>
            <a:ext cx="8839200" cy="955675"/>
          </a:xfrm>
        </p:spPr>
        <p:txBody>
          <a:bodyPr/>
          <a:lstStyle/>
          <a:p>
            <a:r>
              <a:rPr lang="en-US" sz="3000" dirty="0" smtClean="0"/>
              <a:t>Differences Exist Between BoNT Products</a:t>
            </a:r>
          </a:p>
        </p:txBody>
      </p:sp>
      <p:sp>
        <p:nvSpPr>
          <p:cNvPr id="38916" name="Rectangle 8"/>
          <p:cNvSpPr>
            <a:spLocks noGrp="1" noChangeArrowheads="1"/>
          </p:cNvSpPr>
          <p:nvPr>
            <p:ph type="body" idx="1"/>
          </p:nvPr>
        </p:nvSpPr>
        <p:spPr>
          <a:xfrm>
            <a:off x="457200" y="1129766"/>
            <a:ext cx="8210550" cy="4322913"/>
          </a:xfrm>
        </p:spPr>
        <p:txBody>
          <a:bodyPr>
            <a:normAutofit/>
          </a:bodyPr>
          <a:lstStyle/>
          <a:p>
            <a:pPr>
              <a:spcBef>
                <a:spcPts val="600"/>
              </a:spcBef>
            </a:pPr>
            <a:r>
              <a:rPr lang="en-US" sz="1800" dirty="0"/>
              <a:t>Potency units of botulinum toxins are </a:t>
            </a:r>
            <a:r>
              <a:rPr lang="en-US" sz="1800" dirty="0" smtClean="0"/>
              <a:t>non-interchangeable</a:t>
            </a:r>
            <a:r>
              <a:rPr lang="en-US" sz="1800" baseline="30000" dirty="0" smtClean="0"/>
              <a:t>1</a:t>
            </a:r>
          </a:p>
          <a:p>
            <a:pPr>
              <a:spcBef>
                <a:spcPts val="600"/>
              </a:spcBef>
            </a:pPr>
            <a:r>
              <a:rPr lang="en-US" sz="1800" dirty="0" smtClean="0"/>
              <a:t>Units of one toxin cannot be compared nor converted to units of another toxin</a:t>
            </a:r>
            <a:r>
              <a:rPr lang="en-US" sz="1800" baseline="30000" dirty="0" smtClean="0"/>
              <a:t>1-5</a:t>
            </a:r>
          </a:p>
          <a:p>
            <a:pPr>
              <a:spcBef>
                <a:spcPts val="600"/>
              </a:spcBef>
            </a:pPr>
            <a:r>
              <a:rPr lang="en-US" sz="1800" dirty="0" smtClean="0"/>
              <a:t>Unit potency differences exist; the method utilized for performing the potency assay is specific to each manufacturer's botulinum toxin</a:t>
            </a:r>
            <a:r>
              <a:rPr lang="en-US" sz="1800" baseline="30000" dirty="0" smtClean="0"/>
              <a:t>2-5</a:t>
            </a:r>
          </a:p>
          <a:p>
            <a:pPr>
              <a:spcBef>
                <a:spcPts val="600"/>
              </a:spcBef>
            </a:pPr>
            <a:r>
              <a:rPr lang="en-US" sz="1800" dirty="0" smtClean="0"/>
              <a:t>Differences are significant enough to result in FDA nomenclature change</a:t>
            </a:r>
            <a:r>
              <a:rPr lang="en-US" sz="1800" baseline="30000" dirty="0" smtClean="0"/>
              <a:t>2-5</a:t>
            </a:r>
          </a:p>
          <a:p>
            <a:pPr lvl="1">
              <a:spcBef>
                <a:spcPts val="600"/>
              </a:spcBef>
            </a:pPr>
            <a:r>
              <a:rPr lang="en-US" dirty="0" smtClean="0"/>
              <a:t>BOTOX</a:t>
            </a:r>
            <a:r>
              <a:rPr lang="en-US" baseline="30000" dirty="0" smtClean="0"/>
              <a:t>®</a:t>
            </a:r>
            <a:r>
              <a:rPr lang="en-US" dirty="0" smtClean="0"/>
              <a:t>  is onabotulinumtoxinA</a:t>
            </a:r>
          </a:p>
          <a:p>
            <a:pPr lvl="1">
              <a:spcBef>
                <a:spcPts val="600"/>
              </a:spcBef>
            </a:pPr>
            <a:r>
              <a:rPr lang="en-US" i="1" dirty="0" smtClean="0"/>
              <a:t>Dysport</a:t>
            </a:r>
            <a:r>
              <a:rPr lang="en-US" i="1" baseline="30000" dirty="0" smtClean="0"/>
              <a:t>®</a:t>
            </a:r>
            <a:r>
              <a:rPr lang="en-US" baseline="30000" dirty="0" smtClean="0"/>
              <a:t> </a:t>
            </a:r>
            <a:r>
              <a:rPr lang="en-US" dirty="0" smtClean="0"/>
              <a:t>is abobotulinumtoxinA</a:t>
            </a:r>
          </a:p>
          <a:p>
            <a:pPr lvl="1">
              <a:spcBef>
                <a:spcPts val="600"/>
              </a:spcBef>
            </a:pPr>
            <a:r>
              <a:rPr lang="en-US" i="1" dirty="0" smtClean="0"/>
              <a:t>Xeomin</a:t>
            </a:r>
            <a:r>
              <a:rPr lang="en-US" i="1" baseline="30000" dirty="0" smtClean="0">
                <a:latin typeface="Arial"/>
                <a:cs typeface="Arial"/>
              </a:rPr>
              <a:t>®</a:t>
            </a:r>
            <a:r>
              <a:rPr lang="en-US" dirty="0" smtClean="0"/>
              <a:t> is incobotulinumtoxinA</a:t>
            </a:r>
          </a:p>
          <a:p>
            <a:pPr lvl="1">
              <a:spcBef>
                <a:spcPts val="600"/>
              </a:spcBef>
            </a:pPr>
            <a:r>
              <a:rPr lang="en-US" i="1" dirty="0" smtClean="0"/>
              <a:t>Myobloc</a:t>
            </a:r>
            <a:r>
              <a:rPr lang="en-US" i="1" baseline="30000" dirty="0" smtClean="0">
                <a:cs typeface="Arial"/>
              </a:rPr>
              <a:t>®</a:t>
            </a:r>
            <a:r>
              <a:rPr lang="en-US" i="1" dirty="0" smtClean="0"/>
              <a:t> </a:t>
            </a:r>
            <a:r>
              <a:rPr lang="en-US" dirty="0" smtClean="0"/>
              <a:t>is rimabotulinumtoxinB</a:t>
            </a:r>
          </a:p>
        </p:txBody>
      </p:sp>
      <p:sp>
        <p:nvSpPr>
          <p:cNvPr id="5" name="Rectangle 3"/>
          <p:cNvSpPr>
            <a:spLocks noChangeArrowheads="1"/>
          </p:cNvSpPr>
          <p:nvPr/>
        </p:nvSpPr>
        <p:spPr bwMode="auto">
          <a:xfrm>
            <a:off x="261938" y="5182403"/>
            <a:ext cx="9144000" cy="276999"/>
          </a:xfrm>
          <a:prstGeom prst="rect">
            <a:avLst/>
          </a:prstGeom>
          <a:noFill/>
          <a:ln w="9525">
            <a:noFill/>
            <a:miter lim="800000"/>
            <a:headEnd/>
            <a:tailEnd/>
          </a:ln>
        </p:spPr>
        <p:txBody>
          <a:bodyPr>
            <a:spAutoFit/>
          </a:bodyPr>
          <a:lstStyle/>
          <a:p>
            <a:r>
              <a:rPr lang="en-US" sz="1200" b="1" dirty="0">
                <a:latin typeface="Arial      "/>
              </a:rPr>
              <a:t>Please see </a:t>
            </a:r>
            <a:r>
              <a:rPr lang="en-US" sz="1200" b="1" dirty="0" smtClean="0">
                <a:latin typeface="Arial      "/>
              </a:rPr>
              <a:t>BOTOX</a:t>
            </a:r>
            <a:r>
              <a:rPr lang="en-US" sz="1200" b="1" baseline="30000" dirty="0">
                <a:latin typeface="Arial      "/>
              </a:rPr>
              <a:t>®</a:t>
            </a:r>
            <a:r>
              <a:rPr lang="en-US" sz="1200" b="1" dirty="0">
                <a:latin typeface="Arial      "/>
              </a:rPr>
              <a:t> and </a:t>
            </a:r>
            <a:r>
              <a:rPr lang="en-US" sz="1200" b="1" dirty="0" smtClean="0">
                <a:latin typeface="Arial      "/>
              </a:rPr>
              <a:t>BOTOX</a:t>
            </a:r>
            <a:r>
              <a:rPr lang="en-US" sz="1200" b="1" baseline="30000" dirty="0" smtClean="0">
                <a:latin typeface="Arial      "/>
              </a:rPr>
              <a:t>®</a:t>
            </a:r>
            <a:r>
              <a:rPr lang="en-US" sz="1200" b="1" dirty="0" smtClean="0">
                <a:latin typeface="Arial      "/>
              </a:rPr>
              <a:t> </a:t>
            </a:r>
            <a:r>
              <a:rPr lang="en-US" sz="1200" b="1" dirty="0">
                <a:latin typeface="Arial      "/>
              </a:rPr>
              <a:t>Cosmetic </a:t>
            </a:r>
            <a:r>
              <a:rPr lang="en-US" sz="1200" b="1" dirty="0" smtClean="0">
                <a:latin typeface="Arial      "/>
              </a:rPr>
              <a:t>Important Safety Information included in this presentation.</a:t>
            </a:r>
            <a:endParaRPr lang="en-US" sz="1200" b="1" dirty="0">
              <a:latin typeface="Arial      "/>
            </a:endParaRPr>
          </a:p>
        </p:txBody>
      </p:sp>
    </p:spTree>
    <p:extLst>
      <p:ext uri="{BB962C8B-B14F-4D97-AF65-F5344CB8AC3E}">
        <p14:creationId xmlns:p14="http://schemas.microsoft.com/office/powerpoint/2010/main" val="100379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0"/>
            <a:ext cx="9144000" cy="955675"/>
          </a:xfrm>
        </p:spPr>
        <p:txBody>
          <a:bodyPr>
            <a:noAutofit/>
          </a:bodyPr>
          <a:lstStyle/>
          <a:p>
            <a:r>
              <a:rPr lang="en-US" sz="2400" dirty="0" smtClean="0"/>
              <a:t>Unit Potency Differences Create Non-Interchangeability Among Toxins</a:t>
            </a:r>
            <a:endParaRPr lang="en-US" sz="2400" dirty="0"/>
          </a:p>
        </p:txBody>
      </p:sp>
      <p:sp>
        <p:nvSpPr>
          <p:cNvPr id="3" name="Content Placeholder 2"/>
          <p:cNvSpPr>
            <a:spLocks noGrp="1"/>
          </p:cNvSpPr>
          <p:nvPr>
            <p:ph idx="1"/>
          </p:nvPr>
        </p:nvSpPr>
        <p:spPr>
          <a:xfrm>
            <a:off x="457200" y="1358283"/>
            <a:ext cx="8229600" cy="2424823"/>
          </a:xfrm>
        </p:spPr>
        <p:txBody>
          <a:bodyPr>
            <a:normAutofit/>
          </a:bodyPr>
          <a:lstStyle/>
          <a:p>
            <a:pPr>
              <a:buNone/>
            </a:pPr>
            <a:r>
              <a:rPr lang="en-US" b="1" dirty="0" smtClean="0"/>
              <a:t>Familiar dose response</a:t>
            </a:r>
          </a:p>
          <a:p>
            <a:r>
              <a:rPr lang="en-US" dirty="0" smtClean="0"/>
              <a:t>Units of neurotoxins and their dosing are not interchangeable</a:t>
            </a:r>
          </a:p>
          <a:p>
            <a:r>
              <a:rPr lang="en-US" dirty="0" smtClean="0"/>
              <a:t>No dose ratios exist between any BoNT products</a:t>
            </a:r>
          </a:p>
          <a:p>
            <a:r>
              <a:rPr lang="en-US" dirty="0" smtClean="0"/>
              <a:t>Warnings that clinical doses are not interchangeable are emphasized in BoNT product labels and multiple FDA communications</a:t>
            </a:r>
            <a:r>
              <a:rPr lang="en-US" baseline="30000" dirty="0" smtClean="0"/>
              <a:t>1-4</a:t>
            </a:r>
          </a:p>
          <a:p>
            <a:r>
              <a:rPr lang="en-US" dirty="0" smtClean="0"/>
              <a:t>Noninferiority studies cannot be used to suggest a dose ratio</a:t>
            </a:r>
          </a:p>
        </p:txBody>
      </p:sp>
      <p:sp>
        <p:nvSpPr>
          <p:cNvPr id="5" name="Text Box 4"/>
          <p:cNvSpPr txBox="1">
            <a:spLocks noChangeArrowheads="1"/>
          </p:cNvSpPr>
          <p:nvPr/>
        </p:nvSpPr>
        <p:spPr bwMode="auto">
          <a:xfrm>
            <a:off x="261938" y="5415051"/>
            <a:ext cx="8495930" cy="646331"/>
          </a:xfrm>
          <a:prstGeom prst="rect">
            <a:avLst/>
          </a:prstGeom>
          <a:noFill/>
          <a:ln w="9525">
            <a:noFill/>
            <a:miter lim="800000"/>
            <a:headEnd/>
            <a:tailEnd/>
          </a:ln>
        </p:spPr>
        <p:txBody>
          <a:bodyPr wrap="square">
            <a:spAutoFit/>
          </a:bodyPr>
          <a:lstStyle/>
          <a:p>
            <a:r>
              <a:rPr lang="en-US" sz="900" b="1" dirty="0" smtClean="0">
                <a:latin typeface="Arial" panose="020B0604020202020204" pitchFamily="34" charset="0"/>
                <a:cs typeface="Arial" panose="020B0604020202020204" pitchFamily="34" charset="0"/>
              </a:rPr>
              <a:t>References:  </a:t>
            </a:r>
            <a:r>
              <a:rPr lang="en-US" sz="900" dirty="0" smtClean="0">
                <a:latin typeface="Arial" panose="020B0604020202020204" pitchFamily="34" charset="0"/>
                <a:cs typeface="Arial" panose="020B0604020202020204" pitchFamily="34" charset="0"/>
              </a:rPr>
              <a:t>1. BOTOX</a:t>
            </a:r>
            <a:r>
              <a:rPr lang="en-US" sz="900" baseline="30000" dirty="0" smtClean="0">
                <a:latin typeface="Arial" panose="020B0604020202020204" pitchFamily="34" charset="0"/>
                <a:cs typeface="Arial" panose="020B0604020202020204" pitchFamily="34" charset="0"/>
              </a:rPr>
              <a:t>®</a:t>
            </a:r>
            <a:r>
              <a:rPr lang="en-US" sz="900" dirty="0" smtClean="0">
                <a:latin typeface="Arial" panose="020B0604020202020204" pitchFamily="34" charset="0"/>
                <a:cs typeface="Arial" panose="020B0604020202020204" pitchFamily="34" charset="0"/>
              </a:rPr>
              <a:t> [prescribing information]. Irvine, CA: Allergan, Inc.; February 2014. 2. </a:t>
            </a:r>
            <a:r>
              <a:rPr lang="en-US" sz="900" dirty="0" err="1" smtClean="0">
                <a:latin typeface="Arial" panose="020B0604020202020204" pitchFamily="34" charset="0"/>
                <a:cs typeface="Arial" panose="020B0604020202020204" pitchFamily="34" charset="0"/>
              </a:rPr>
              <a:t>Myobloc</a:t>
            </a:r>
            <a:r>
              <a:rPr lang="en-US" sz="900" i="1" dirty="0" smtClean="0">
                <a:latin typeface="Arial" panose="020B0604020202020204" pitchFamily="34" charset="0"/>
                <a:cs typeface="Arial" panose="020B0604020202020204" pitchFamily="34" charset="0"/>
              </a:rPr>
              <a:t> </a:t>
            </a:r>
            <a:r>
              <a:rPr lang="en-US" sz="900" dirty="0" smtClean="0">
                <a:latin typeface="Arial" panose="020B0604020202020204" pitchFamily="34" charset="0"/>
                <a:cs typeface="Arial" panose="020B0604020202020204" pitchFamily="34" charset="0"/>
              </a:rPr>
              <a:t>[prescribing information]. Malvern, PA: Solstice Neurosciences, Inc.; May 2010. 3. </a:t>
            </a:r>
            <a:r>
              <a:rPr lang="en-US" sz="900" dirty="0" err="1" smtClean="0">
                <a:latin typeface="Arial" panose="020B0604020202020204" pitchFamily="34" charset="0"/>
                <a:cs typeface="Arial" panose="020B0604020202020204" pitchFamily="34" charset="0"/>
              </a:rPr>
              <a:t>Dysport</a:t>
            </a:r>
            <a:r>
              <a:rPr lang="en-US" sz="900" dirty="0" smtClean="0">
                <a:latin typeface="Arial" panose="020B0604020202020204" pitchFamily="34" charset="0"/>
                <a:cs typeface="Arial" panose="020B0604020202020204" pitchFamily="34" charset="0"/>
              </a:rPr>
              <a:t> </a:t>
            </a:r>
            <a:r>
              <a:rPr lang="en-US" sz="900" baseline="30000" dirty="0" smtClean="0">
                <a:latin typeface="Arial" panose="020B0604020202020204" pitchFamily="34" charset="0"/>
                <a:cs typeface="Arial" panose="020B0604020202020204" pitchFamily="34" charset="0"/>
              </a:rPr>
              <a:t> </a:t>
            </a:r>
            <a:r>
              <a:rPr lang="en-US" sz="900" dirty="0" smtClean="0">
                <a:latin typeface="Arial" panose="020B0604020202020204" pitchFamily="34" charset="0"/>
                <a:cs typeface="Arial" panose="020B0604020202020204" pitchFamily="34" charset="0"/>
              </a:rPr>
              <a:t>[prescribing information]. Basking Ridge, NJ:  Ipsen Biopharm Ltd.; March 2012</a:t>
            </a:r>
            <a:r>
              <a:rPr lang="en-US" sz="900" i="1" dirty="0" smtClean="0">
                <a:latin typeface="Arial" panose="020B0604020202020204" pitchFamily="34" charset="0"/>
                <a:cs typeface="Arial" panose="020B0604020202020204" pitchFamily="34" charset="0"/>
              </a:rPr>
              <a:t>. </a:t>
            </a:r>
            <a:r>
              <a:rPr lang="en-US" sz="900" dirty="0" smtClean="0">
                <a:latin typeface="Arial" panose="020B0604020202020204" pitchFamily="34" charset="0"/>
                <a:cs typeface="Arial" panose="020B0604020202020204" pitchFamily="34" charset="0"/>
              </a:rPr>
              <a:t>4</a:t>
            </a:r>
            <a:r>
              <a:rPr lang="en-US" sz="900" i="1" dirty="0" smtClean="0">
                <a:latin typeface="Arial" panose="020B0604020202020204" pitchFamily="34" charset="0"/>
                <a:cs typeface="Arial" panose="020B0604020202020204" pitchFamily="34" charset="0"/>
              </a:rPr>
              <a:t>. </a:t>
            </a:r>
            <a:r>
              <a:rPr lang="en-US" sz="900" dirty="0" err="1" smtClean="0">
                <a:latin typeface="Arial" panose="020B0604020202020204" pitchFamily="34" charset="0"/>
                <a:cs typeface="Arial" panose="020B0604020202020204" pitchFamily="34" charset="0"/>
              </a:rPr>
              <a:t>Xeomin</a:t>
            </a:r>
            <a:r>
              <a:rPr lang="en-US" sz="900" dirty="0" smtClean="0">
                <a:latin typeface="Arial" panose="020B0604020202020204" pitchFamily="34" charset="0"/>
                <a:cs typeface="Arial" panose="020B0604020202020204" pitchFamily="34" charset="0"/>
              </a:rPr>
              <a:t> </a:t>
            </a:r>
            <a:r>
              <a:rPr lang="en-US" sz="900" i="1" dirty="0" smtClean="0">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[prescribing information]. Greensboro, NC: </a:t>
            </a:r>
            <a:r>
              <a:rPr lang="en-US" sz="900" dirty="0" err="1">
                <a:latin typeface="Arial" panose="020B0604020202020204" pitchFamily="34" charset="0"/>
                <a:cs typeface="Arial" panose="020B0604020202020204" pitchFamily="34" charset="0"/>
              </a:rPr>
              <a:t>Merz</a:t>
            </a:r>
            <a:r>
              <a:rPr lang="en-US" sz="900" dirty="0">
                <a:latin typeface="Arial" panose="020B0604020202020204" pitchFamily="34" charset="0"/>
                <a:cs typeface="Arial" panose="020B0604020202020204" pitchFamily="34" charset="0"/>
              </a:rPr>
              <a:t> Pharmaceuticals, LLC.; April 2014. </a:t>
            </a:r>
            <a:endParaRPr lang="en-US" sz="900" i="1" dirty="0">
              <a:latin typeface="Arial" panose="020B0604020202020204" pitchFamily="34" charset="0"/>
              <a:cs typeface="Arial" panose="020B0604020202020204" pitchFamily="34" charset="0"/>
            </a:endParaRPr>
          </a:p>
          <a:p>
            <a:endParaRPr lang="en-US" sz="900" dirty="0">
              <a:latin typeface="Arial" panose="020B0604020202020204" pitchFamily="34" charset="0"/>
              <a:cs typeface="Arial" panose="020B0604020202020204" pitchFamily="34" charset="0"/>
            </a:endParaRPr>
          </a:p>
        </p:txBody>
      </p:sp>
      <p:sp>
        <p:nvSpPr>
          <p:cNvPr id="6" name="Rectangle 3"/>
          <p:cNvSpPr>
            <a:spLocks noChangeArrowheads="1"/>
          </p:cNvSpPr>
          <p:nvPr/>
        </p:nvSpPr>
        <p:spPr bwMode="auto">
          <a:xfrm>
            <a:off x="261938" y="5170537"/>
            <a:ext cx="9144000" cy="276999"/>
          </a:xfrm>
          <a:prstGeom prst="rect">
            <a:avLst/>
          </a:prstGeom>
          <a:noFill/>
          <a:ln w="9525">
            <a:noFill/>
            <a:miter lim="800000"/>
            <a:headEnd/>
            <a:tailEnd/>
          </a:ln>
        </p:spPr>
        <p:txBody>
          <a:bodyPr>
            <a:spAutoFit/>
          </a:bodyPr>
          <a:lstStyle/>
          <a:p>
            <a:r>
              <a:rPr lang="en-US" sz="1200" b="1" dirty="0">
                <a:latin typeface="Arial      "/>
              </a:rPr>
              <a:t>Please see </a:t>
            </a:r>
            <a:r>
              <a:rPr lang="en-US" sz="1200" b="1" dirty="0" smtClean="0">
                <a:latin typeface="Arial      "/>
              </a:rPr>
              <a:t>BOTOX</a:t>
            </a:r>
            <a:r>
              <a:rPr lang="en-US" sz="1200" b="1" baseline="30000" dirty="0">
                <a:latin typeface="Arial      "/>
              </a:rPr>
              <a:t>®</a:t>
            </a:r>
            <a:r>
              <a:rPr lang="en-US" sz="1200" b="1" dirty="0">
                <a:latin typeface="Arial      "/>
              </a:rPr>
              <a:t> and </a:t>
            </a:r>
            <a:r>
              <a:rPr lang="en-US" sz="1200" b="1" dirty="0" smtClean="0">
                <a:latin typeface="Arial      "/>
              </a:rPr>
              <a:t>BOTOX</a:t>
            </a:r>
            <a:r>
              <a:rPr lang="en-US" sz="1200" b="1" baseline="30000" dirty="0" smtClean="0">
                <a:latin typeface="Arial      "/>
              </a:rPr>
              <a:t>®</a:t>
            </a:r>
            <a:r>
              <a:rPr lang="en-US" sz="1200" b="1" dirty="0" smtClean="0">
                <a:latin typeface="Arial      "/>
              </a:rPr>
              <a:t> </a:t>
            </a:r>
            <a:r>
              <a:rPr lang="en-US" sz="1200" b="1" dirty="0">
                <a:latin typeface="Arial      "/>
              </a:rPr>
              <a:t>Cosmetic </a:t>
            </a:r>
            <a:r>
              <a:rPr lang="en-US" sz="1200" b="1" dirty="0" smtClean="0">
                <a:latin typeface="Arial      "/>
              </a:rPr>
              <a:t>Important Safety Information included in this presentation.</a:t>
            </a:r>
            <a:endParaRPr lang="en-US" sz="1200" b="1" dirty="0">
              <a:latin typeface="Arial      "/>
            </a:endParaRPr>
          </a:p>
        </p:txBody>
      </p:sp>
    </p:spTree>
    <p:extLst>
      <p:ext uri="{BB962C8B-B14F-4D97-AF65-F5344CB8AC3E}">
        <p14:creationId xmlns:p14="http://schemas.microsoft.com/office/powerpoint/2010/main" val="68738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Title 1"/>
          <p:cNvSpPr>
            <a:spLocks noGrp="1"/>
          </p:cNvSpPr>
          <p:nvPr>
            <p:ph type="title"/>
          </p:nvPr>
        </p:nvSpPr>
        <p:spPr>
          <a:xfrm>
            <a:off x="287338" y="183248"/>
            <a:ext cx="8347075" cy="646331"/>
          </a:xfrm>
        </p:spPr>
        <p:txBody>
          <a:bodyPr>
            <a:noAutofit/>
          </a:bodyPr>
          <a:lstStyle/>
          <a:p>
            <a:pPr eaLnBrk="1" hangingPunct="1"/>
            <a:r>
              <a:rPr lang="en-US" sz="2000" dirty="0" smtClean="0"/>
              <a:t>Cervical Dystonia Market Share for BOTOX</a:t>
            </a:r>
            <a:r>
              <a:rPr lang="en-US" sz="2000" baseline="30000" dirty="0" smtClean="0"/>
              <a:t>®</a:t>
            </a:r>
            <a:r>
              <a:rPr lang="en-US" sz="2000" dirty="0" smtClean="0"/>
              <a:t> (</a:t>
            </a:r>
            <a:r>
              <a:rPr lang="en-US" sz="2000" dirty="0" err="1" smtClean="0"/>
              <a:t>onabotulinumtoxinA</a:t>
            </a:r>
            <a:r>
              <a:rPr lang="en-US" sz="2000" dirty="0" smtClean="0"/>
              <a:t>) Patients </a:t>
            </a:r>
            <a:r>
              <a:rPr lang="en-US" sz="2000" dirty="0"/>
              <a:t>R</a:t>
            </a:r>
            <a:r>
              <a:rPr lang="en-US" sz="2000" dirty="0" smtClean="0"/>
              <a:t>emains </a:t>
            </a:r>
            <a:r>
              <a:rPr lang="en-US" sz="2000" dirty="0"/>
              <a:t>H</a:t>
            </a:r>
            <a:r>
              <a:rPr lang="en-US" sz="2000" dirty="0" smtClean="0"/>
              <a:t>igh and Majority of Doses </a:t>
            </a:r>
            <a:r>
              <a:rPr lang="en-US" sz="2000" dirty="0"/>
              <a:t>A</a:t>
            </a:r>
            <a:r>
              <a:rPr lang="en-US" sz="2000" dirty="0" smtClean="0"/>
              <a:t>re </a:t>
            </a:r>
            <a:r>
              <a:rPr lang="en-US" sz="2000" dirty="0"/>
              <a:t>U</a:t>
            </a:r>
            <a:r>
              <a:rPr lang="en-US" sz="2000" dirty="0" smtClean="0"/>
              <a:t>nder 200 Units</a:t>
            </a:r>
          </a:p>
        </p:txBody>
      </p:sp>
      <p:grpSp>
        <p:nvGrpSpPr>
          <p:cNvPr id="7" name="Group 6"/>
          <p:cNvGrpSpPr/>
          <p:nvPr/>
        </p:nvGrpSpPr>
        <p:grpSpPr>
          <a:xfrm>
            <a:off x="484186" y="1209948"/>
            <a:ext cx="8092716" cy="2621007"/>
            <a:chOff x="484186" y="1547580"/>
            <a:chExt cx="8092716" cy="2621007"/>
          </a:xfrm>
        </p:grpSpPr>
        <p:grpSp>
          <p:nvGrpSpPr>
            <p:cNvPr id="2" name="Group 1"/>
            <p:cNvGrpSpPr/>
            <p:nvPr/>
          </p:nvGrpSpPr>
          <p:grpSpPr>
            <a:xfrm>
              <a:off x="484186" y="1547580"/>
              <a:ext cx="8092716" cy="2621007"/>
              <a:chOff x="991643" y="1547580"/>
              <a:chExt cx="6970890" cy="2257678"/>
            </a:xfrm>
          </p:grpSpPr>
          <p:pic>
            <p:nvPicPr>
              <p:cNvPr id="5120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4930"/>
              <a:stretch/>
            </p:blipFill>
            <p:spPr bwMode="auto">
              <a:xfrm>
                <a:off x="1290855" y="1547580"/>
                <a:ext cx="6671678" cy="2257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Pentagon 61"/>
              <p:cNvSpPr/>
              <p:nvPr/>
            </p:nvSpPr>
            <p:spPr>
              <a:xfrm>
                <a:off x="991643" y="1741579"/>
                <a:ext cx="1005840" cy="194557"/>
              </a:xfrm>
              <a:prstGeom prst="homePlate">
                <a:avLst/>
              </a:prstGeom>
              <a:solidFill>
                <a:schemeClr val="bg1">
                  <a:lumMod val="85000"/>
                </a:schemeClr>
              </a:solidFill>
              <a:ln>
                <a:noFill/>
              </a:ln>
              <a:effectLst>
                <a:outerShdw blurRad="50800" dist="38100" dir="2700000" algn="tl" rotWithShape="0">
                  <a:prstClr val="black">
                    <a:alpha val="40000"/>
                  </a:prstClr>
                </a:outerShdw>
              </a:effectLst>
              <a:scene3d>
                <a:camera prst="orthographicFront"/>
                <a:lightRig rig="threePt" dir="t"/>
              </a:scene3d>
              <a:sp3d>
                <a:bevelT w="25400" h="25400" prst="angle"/>
              </a:sp3d>
            </p:spPr>
            <p:style>
              <a:lnRef idx="2">
                <a:schemeClr val="accent1">
                  <a:shade val="50000"/>
                </a:schemeClr>
              </a:lnRef>
              <a:fillRef idx="1">
                <a:schemeClr val="accent1"/>
              </a:fillRef>
              <a:effectRef idx="0">
                <a:schemeClr val="accent1"/>
              </a:effectRef>
              <a:fontRef idx="minor">
                <a:schemeClr val="lt1"/>
              </a:fontRef>
            </p:style>
            <p:txBody>
              <a:bodyPr wrap="none" tIns="0" bIns="0" anchor="ctr"/>
              <a:lstStyle/>
              <a:p>
                <a:r>
                  <a:rPr lang="en-US" sz="800" b="1" dirty="0">
                    <a:solidFill>
                      <a:srgbClr val="333333"/>
                    </a:solidFill>
                    <a:cs typeface="Arial" pitchFamily="34" charset="0"/>
                  </a:rPr>
                  <a:t>Month ending…</a:t>
                </a:r>
              </a:p>
            </p:txBody>
          </p:sp>
          <p:sp>
            <p:nvSpPr>
              <p:cNvPr id="43" name="TextBox 42"/>
              <p:cNvSpPr txBox="1"/>
              <p:nvPr/>
            </p:nvSpPr>
            <p:spPr>
              <a:xfrm>
                <a:off x="2864111" y="3629975"/>
                <a:ext cx="87314" cy="117874"/>
              </a:xfrm>
              <a:prstGeom prst="rect">
                <a:avLst/>
              </a:prstGeom>
              <a:noFill/>
            </p:spPr>
            <p:txBody>
              <a:bodyPr wrap="none" lIns="0" tIns="0" rIns="0" bIns="0" rtlCol="0" anchor="ctr" anchorCtr="1">
                <a:spAutoFit/>
              </a:bodyPr>
              <a:lstStyle/>
              <a:p>
                <a:r>
                  <a:rPr lang="en-US" sz="900" dirty="0">
                    <a:solidFill>
                      <a:srgbClr val="008000"/>
                    </a:solidFill>
                    <a:latin typeface="Wingdings 3" pitchFamily="18" charset="2"/>
                    <a:cs typeface="Arial"/>
                  </a:rPr>
                  <a:t>Ç</a:t>
                </a:r>
                <a:endParaRPr lang="en-US" sz="900" dirty="0">
                  <a:solidFill>
                    <a:srgbClr val="008000"/>
                  </a:solidFill>
                  <a:latin typeface="Wingdings 3" pitchFamily="18" charset="2"/>
                  <a:cs typeface="Arial" charset="0"/>
                </a:endParaRPr>
              </a:p>
            </p:txBody>
          </p:sp>
          <p:sp>
            <p:nvSpPr>
              <p:cNvPr id="45" name="TextBox 44"/>
              <p:cNvSpPr txBox="1"/>
              <p:nvPr/>
            </p:nvSpPr>
            <p:spPr>
              <a:xfrm>
                <a:off x="2362555" y="3640473"/>
                <a:ext cx="165897" cy="117874"/>
              </a:xfrm>
              <a:prstGeom prst="rect">
                <a:avLst/>
              </a:prstGeom>
              <a:noFill/>
            </p:spPr>
            <p:txBody>
              <a:bodyPr wrap="none" lIns="45720" tIns="0" rIns="45720" bIns="0" rtlCol="0" anchor="ctr" anchorCtr="1">
                <a:spAutoFit/>
              </a:bodyPr>
              <a:lstStyle/>
              <a:p>
                <a:r>
                  <a:rPr lang="en-US" sz="900" dirty="0">
                    <a:solidFill>
                      <a:srgbClr val="FF0000"/>
                    </a:solidFill>
                    <a:latin typeface="Wingdings 3" pitchFamily="18" charset="2"/>
                    <a:cs typeface="Arial"/>
                  </a:rPr>
                  <a:t>È</a:t>
                </a:r>
                <a:endParaRPr lang="en-US" sz="900" dirty="0">
                  <a:solidFill>
                    <a:srgbClr val="FF0000"/>
                  </a:solidFill>
                  <a:latin typeface="Wingdings 3" pitchFamily="18" charset="2"/>
                  <a:cs typeface="Arial" charset="0"/>
                </a:endParaRPr>
              </a:p>
            </p:txBody>
          </p:sp>
        </p:grpSp>
        <p:sp>
          <p:nvSpPr>
            <p:cNvPr id="4" name="Rectangle 3"/>
            <p:cNvSpPr/>
            <p:nvPr/>
          </p:nvSpPr>
          <p:spPr>
            <a:xfrm>
              <a:off x="1761565" y="3605493"/>
              <a:ext cx="6696635" cy="30255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chorCtr="0">
              <a:noAutofit/>
            </a:bodyPr>
            <a:lstStyle/>
            <a:p>
              <a:pPr eaLnBrk="0" hangingPunct="0">
                <a:lnSpc>
                  <a:spcPct val="90000"/>
                </a:lnSpc>
                <a:buClr>
                  <a:srgbClr val="6707A5"/>
                </a:buClr>
              </a:pPr>
              <a:endParaRPr lang="en-US" sz="1200" dirty="0">
                <a:solidFill>
                  <a:srgbClr val="000000"/>
                </a:solidFill>
              </a:endParaRPr>
            </a:p>
          </p:txBody>
        </p:sp>
      </p:grpSp>
      <p:grpSp>
        <p:nvGrpSpPr>
          <p:cNvPr id="6" name="Group 5"/>
          <p:cNvGrpSpPr/>
          <p:nvPr/>
        </p:nvGrpSpPr>
        <p:grpSpPr>
          <a:xfrm>
            <a:off x="797756" y="3842856"/>
            <a:ext cx="7795382" cy="1404778"/>
            <a:chOff x="797756" y="4222053"/>
            <a:chExt cx="7795382" cy="1404778"/>
          </a:xfrm>
        </p:grpSpPr>
        <p:pic>
          <p:nvPicPr>
            <p:cNvPr id="1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7872" b="48319"/>
            <a:stretch/>
          </p:blipFill>
          <p:spPr bwMode="auto">
            <a:xfrm>
              <a:off x="797756" y="4222053"/>
              <a:ext cx="7795382" cy="1404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a:xfrm>
              <a:off x="1925782" y="5440375"/>
              <a:ext cx="6611935" cy="9322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chorCtr="0">
              <a:noAutofit/>
            </a:bodyPr>
            <a:lstStyle/>
            <a:p>
              <a:pPr eaLnBrk="0" hangingPunct="0">
                <a:lnSpc>
                  <a:spcPct val="90000"/>
                </a:lnSpc>
                <a:buClr>
                  <a:srgbClr val="6707A5"/>
                </a:buClr>
              </a:pPr>
              <a:endParaRPr lang="en-US" sz="1200" dirty="0">
                <a:solidFill>
                  <a:srgbClr val="000000"/>
                </a:solidFill>
              </a:endParaRPr>
            </a:p>
          </p:txBody>
        </p:sp>
        <p:sp>
          <p:nvSpPr>
            <p:cNvPr id="18" name="Rectangle 17"/>
            <p:cNvSpPr/>
            <p:nvPr/>
          </p:nvSpPr>
          <p:spPr>
            <a:xfrm>
              <a:off x="1172150" y="5440375"/>
              <a:ext cx="576870" cy="18645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chorCtr="0">
              <a:noAutofit/>
            </a:bodyPr>
            <a:lstStyle/>
            <a:p>
              <a:pPr eaLnBrk="0" hangingPunct="0">
                <a:lnSpc>
                  <a:spcPct val="90000"/>
                </a:lnSpc>
                <a:buClr>
                  <a:srgbClr val="6707A5"/>
                </a:buClr>
              </a:pPr>
              <a:endParaRPr lang="en-US" sz="1200" dirty="0">
                <a:solidFill>
                  <a:srgbClr val="000000"/>
                </a:solidFill>
              </a:endParaRPr>
            </a:p>
          </p:txBody>
        </p:sp>
      </p:grpSp>
      <p:sp>
        <p:nvSpPr>
          <p:cNvPr id="19" name="Rectangle 3"/>
          <p:cNvSpPr>
            <a:spLocks noChangeArrowheads="1"/>
          </p:cNvSpPr>
          <p:nvPr/>
        </p:nvSpPr>
        <p:spPr bwMode="auto">
          <a:xfrm>
            <a:off x="442244" y="5674644"/>
            <a:ext cx="9144000" cy="276999"/>
          </a:xfrm>
          <a:prstGeom prst="rect">
            <a:avLst/>
          </a:prstGeom>
          <a:noFill/>
          <a:ln w="9525">
            <a:noFill/>
            <a:miter lim="800000"/>
            <a:headEnd/>
            <a:tailEnd/>
          </a:ln>
        </p:spPr>
        <p:txBody>
          <a:bodyPr>
            <a:spAutoFit/>
          </a:bodyPr>
          <a:lstStyle/>
          <a:p>
            <a:r>
              <a:rPr lang="en-US" sz="1200" b="1" dirty="0">
                <a:latin typeface="Arial     "/>
              </a:rPr>
              <a:t>Please see </a:t>
            </a:r>
            <a:r>
              <a:rPr lang="en-US" sz="1200" b="1" dirty="0" smtClean="0">
                <a:latin typeface="Arial     "/>
              </a:rPr>
              <a:t>BOTOX</a:t>
            </a:r>
            <a:r>
              <a:rPr lang="en-US" sz="1200" b="1" baseline="30000" dirty="0">
                <a:latin typeface="Arial     "/>
              </a:rPr>
              <a:t>®</a:t>
            </a:r>
            <a:r>
              <a:rPr lang="en-US" sz="1200" b="1" dirty="0">
                <a:latin typeface="Arial     "/>
              </a:rPr>
              <a:t> and </a:t>
            </a:r>
            <a:r>
              <a:rPr lang="en-US" sz="1200" b="1" dirty="0" smtClean="0">
                <a:latin typeface="Arial     "/>
              </a:rPr>
              <a:t>BOTOX</a:t>
            </a:r>
            <a:r>
              <a:rPr lang="en-US" sz="1200" b="1" baseline="30000" dirty="0" smtClean="0">
                <a:latin typeface="Arial     "/>
              </a:rPr>
              <a:t>®</a:t>
            </a:r>
            <a:r>
              <a:rPr lang="en-US" sz="1200" b="1" dirty="0" smtClean="0">
                <a:latin typeface="Arial     "/>
              </a:rPr>
              <a:t> </a:t>
            </a:r>
            <a:r>
              <a:rPr lang="en-US" sz="1200" b="1" dirty="0">
                <a:latin typeface="Arial     "/>
              </a:rPr>
              <a:t>Cosmetic </a:t>
            </a:r>
            <a:r>
              <a:rPr lang="en-US" sz="1200" b="1" dirty="0" smtClean="0">
                <a:latin typeface="Arial     "/>
              </a:rPr>
              <a:t>Important Safety Information included in this presentation.</a:t>
            </a:r>
            <a:endParaRPr lang="en-US" sz="1200" b="1" dirty="0">
              <a:latin typeface="Arial     "/>
            </a:endParaRPr>
          </a:p>
        </p:txBody>
      </p:sp>
      <p:sp>
        <p:nvSpPr>
          <p:cNvPr id="20" name="Text Box 18"/>
          <p:cNvSpPr txBox="1">
            <a:spLocks noChangeArrowheads="1"/>
          </p:cNvSpPr>
          <p:nvPr/>
        </p:nvSpPr>
        <p:spPr bwMode="auto">
          <a:xfrm>
            <a:off x="561261" y="5331106"/>
            <a:ext cx="804227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n-US" sz="700" dirty="0">
                <a:solidFill>
                  <a:srgbClr val="333333"/>
                </a:solidFill>
                <a:latin typeface="+mn-lt"/>
              </a:rPr>
              <a:t>Base: Treatment </a:t>
            </a:r>
            <a:r>
              <a:rPr lang="en-US" sz="700" dirty="0" smtClean="0">
                <a:solidFill>
                  <a:srgbClr val="333333"/>
                </a:solidFill>
                <a:latin typeface="+mn-lt"/>
              </a:rPr>
              <a:t>opportunities. Data </a:t>
            </a:r>
            <a:r>
              <a:rPr lang="en-US" sz="700" dirty="0">
                <a:solidFill>
                  <a:srgbClr val="333333"/>
                </a:solidFill>
                <a:latin typeface="+mn-lt"/>
              </a:rPr>
              <a:t>is weighted based on the number of charts.</a:t>
            </a:r>
          </a:p>
          <a:p>
            <a:pPr algn="l" eaLnBrk="1" hangingPunct="1"/>
            <a:r>
              <a:rPr lang="en-US" sz="700" dirty="0" smtClean="0">
                <a:solidFill>
                  <a:srgbClr val="FF0000"/>
                </a:solidFill>
                <a:latin typeface="+mn-lt"/>
              </a:rPr>
              <a:t>N/O/P/M</a:t>
            </a:r>
            <a:r>
              <a:rPr lang="en-US" sz="700" dirty="0" smtClean="0">
                <a:solidFill>
                  <a:srgbClr val="333333"/>
                </a:solidFill>
                <a:latin typeface="+mn-lt"/>
              </a:rPr>
              <a:t>: </a:t>
            </a:r>
            <a:r>
              <a:rPr lang="en-US" sz="700" dirty="0">
                <a:solidFill>
                  <a:srgbClr val="333333"/>
                </a:solidFill>
                <a:latin typeface="+mn-lt"/>
              </a:rPr>
              <a:t>Significantly greater than indicated group at a 95% confidence level</a:t>
            </a:r>
            <a:r>
              <a:rPr lang="en-US" sz="700" dirty="0" smtClean="0">
                <a:solidFill>
                  <a:srgbClr val="333333"/>
                </a:solidFill>
                <a:latin typeface="+mn-lt"/>
              </a:rPr>
              <a:t>. </a:t>
            </a:r>
            <a:r>
              <a:rPr lang="en-US" sz="700" dirty="0" smtClean="0">
                <a:solidFill>
                  <a:srgbClr val="008000"/>
                </a:solidFill>
                <a:latin typeface="+mn-lt"/>
                <a:sym typeface="Wingdings 3"/>
              </a:rPr>
              <a:t></a:t>
            </a:r>
            <a:r>
              <a:rPr lang="en-US" sz="700" dirty="0">
                <a:solidFill>
                  <a:srgbClr val="333333"/>
                </a:solidFill>
                <a:latin typeface="+mn-lt"/>
              </a:rPr>
              <a:t>/</a:t>
            </a:r>
            <a:r>
              <a:rPr lang="en-US" sz="700" dirty="0">
                <a:solidFill>
                  <a:srgbClr val="FF0000"/>
                </a:solidFill>
                <a:latin typeface="+mn-lt"/>
                <a:sym typeface="Wingdings 3"/>
              </a:rPr>
              <a:t></a:t>
            </a:r>
            <a:r>
              <a:rPr lang="en-US" sz="700" dirty="0">
                <a:solidFill>
                  <a:srgbClr val="333333"/>
                </a:solidFill>
                <a:latin typeface="+mn-lt"/>
                <a:sym typeface="Wingdings 3"/>
              </a:rPr>
              <a:t>: </a:t>
            </a:r>
            <a:r>
              <a:rPr lang="en-US" sz="700" dirty="0" smtClean="0">
                <a:solidFill>
                  <a:srgbClr val="333333"/>
                </a:solidFill>
                <a:latin typeface="+mn-lt"/>
                <a:sym typeface="Wingdings 3"/>
              </a:rPr>
              <a:t>Significantly different than previous month at a 95% confidence level</a:t>
            </a:r>
            <a:r>
              <a:rPr lang="en-US" sz="700" dirty="0" smtClean="0">
                <a:solidFill>
                  <a:srgbClr val="333333"/>
                </a:solidFill>
                <a:latin typeface="+mn-lt"/>
              </a:rPr>
              <a:t>. </a:t>
            </a:r>
            <a:r>
              <a:rPr lang="en-US" sz="700" dirty="0" smtClean="0">
                <a:solidFill>
                  <a:srgbClr val="FFB3B3"/>
                </a:solidFill>
                <a:latin typeface="+mn-lt"/>
              </a:rPr>
              <a:t>¢</a:t>
            </a:r>
            <a:r>
              <a:rPr lang="en-US" sz="700" dirty="0" smtClean="0">
                <a:solidFill>
                  <a:srgbClr val="333333"/>
                </a:solidFill>
                <a:latin typeface="+mn-lt"/>
              </a:rPr>
              <a:t>: </a:t>
            </a:r>
            <a:r>
              <a:rPr lang="en-US" sz="700" dirty="0">
                <a:solidFill>
                  <a:srgbClr val="333333"/>
                </a:solidFill>
                <a:latin typeface="+mn-lt"/>
              </a:rPr>
              <a:t>Small base size</a:t>
            </a:r>
            <a:r>
              <a:rPr lang="en-US" sz="700" dirty="0" smtClean="0">
                <a:solidFill>
                  <a:srgbClr val="333333"/>
                </a:solidFill>
                <a:latin typeface="+mn-lt"/>
              </a:rPr>
              <a:t>. </a:t>
            </a:r>
            <a:fld id="{E8F151E1-08ED-4D3C-8398-23768642B6CE}" type="datetime6">
              <a:rPr lang="en-US" sz="700">
                <a:solidFill>
                  <a:srgbClr val="333333"/>
                </a:solidFill>
                <a:latin typeface="+mn-lt"/>
              </a:rPr>
              <a:pPr algn="l" eaLnBrk="1" hangingPunct="1"/>
              <a:t>March 15</a:t>
            </a:fld>
            <a:r>
              <a:rPr lang="en-US" sz="700" dirty="0">
                <a:solidFill>
                  <a:srgbClr val="333333"/>
                </a:solidFill>
                <a:latin typeface="+mn-lt"/>
              </a:rPr>
              <a:t> – </a:t>
            </a:r>
            <a:fld id="{7BAA5C4F-B2CA-4F06-BC1A-D53D842BD8D7}" type="slidenum">
              <a:rPr lang="en-US" sz="700" smtClean="0">
                <a:solidFill>
                  <a:srgbClr val="333333"/>
                </a:solidFill>
                <a:latin typeface="+mn-lt"/>
              </a:rPr>
              <a:pPr algn="l" eaLnBrk="1" hangingPunct="1"/>
              <a:t>22</a:t>
            </a:fld>
            <a:r>
              <a:rPr lang="en-US" sz="700" dirty="0">
                <a:solidFill>
                  <a:srgbClr val="333333"/>
                </a:solidFill>
                <a:latin typeface="+mn-lt"/>
              </a:rPr>
              <a:t>.</a:t>
            </a:r>
          </a:p>
        </p:txBody>
      </p:sp>
      <p:sp>
        <p:nvSpPr>
          <p:cNvPr id="21" name="Text Box 4"/>
          <p:cNvSpPr txBox="1">
            <a:spLocks noChangeArrowheads="1"/>
          </p:cNvSpPr>
          <p:nvPr/>
        </p:nvSpPr>
        <p:spPr bwMode="auto">
          <a:xfrm>
            <a:off x="455428" y="5532088"/>
            <a:ext cx="7835900" cy="230832"/>
          </a:xfrm>
          <a:prstGeom prst="rect">
            <a:avLst/>
          </a:prstGeom>
          <a:noFill/>
          <a:ln w="9525">
            <a:noFill/>
            <a:miter lim="800000"/>
            <a:headEnd/>
            <a:tailEnd/>
          </a:ln>
        </p:spPr>
        <p:txBody>
          <a:bodyPr>
            <a:spAutoFit/>
          </a:bodyPr>
          <a:lstStyle/>
          <a:p>
            <a:r>
              <a:rPr lang="en-US" sz="900" b="1" dirty="0" smtClean="0">
                <a:latin typeface="Arial" panose="020B0604020202020204" pitchFamily="34" charset="0"/>
                <a:cs typeface="Arial" panose="020B0604020202020204" pitchFamily="34" charset="0"/>
              </a:rPr>
              <a:t>Reference: </a:t>
            </a:r>
            <a:r>
              <a:rPr lang="en-US" sz="900" dirty="0" smtClean="0">
                <a:latin typeface="Arial" panose="020B0604020202020204" pitchFamily="34" charset="0"/>
                <a:cs typeface="Arial" panose="020B0604020202020204" pitchFamily="34" charset="0"/>
              </a:rPr>
              <a:t>1</a:t>
            </a:r>
            <a:r>
              <a:rPr lang="en-US" sz="900" dirty="0">
                <a:latin typeface="Arial" panose="020B0604020202020204" pitchFamily="34" charset="0"/>
                <a:cs typeface="Arial" panose="020B0604020202020204" pitchFamily="34" charset="0"/>
              </a:rPr>
              <a:t>. </a:t>
            </a:r>
            <a:r>
              <a:rPr lang="en-US" sz="900" dirty="0" smtClean="0"/>
              <a:t>Data on file. Allergan, Inc.</a:t>
            </a:r>
            <a:r>
              <a:rPr lang="en-US" sz="900" b="1" dirty="0" smtClean="0"/>
              <a:t> </a:t>
            </a:r>
            <a:endParaRPr lang="en-US"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35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4"/>
          <p:cNvSpPr>
            <a:spLocks noGrp="1"/>
          </p:cNvSpPr>
          <p:nvPr>
            <p:ph type="ctrTitle"/>
          </p:nvPr>
        </p:nvSpPr>
        <p:spPr>
          <a:xfrm>
            <a:off x="674649" y="1851103"/>
            <a:ext cx="7772400" cy="2136659"/>
          </a:xfrm>
        </p:spPr>
        <p:txBody>
          <a:bodyPr anchor="ctr"/>
          <a:lstStyle/>
          <a:p>
            <a:r>
              <a:rPr lang="en-US" dirty="0"/>
              <a:t>Commitment to the Botulinum Toxin Class:</a:t>
            </a:r>
            <a:r>
              <a:rPr lang="en-US" dirty="0" smtClean="0"/>
              <a:t/>
            </a:r>
            <a:br>
              <a:rPr lang="en-US" dirty="0" smtClean="0"/>
            </a:br>
            <a:r>
              <a:rPr lang="en-US" dirty="0" smtClean="0"/>
              <a:t>Upper Limb Spasticity Module</a:t>
            </a:r>
          </a:p>
        </p:txBody>
      </p:sp>
      <p:sp>
        <p:nvSpPr>
          <p:cNvPr id="3076" name="Text Box 5"/>
          <p:cNvSpPr txBox="1">
            <a:spLocks noChangeArrowheads="1"/>
          </p:cNvSpPr>
          <p:nvPr/>
        </p:nvSpPr>
        <p:spPr bwMode="auto">
          <a:xfrm>
            <a:off x="365125" y="4221163"/>
            <a:ext cx="7315200" cy="1584325"/>
          </a:xfrm>
          <a:prstGeom prst="rect">
            <a:avLst/>
          </a:prstGeom>
          <a:noFill/>
          <a:ln w="9525">
            <a:noFill/>
            <a:miter lim="800000"/>
            <a:headEnd/>
            <a:tailEnd/>
          </a:ln>
        </p:spPr>
        <p:txBody>
          <a:bodyPr anchor="ctr"/>
          <a:lstStyle/>
          <a:p>
            <a:pPr eaLnBrk="0" hangingPunct="0">
              <a:lnSpc>
                <a:spcPct val="85000"/>
              </a:lnSpc>
              <a:defRPr/>
            </a:pPr>
            <a:r>
              <a:rPr lang="en-US" sz="2200" b="1" dirty="0">
                <a:solidFill>
                  <a:schemeClr val="bg1"/>
                </a:solidFill>
                <a:latin typeface="Arial" panose="020B0604020202020204" pitchFamily="34" charset="0"/>
                <a:ea typeface="+mj-ea"/>
                <a:cs typeface="Arial" panose="020B0604020202020204" pitchFamily="34" charset="0"/>
              </a:rPr>
              <a:t>Presented to: </a:t>
            </a:r>
          </a:p>
          <a:p>
            <a:pPr eaLnBrk="0" hangingPunct="0">
              <a:lnSpc>
                <a:spcPct val="85000"/>
              </a:lnSpc>
              <a:defRPr/>
            </a:pPr>
            <a:r>
              <a:rPr lang="en-US" sz="2200" b="1" dirty="0">
                <a:solidFill>
                  <a:schemeClr val="bg1"/>
                </a:solidFill>
                <a:latin typeface="Arial" panose="020B0604020202020204" pitchFamily="34" charset="0"/>
                <a:ea typeface="+mj-ea"/>
                <a:cs typeface="Arial" panose="020B0604020202020204" pitchFamily="34" charset="0"/>
              </a:rPr>
              <a:t>Presented by:</a:t>
            </a:r>
          </a:p>
          <a:p>
            <a:pPr eaLnBrk="0" hangingPunct="0">
              <a:lnSpc>
                <a:spcPct val="85000"/>
              </a:lnSpc>
              <a:defRPr/>
            </a:pPr>
            <a:r>
              <a:rPr lang="en-US" sz="2200" b="1" dirty="0">
                <a:solidFill>
                  <a:schemeClr val="bg1"/>
                </a:solidFill>
                <a:latin typeface="Arial" panose="020B0604020202020204" pitchFamily="34" charset="0"/>
                <a:ea typeface="+mj-ea"/>
                <a:cs typeface="Arial" panose="020B0604020202020204" pitchFamily="34" charset="0"/>
              </a:rPr>
              <a:t>Date:</a:t>
            </a:r>
          </a:p>
        </p:txBody>
      </p:sp>
    </p:spTree>
    <p:extLst>
      <p:ext uri="{BB962C8B-B14F-4D97-AF65-F5344CB8AC3E}">
        <p14:creationId xmlns:p14="http://schemas.microsoft.com/office/powerpoint/2010/main" val="1068094206"/>
      </p:ext>
    </p:extLst>
  </p:cSld>
  <p:clrMapOvr>
    <a:masterClrMapping/>
  </p:clrMapOvr>
  <p:transition>
    <p:strips dir="l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title"/>
          </p:nvPr>
        </p:nvSpPr>
        <p:spPr/>
        <p:txBody>
          <a:bodyPr/>
          <a:lstStyle/>
          <a:p>
            <a:r>
              <a:rPr lang="en-US" dirty="0" smtClean="0"/>
              <a:t>Upper Limb Spasticity: A Debilitating Condition</a:t>
            </a:r>
          </a:p>
        </p:txBody>
      </p:sp>
      <p:sp>
        <p:nvSpPr>
          <p:cNvPr id="22" name="Content Placeholder 21"/>
          <p:cNvSpPr>
            <a:spLocks noGrp="1"/>
          </p:cNvSpPr>
          <p:nvPr>
            <p:ph idx="1"/>
          </p:nvPr>
        </p:nvSpPr>
        <p:spPr>
          <a:xfrm>
            <a:off x="116088" y="1288386"/>
            <a:ext cx="5697855" cy="2369216"/>
          </a:xfrm>
        </p:spPr>
        <p:txBody>
          <a:bodyPr/>
          <a:lstStyle/>
          <a:p>
            <a:pPr marL="115888" indent="-115888">
              <a:spcBef>
                <a:spcPts val="800"/>
              </a:spcBef>
            </a:pPr>
            <a:r>
              <a:rPr lang="en-US" sz="1600" dirty="0" smtClean="0"/>
              <a:t>Upper limb spasticity is a condition in which certain muscles are continuously contracted</a:t>
            </a:r>
          </a:p>
          <a:p>
            <a:pPr marL="115888" indent="-115888">
              <a:spcBef>
                <a:spcPts val="800"/>
              </a:spcBef>
            </a:pPr>
            <a:r>
              <a:rPr lang="en-US" sz="1600" dirty="0" smtClean="0"/>
              <a:t>Since spastic muscles cannot relax, the contraction causes stiffness or tightness of the muscles and may interfere with movement</a:t>
            </a:r>
          </a:p>
          <a:p>
            <a:pPr marL="115888" indent="-115888">
              <a:spcBef>
                <a:spcPts val="800"/>
              </a:spcBef>
            </a:pPr>
            <a:r>
              <a:rPr lang="en-US" sz="1600" dirty="0" smtClean="0"/>
              <a:t>Upper limb spasticity affects approximately 1 million people in the US</a:t>
            </a:r>
          </a:p>
        </p:txBody>
      </p:sp>
      <p:grpSp>
        <p:nvGrpSpPr>
          <p:cNvPr id="2" name="Group 39"/>
          <p:cNvGrpSpPr/>
          <p:nvPr/>
        </p:nvGrpSpPr>
        <p:grpSpPr>
          <a:xfrm>
            <a:off x="5892771" y="1182987"/>
            <a:ext cx="2649980" cy="3903637"/>
            <a:chOff x="5251131" y="1261642"/>
            <a:chExt cx="2865710" cy="4352080"/>
          </a:xfrm>
          <a:solidFill>
            <a:schemeClr val="accent1"/>
          </a:solidFill>
        </p:grpSpPr>
        <p:sp>
          <p:nvSpPr>
            <p:cNvPr id="25" name="Rounded Rectangle 24"/>
            <p:cNvSpPr/>
            <p:nvPr/>
          </p:nvSpPr>
          <p:spPr bwMode="auto">
            <a:xfrm>
              <a:off x="5251131" y="1261642"/>
              <a:ext cx="2865710" cy="4352080"/>
            </a:xfrm>
            <a:prstGeom prst="roundRect">
              <a:avLst>
                <a:gd name="adj" fmla="val 7308"/>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112713" marR="0" indent="-112713"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charset="0"/>
              </a:endParaRPr>
            </a:p>
          </p:txBody>
        </p:sp>
        <p:sp>
          <p:nvSpPr>
            <p:cNvPr id="22544" name="Rectangle 14"/>
            <p:cNvSpPr>
              <a:spLocks noChangeArrowheads="1"/>
            </p:cNvSpPr>
            <p:nvPr/>
          </p:nvSpPr>
          <p:spPr bwMode="gray">
            <a:xfrm>
              <a:off x="6367842" y="2669684"/>
              <a:ext cx="830346" cy="138970"/>
            </a:xfrm>
            <a:prstGeom prst="rect">
              <a:avLst/>
            </a:prstGeom>
            <a:grpFill/>
            <a:ln w="9525">
              <a:noFill/>
              <a:miter lim="800000"/>
              <a:headEnd/>
              <a:tailEnd/>
            </a:ln>
          </p:spPr>
          <p:txBody>
            <a:bodyPr wrap="none" lIns="0" tIns="0" rIns="0" bIns="0">
              <a:spAutoFit/>
            </a:bodyPr>
            <a:lstStyle/>
            <a:p>
              <a:pPr marL="234950" indent="-234950" algn="ctr">
                <a:lnSpc>
                  <a:spcPct val="90000"/>
                </a:lnSpc>
                <a:spcBef>
                  <a:spcPct val="45000"/>
                </a:spcBef>
                <a:buClr>
                  <a:srgbClr val="9B7AB6"/>
                </a:buClr>
              </a:pPr>
              <a:r>
                <a:rPr lang="en-US" sz="900" dirty="0">
                  <a:solidFill>
                    <a:srgbClr val="FFFFFF"/>
                  </a:solidFill>
                </a:rPr>
                <a:t>The </a:t>
              </a:r>
              <a:r>
                <a:rPr lang="en-US" sz="900" dirty="0" smtClean="0">
                  <a:solidFill>
                    <a:srgbClr val="FFFFFF"/>
                  </a:solidFill>
                </a:rPr>
                <a:t>flexed  wrist</a:t>
              </a:r>
              <a:endParaRPr lang="en-US" sz="800" b="0" dirty="0">
                <a:solidFill>
                  <a:srgbClr val="000000"/>
                </a:solidFill>
              </a:endParaRPr>
            </a:p>
          </p:txBody>
        </p:sp>
        <p:sp>
          <p:nvSpPr>
            <p:cNvPr id="22546" name="Rectangle 16"/>
            <p:cNvSpPr>
              <a:spLocks noChangeArrowheads="1"/>
            </p:cNvSpPr>
            <p:nvPr/>
          </p:nvSpPr>
          <p:spPr bwMode="gray">
            <a:xfrm>
              <a:off x="6329971" y="3907729"/>
              <a:ext cx="885819" cy="138970"/>
            </a:xfrm>
            <a:prstGeom prst="rect">
              <a:avLst/>
            </a:prstGeom>
            <a:grpFill/>
            <a:ln w="9525">
              <a:noFill/>
              <a:miter lim="800000"/>
              <a:headEnd/>
              <a:tailEnd/>
            </a:ln>
          </p:spPr>
          <p:txBody>
            <a:bodyPr wrap="none" lIns="0" tIns="0" rIns="0" bIns="0">
              <a:spAutoFit/>
            </a:bodyPr>
            <a:lstStyle/>
            <a:p>
              <a:pPr marL="234950" indent="-234950" algn="ctr">
                <a:lnSpc>
                  <a:spcPct val="90000"/>
                </a:lnSpc>
                <a:spcBef>
                  <a:spcPct val="45000"/>
                </a:spcBef>
                <a:buClr>
                  <a:srgbClr val="9B7AB6"/>
                </a:buClr>
              </a:pPr>
              <a:r>
                <a:rPr lang="en-US" sz="900" dirty="0">
                  <a:solidFill>
                    <a:srgbClr val="FFFFFF"/>
                  </a:solidFill>
                </a:rPr>
                <a:t>The </a:t>
              </a:r>
              <a:r>
                <a:rPr lang="en-US" sz="900" dirty="0" smtClean="0">
                  <a:solidFill>
                    <a:srgbClr val="FFFFFF"/>
                  </a:solidFill>
                </a:rPr>
                <a:t>clenched  fist</a:t>
              </a:r>
              <a:endParaRPr lang="en-US" sz="800" b="0" dirty="0">
                <a:solidFill>
                  <a:srgbClr val="000000"/>
                </a:solidFill>
              </a:endParaRPr>
            </a:p>
          </p:txBody>
        </p:sp>
        <p:sp>
          <p:nvSpPr>
            <p:cNvPr id="22547" name="Rectangle 17"/>
            <p:cNvSpPr>
              <a:spLocks noChangeArrowheads="1"/>
            </p:cNvSpPr>
            <p:nvPr/>
          </p:nvSpPr>
          <p:spPr bwMode="gray">
            <a:xfrm>
              <a:off x="6334905" y="5193892"/>
              <a:ext cx="896220" cy="138970"/>
            </a:xfrm>
            <a:prstGeom prst="rect">
              <a:avLst/>
            </a:prstGeom>
            <a:grpFill/>
            <a:ln w="9525">
              <a:noFill/>
              <a:miter lim="800000"/>
              <a:headEnd/>
              <a:tailEnd/>
            </a:ln>
          </p:spPr>
          <p:txBody>
            <a:bodyPr wrap="none" lIns="0" tIns="0" rIns="0" bIns="0">
              <a:spAutoFit/>
            </a:bodyPr>
            <a:lstStyle/>
            <a:p>
              <a:pPr marL="234950" indent="-234950" algn="ctr">
                <a:lnSpc>
                  <a:spcPct val="90000"/>
                </a:lnSpc>
                <a:spcBef>
                  <a:spcPct val="45000"/>
                </a:spcBef>
                <a:buClr>
                  <a:srgbClr val="9B7AB6"/>
                </a:buClr>
              </a:pPr>
              <a:r>
                <a:rPr lang="en-US" sz="900" dirty="0">
                  <a:solidFill>
                    <a:srgbClr val="FFFFFF"/>
                  </a:solidFill>
                </a:rPr>
                <a:t>The </a:t>
              </a:r>
              <a:r>
                <a:rPr lang="en-US" sz="900" dirty="0" smtClean="0">
                  <a:solidFill>
                    <a:srgbClr val="FFFFFF"/>
                  </a:solidFill>
                </a:rPr>
                <a:t>flexed  elbow</a:t>
              </a:r>
              <a:endParaRPr lang="en-US" sz="800" b="0" dirty="0">
                <a:solidFill>
                  <a:srgbClr val="000000"/>
                </a:solidFill>
              </a:endParaRPr>
            </a:p>
          </p:txBody>
        </p:sp>
        <p:sp>
          <p:nvSpPr>
            <p:cNvPr id="22550" name="Text Box 20"/>
            <p:cNvSpPr txBox="1">
              <a:spLocks noChangeArrowheads="1"/>
            </p:cNvSpPr>
            <p:nvPr/>
          </p:nvSpPr>
          <p:spPr bwMode="gray">
            <a:xfrm>
              <a:off x="5403302" y="1353601"/>
              <a:ext cx="2704261" cy="277938"/>
            </a:xfrm>
            <a:prstGeom prst="rect">
              <a:avLst/>
            </a:prstGeom>
            <a:grpFill/>
            <a:ln w="9525" algn="ctr">
              <a:noFill/>
              <a:miter lim="800000"/>
              <a:headEnd/>
              <a:tailEnd/>
            </a:ln>
          </p:spPr>
          <p:txBody>
            <a:bodyPr wrap="none" lIns="0" tIns="0" rIns="0" bIns="0">
              <a:spAutoFit/>
            </a:bodyPr>
            <a:lstStyle/>
            <a:p>
              <a:pPr marL="234950" indent="-234950" algn="ctr">
                <a:lnSpc>
                  <a:spcPct val="90000"/>
                </a:lnSpc>
                <a:spcBef>
                  <a:spcPct val="45000"/>
                </a:spcBef>
                <a:buClr>
                  <a:srgbClr val="9B7AB6"/>
                </a:buClr>
              </a:pPr>
              <a:r>
                <a:rPr lang="en-US" b="1" dirty="0">
                  <a:solidFill>
                    <a:schemeClr val="bg1"/>
                  </a:solidFill>
                  <a:latin typeface="Arial" panose="020B0604020202020204" pitchFamily="34" charset="0"/>
                  <a:cs typeface="Arial" panose="020B0604020202020204" pitchFamily="34" charset="0"/>
                </a:rPr>
                <a:t>Upper Limb Spasticity </a:t>
              </a:r>
            </a:p>
          </p:txBody>
        </p:sp>
      </p:grpSp>
      <p:sp>
        <p:nvSpPr>
          <p:cNvPr id="22535" name="Text Box 23"/>
          <p:cNvSpPr txBox="1">
            <a:spLocks noChangeArrowheads="1"/>
          </p:cNvSpPr>
          <p:nvPr/>
        </p:nvSpPr>
        <p:spPr bwMode="auto">
          <a:xfrm>
            <a:off x="340309" y="5718485"/>
            <a:ext cx="8721725" cy="138499"/>
          </a:xfrm>
          <a:prstGeom prst="rect">
            <a:avLst/>
          </a:prstGeom>
          <a:noFill/>
          <a:ln w="9525" algn="ctr">
            <a:noFill/>
            <a:miter lim="800000"/>
            <a:headEnd/>
            <a:tailEnd/>
          </a:ln>
        </p:spPr>
        <p:txBody>
          <a:bodyPr lIns="0" tIns="0" rIns="0" bIns="0" anchor="b">
            <a:spAutoFit/>
          </a:bodyPr>
          <a:lstStyle/>
          <a:p>
            <a:pPr marL="114300" indent="-114300">
              <a:lnSpc>
                <a:spcPct val="90000"/>
              </a:lnSpc>
              <a:buClr>
                <a:srgbClr val="9B7AB6"/>
              </a:buClr>
            </a:pPr>
            <a:r>
              <a:rPr lang="en-US" sz="1000" b="1" dirty="0" smtClean="0">
                <a:solidFill>
                  <a:schemeClr val="tx1"/>
                </a:solidFill>
                <a:latin typeface="Arial" panose="020B0604020202020204" pitchFamily="34" charset="0"/>
                <a:cs typeface="Arial" panose="020B0604020202020204" pitchFamily="34" charset="0"/>
              </a:rPr>
              <a:t>Reference: </a:t>
            </a:r>
            <a:r>
              <a:rPr lang="en-US" sz="1000" dirty="0" smtClean="0">
                <a:solidFill>
                  <a:schemeClr val="tx1"/>
                </a:solidFill>
                <a:latin typeface="Arial" panose="020B0604020202020204" pitchFamily="34" charset="0"/>
                <a:cs typeface="Arial" panose="020B0604020202020204" pitchFamily="34" charset="0"/>
              </a:rPr>
              <a:t>1. Centers </a:t>
            </a:r>
            <a:r>
              <a:rPr lang="en-US" sz="1000" dirty="0">
                <a:solidFill>
                  <a:schemeClr val="tx1"/>
                </a:solidFill>
                <a:latin typeface="Arial" panose="020B0604020202020204" pitchFamily="34" charset="0"/>
                <a:cs typeface="Arial" panose="020B0604020202020204" pitchFamily="34" charset="0"/>
              </a:rPr>
              <a:t>for Disease Control and Prevention. </a:t>
            </a:r>
            <a:r>
              <a:rPr lang="en-US" sz="1000" i="1" dirty="0" smtClean="0">
                <a:solidFill>
                  <a:schemeClr val="tx1"/>
                </a:solidFill>
                <a:latin typeface="Arial" panose="020B0604020202020204" pitchFamily="34" charset="0"/>
                <a:cs typeface="Arial" panose="020B0604020202020204" pitchFamily="34" charset="0"/>
              </a:rPr>
              <a:t>MMWR </a:t>
            </a:r>
            <a:r>
              <a:rPr lang="en-US" sz="1000" i="1" dirty="0">
                <a:solidFill>
                  <a:schemeClr val="tx1"/>
                </a:solidFill>
                <a:latin typeface="Arial" panose="020B0604020202020204" pitchFamily="34" charset="0"/>
                <a:cs typeface="Arial" panose="020B0604020202020204" pitchFamily="34" charset="0"/>
              </a:rPr>
              <a:t>Weekly</a:t>
            </a:r>
            <a:r>
              <a:rPr lang="en-US" sz="1000" dirty="0">
                <a:solidFill>
                  <a:schemeClr val="tx1"/>
                </a:solidFill>
                <a:latin typeface="Arial" panose="020B0604020202020204" pitchFamily="34" charset="0"/>
                <a:cs typeface="Arial" panose="020B0604020202020204" pitchFamily="34" charset="0"/>
              </a:rPr>
              <a:t>. </a:t>
            </a:r>
            <a:r>
              <a:rPr lang="en-US" sz="1000" dirty="0" smtClean="0">
                <a:solidFill>
                  <a:schemeClr val="tx1"/>
                </a:solidFill>
                <a:latin typeface="Arial" panose="020B0604020202020204" pitchFamily="34" charset="0"/>
                <a:cs typeface="Arial" panose="020B0604020202020204" pitchFamily="34" charset="0"/>
              </a:rPr>
              <a:t>2009;58(16):421-426.</a:t>
            </a:r>
            <a:endParaRPr lang="en-US" sz="1000" dirty="0">
              <a:solidFill>
                <a:schemeClr val="tx1"/>
              </a:solidFill>
              <a:latin typeface="Arial" panose="020B0604020202020204" pitchFamily="34" charset="0"/>
              <a:cs typeface="Arial" panose="020B0604020202020204" pitchFamily="34" charset="0"/>
            </a:endParaRPr>
          </a:p>
        </p:txBody>
      </p:sp>
      <p:grpSp>
        <p:nvGrpSpPr>
          <p:cNvPr id="7" name="Group 36"/>
          <p:cNvGrpSpPr/>
          <p:nvPr/>
        </p:nvGrpSpPr>
        <p:grpSpPr>
          <a:xfrm>
            <a:off x="1092522" y="3351295"/>
            <a:ext cx="3353374" cy="1729230"/>
            <a:chOff x="522287" y="3146868"/>
            <a:chExt cx="3353374" cy="1876545"/>
          </a:xfrm>
        </p:grpSpPr>
        <p:sp>
          <p:nvSpPr>
            <p:cNvPr id="24" name="Content Placeholder 2"/>
            <p:cNvSpPr txBox="1">
              <a:spLocks/>
            </p:cNvSpPr>
            <p:nvPr/>
          </p:nvSpPr>
          <p:spPr bwMode="auto">
            <a:xfrm>
              <a:off x="522287" y="3158620"/>
              <a:ext cx="3353373" cy="1864793"/>
            </a:xfrm>
            <a:prstGeom prst="rect">
              <a:avLst/>
            </a:prstGeom>
            <a:solidFill>
              <a:schemeClr val="bg1"/>
            </a:solidFill>
            <a:ln w="12700">
              <a:noFill/>
              <a:miter lim="800000"/>
              <a:headEnd/>
              <a:tailEnd/>
            </a:ln>
            <a:effectLst>
              <a:outerShdw blurRad="127000" dist="63500" dir="5400000" sx="102000" sy="102000" algn="ctr" rotWithShape="0">
                <a:prstClr val="black">
                  <a:alpha val="34000"/>
                </a:prstClr>
              </a:outerShdw>
            </a:effectLst>
            <a:scene3d>
              <a:camera prst="orthographicFront"/>
              <a:lightRig rig="threePt" dir="t">
                <a:rot lat="0" lon="0" rev="2400000"/>
              </a:lightRig>
            </a:scene3d>
            <a:sp3d>
              <a:bevelT w="95250" h="95250"/>
            </a:sp3d>
          </p:spPr>
          <p:txBody>
            <a:bodyPr vert="horz" wrap="square" lIns="91440" tIns="45720" rIns="91440" bIns="45720" numCol="1" anchor="ctr" anchorCtr="0" compatLnSpc="1">
              <a:prstTxWarp prst="textNoShape">
                <a:avLst/>
              </a:prstTxWarp>
            </a:bodyPr>
            <a:lstStyle/>
            <a:p>
              <a:pPr marL="234950" marR="0" lvl="0" indent="-234950" algn="ctr" defTabSz="914400" rtl="0" eaLnBrk="0" fontAlgn="base" latinLnBrk="0" hangingPunct="0">
                <a:lnSpc>
                  <a:spcPct val="90000"/>
                </a:lnSpc>
                <a:spcBef>
                  <a:spcPct val="40000"/>
                </a:spcBef>
                <a:spcAft>
                  <a:spcPct val="0"/>
                </a:spcAft>
                <a:buClr>
                  <a:schemeClr val="tx2"/>
                </a:buClr>
                <a:buSzTx/>
                <a:buFontTx/>
                <a:buNone/>
                <a:tabLst/>
                <a:defRPr/>
              </a:pPr>
              <a:r>
                <a:rPr kumimoji="0" lang="en-US" sz="1600" b="0" i="0" u="none" strike="noStrike" kern="0" cap="none" spc="0" normalizeH="0" baseline="0" noProof="0" dirty="0" smtClean="0">
                  <a:ln>
                    <a:noFill/>
                  </a:ln>
                  <a:solidFill>
                    <a:schemeClr val="tx1"/>
                  </a:solidFill>
                  <a:effectLst/>
                  <a:uLnTx/>
                  <a:uFillTx/>
                  <a:latin typeface="+mn-lt"/>
                  <a:ea typeface="+mn-ea"/>
                  <a:cs typeface="+mn-cs"/>
                </a:rPr>
                <a:t>	</a:t>
              </a:r>
              <a:endParaRPr kumimoji="0" lang="en-US" sz="18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29" name="Rectangle 28"/>
            <p:cNvSpPr/>
            <p:nvPr/>
          </p:nvSpPr>
          <p:spPr>
            <a:xfrm>
              <a:off x="580163" y="3146868"/>
              <a:ext cx="3295498" cy="1723978"/>
            </a:xfrm>
            <a:prstGeom prst="rect">
              <a:avLst/>
            </a:prstGeom>
          </p:spPr>
          <p:txBody>
            <a:bodyPr wrap="square">
              <a:spAutoFit/>
            </a:bodyPr>
            <a:lstStyle/>
            <a:p>
              <a:pPr algn="ctr"/>
              <a:endParaRPr lang="en-US" sz="1400" dirty="0" smtClean="0">
                <a:solidFill>
                  <a:srgbClr val="694587"/>
                </a:solidFill>
              </a:endParaRPr>
            </a:p>
            <a:p>
              <a:pPr algn="ctr"/>
              <a:endParaRPr lang="en-US" sz="1400" dirty="0">
                <a:solidFill>
                  <a:srgbClr val="694587"/>
                </a:solidFill>
                <a:latin typeface="Arial" panose="020B0604020202020204" pitchFamily="34" charset="0"/>
                <a:cs typeface="Arial" panose="020B0604020202020204" pitchFamily="34" charset="0"/>
              </a:endParaRPr>
            </a:p>
            <a:p>
              <a:pPr algn="ctr"/>
              <a:r>
                <a:rPr lang="en-US" sz="1400" b="1" dirty="0" smtClean="0">
                  <a:solidFill>
                    <a:schemeClr val="tx2"/>
                  </a:solidFill>
                  <a:latin typeface="Arial" panose="020B0604020202020204" pitchFamily="34" charset="0"/>
                  <a:cs typeface="Arial" panose="020B0604020202020204" pitchFamily="34" charset="0"/>
                </a:rPr>
                <a:t>Stiffness </a:t>
              </a:r>
              <a:r>
                <a:rPr lang="en-US" sz="1400" b="1" dirty="0">
                  <a:solidFill>
                    <a:schemeClr val="tx2"/>
                  </a:solidFill>
                  <a:latin typeface="Arial" panose="020B0604020202020204" pitchFamily="34" charset="0"/>
                  <a:cs typeface="Arial" panose="020B0604020202020204" pitchFamily="34" charset="0"/>
                </a:rPr>
                <a:t>or deformity of </a:t>
              </a:r>
              <a:r>
                <a:rPr lang="en-US" sz="1400" b="1" dirty="0" smtClean="0">
                  <a:solidFill>
                    <a:schemeClr val="tx2"/>
                  </a:solidFill>
                  <a:latin typeface="Arial" panose="020B0604020202020204" pitchFamily="34" charset="0"/>
                  <a:cs typeface="Arial" panose="020B0604020202020204" pitchFamily="34" charset="0"/>
                </a:rPr>
                <a:t>limbs/extremities is </a:t>
              </a:r>
              <a:r>
                <a:rPr lang="en-US" sz="1400" b="1" dirty="0">
                  <a:solidFill>
                    <a:schemeClr val="tx2"/>
                  </a:solidFill>
                  <a:latin typeface="Arial" panose="020B0604020202020204" pitchFamily="34" charset="0"/>
                  <a:cs typeface="Arial" panose="020B0604020202020204" pitchFamily="34" charset="0"/>
                </a:rPr>
                <a:t>the </a:t>
              </a:r>
              <a:r>
                <a:rPr lang="en-US" sz="1400" b="1" dirty="0" smtClean="0">
                  <a:solidFill>
                    <a:schemeClr val="tx2"/>
                  </a:solidFill>
                  <a:latin typeface="Arial" panose="020B0604020202020204" pitchFamily="34" charset="0"/>
                  <a:cs typeface="Arial" panose="020B0604020202020204" pitchFamily="34" charset="0"/>
                </a:rPr>
                <a:t>eighth </a:t>
              </a:r>
              <a:br>
                <a:rPr lang="en-US" sz="1400" b="1" dirty="0" smtClean="0">
                  <a:solidFill>
                    <a:schemeClr val="tx2"/>
                  </a:solidFill>
                  <a:latin typeface="Arial" panose="020B0604020202020204" pitchFamily="34" charset="0"/>
                  <a:cs typeface="Arial" panose="020B0604020202020204" pitchFamily="34" charset="0"/>
                </a:rPr>
              </a:br>
              <a:r>
                <a:rPr lang="en-US" sz="1400" b="1" dirty="0" smtClean="0">
                  <a:solidFill>
                    <a:schemeClr val="tx2"/>
                  </a:solidFill>
                  <a:latin typeface="Arial" panose="020B0604020202020204" pitchFamily="34" charset="0"/>
                  <a:cs typeface="Arial" panose="020B0604020202020204" pitchFamily="34" charset="0"/>
                </a:rPr>
                <a:t>most </a:t>
              </a:r>
              <a:r>
                <a:rPr lang="en-US" sz="1400" b="1" dirty="0">
                  <a:solidFill>
                    <a:schemeClr val="tx2"/>
                  </a:solidFill>
                  <a:latin typeface="Arial" panose="020B0604020202020204" pitchFamily="34" charset="0"/>
                  <a:cs typeface="Arial" panose="020B0604020202020204" pitchFamily="34" charset="0"/>
                </a:rPr>
                <a:t>leading cause of disability </a:t>
              </a:r>
              <a:r>
                <a:rPr lang="en-US" sz="1400" b="1" dirty="0" smtClean="0">
                  <a:solidFill>
                    <a:schemeClr val="tx2"/>
                  </a:solidFill>
                  <a:latin typeface="Arial" panose="020B0604020202020204" pitchFamily="34" charset="0"/>
                  <a:cs typeface="Arial" panose="020B0604020202020204" pitchFamily="34" charset="0"/>
                </a:rPr>
                <a:t/>
              </a:r>
              <a:br>
                <a:rPr lang="en-US" sz="1400" b="1" dirty="0" smtClean="0">
                  <a:solidFill>
                    <a:schemeClr val="tx2"/>
                  </a:solidFill>
                  <a:latin typeface="Arial" panose="020B0604020202020204" pitchFamily="34" charset="0"/>
                  <a:cs typeface="Arial" panose="020B0604020202020204" pitchFamily="34" charset="0"/>
                </a:rPr>
              </a:br>
              <a:r>
                <a:rPr lang="en-US" sz="1400" b="1" dirty="0" smtClean="0">
                  <a:solidFill>
                    <a:schemeClr val="tx2"/>
                  </a:solidFill>
                  <a:latin typeface="Arial" panose="020B0604020202020204" pitchFamily="34" charset="0"/>
                  <a:cs typeface="Arial" panose="020B0604020202020204" pitchFamily="34" charset="0"/>
                </a:rPr>
                <a:t>in </a:t>
              </a:r>
              <a:r>
                <a:rPr lang="en-US" sz="1400" b="1" dirty="0">
                  <a:solidFill>
                    <a:schemeClr val="tx2"/>
                  </a:solidFill>
                  <a:latin typeface="Arial" panose="020B0604020202020204" pitchFamily="34" charset="0"/>
                  <a:cs typeface="Arial" panose="020B0604020202020204" pitchFamily="34" charset="0"/>
                </a:rPr>
                <a:t>the U.S.</a:t>
              </a:r>
              <a:r>
                <a:rPr lang="en-US" sz="1400" b="1" baseline="30000" dirty="0">
                  <a:solidFill>
                    <a:schemeClr val="tx2"/>
                  </a:solidFill>
                  <a:latin typeface="Arial" panose="020B0604020202020204" pitchFamily="34" charset="0"/>
                  <a:cs typeface="Arial" panose="020B0604020202020204" pitchFamily="34" charset="0"/>
                </a:rPr>
                <a:t>1</a:t>
              </a:r>
            </a:p>
            <a:p>
              <a:pPr marL="127000" indent="-127000" algn="ctr">
                <a:lnSpc>
                  <a:spcPct val="90000"/>
                </a:lnSpc>
                <a:spcBef>
                  <a:spcPts val="400"/>
                </a:spcBef>
              </a:pPr>
              <a:endParaRPr lang="en-US" sz="1100" b="0" dirty="0">
                <a:solidFill>
                  <a:srgbClr val="000000"/>
                </a:solidFill>
              </a:endParaRPr>
            </a:p>
          </p:txBody>
        </p:sp>
      </p:grpSp>
      <p:pic>
        <p:nvPicPr>
          <p:cNvPr id="19" name="Picture 18" descr="flex wrist.jpg"/>
          <p:cNvPicPr>
            <a:picLocks noChangeAspect="1"/>
          </p:cNvPicPr>
          <p:nvPr/>
        </p:nvPicPr>
        <p:blipFill>
          <a:blip r:embed="rId3" cstate="print"/>
          <a:stretch>
            <a:fillRect/>
          </a:stretch>
        </p:blipFill>
        <p:spPr>
          <a:xfrm>
            <a:off x="6881600" y="1564237"/>
            <a:ext cx="870312" cy="812292"/>
          </a:xfrm>
          <a:prstGeom prst="rect">
            <a:avLst/>
          </a:prstGeom>
        </p:spPr>
      </p:pic>
      <p:pic>
        <p:nvPicPr>
          <p:cNvPr id="20" name="Picture 19" descr="clench.jpg"/>
          <p:cNvPicPr>
            <a:picLocks noChangeAspect="1"/>
          </p:cNvPicPr>
          <p:nvPr/>
        </p:nvPicPr>
        <p:blipFill>
          <a:blip r:embed="rId4" cstate="print"/>
          <a:stretch>
            <a:fillRect/>
          </a:stretch>
        </p:blipFill>
        <p:spPr>
          <a:xfrm>
            <a:off x="6888360" y="2663546"/>
            <a:ext cx="866946" cy="839640"/>
          </a:xfrm>
          <a:prstGeom prst="rect">
            <a:avLst/>
          </a:prstGeom>
        </p:spPr>
      </p:pic>
      <p:pic>
        <p:nvPicPr>
          <p:cNvPr id="21" name="Picture 20" descr="flexed elbow.jpg"/>
          <p:cNvPicPr>
            <a:picLocks noChangeAspect="1"/>
          </p:cNvPicPr>
          <p:nvPr/>
        </p:nvPicPr>
        <p:blipFill>
          <a:blip r:embed="rId5" cstate="print"/>
          <a:stretch>
            <a:fillRect/>
          </a:stretch>
        </p:blipFill>
        <p:spPr>
          <a:xfrm>
            <a:off x="6888360" y="3791363"/>
            <a:ext cx="856792" cy="831726"/>
          </a:xfrm>
          <a:prstGeom prst="rect">
            <a:avLst/>
          </a:prstGeom>
        </p:spPr>
      </p:pic>
      <p:sp>
        <p:nvSpPr>
          <p:cNvPr id="23" name="Rectangle 3"/>
          <p:cNvSpPr>
            <a:spLocks noChangeArrowheads="1"/>
          </p:cNvSpPr>
          <p:nvPr/>
        </p:nvSpPr>
        <p:spPr bwMode="auto">
          <a:xfrm>
            <a:off x="298906" y="5215109"/>
            <a:ext cx="9144000" cy="292388"/>
          </a:xfrm>
          <a:prstGeom prst="rect">
            <a:avLst/>
          </a:prstGeom>
          <a:noFill/>
          <a:ln w="9525">
            <a:noFill/>
            <a:miter lim="800000"/>
            <a:headEnd/>
            <a:tailEnd/>
          </a:ln>
        </p:spPr>
        <p:txBody>
          <a:bodyPr>
            <a:spAutoFit/>
          </a:bodyPr>
          <a:lstStyle/>
          <a:p>
            <a:endParaRPr lang="en-US" sz="1300" b="1" dirty="0">
              <a:latin typeface="Arial" panose="020B0604020202020204" pitchFamily="34" charset="0"/>
              <a:cs typeface="Arial" panose="020B0604020202020204" pitchFamily="34" charset="0"/>
            </a:endParaRPr>
          </a:p>
        </p:txBody>
      </p:sp>
      <p:sp>
        <p:nvSpPr>
          <p:cNvPr id="26" name="Rectangle 3"/>
          <p:cNvSpPr>
            <a:spLocks noChangeArrowheads="1"/>
          </p:cNvSpPr>
          <p:nvPr/>
        </p:nvSpPr>
        <p:spPr bwMode="auto">
          <a:xfrm>
            <a:off x="261328" y="5195474"/>
            <a:ext cx="9144000" cy="492443"/>
          </a:xfrm>
          <a:prstGeom prst="rect">
            <a:avLst/>
          </a:prstGeom>
          <a:noFill/>
          <a:ln w="9525">
            <a:noFill/>
            <a:miter lim="800000"/>
            <a:headEnd/>
            <a:tailEnd/>
          </a:ln>
        </p:spPr>
        <p:txBody>
          <a:bodyPr>
            <a:spAutoFit/>
          </a:bodyPr>
          <a:lstStyle/>
          <a:p>
            <a:r>
              <a:rPr lang="en-US" sz="1300" b="1" dirty="0">
                <a:latin typeface="Arial" panose="020B0604020202020204" pitchFamily="34" charset="0"/>
                <a:cs typeface="Arial" panose="020B0604020202020204" pitchFamily="34" charset="0"/>
              </a:rPr>
              <a:t>Please see BOTOX</a:t>
            </a:r>
            <a:r>
              <a:rPr lang="en-US" sz="1300" b="1" baseline="30000" dirty="0">
                <a:latin typeface="Arial" panose="020B0604020202020204" pitchFamily="34" charset="0"/>
                <a:cs typeface="Arial" panose="020B0604020202020204" pitchFamily="34" charset="0"/>
              </a:rPr>
              <a:t>®</a:t>
            </a:r>
            <a:r>
              <a:rPr lang="en-US" sz="1300" b="1" dirty="0">
                <a:latin typeface="Arial" panose="020B0604020202020204" pitchFamily="34" charset="0"/>
                <a:cs typeface="Arial" panose="020B0604020202020204" pitchFamily="34" charset="0"/>
              </a:rPr>
              <a:t> and BOTOX</a:t>
            </a:r>
            <a:r>
              <a:rPr lang="en-US" sz="1300" b="1" baseline="30000" dirty="0">
                <a:latin typeface="Arial" panose="020B0604020202020204" pitchFamily="34" charset="0"/>
                <a:cs typeface="Arial" panose="020B0604020202020204" pitchFamily="34" charset="0"/>
              </a:rPr>
              <a:t> ®</a:t>
            </a:r>
            <a:r>
              <a:rPr lang="en-US" sz="1300" b="1" dirty="0">
                <a:latin typeface="Arial" panose="020B0604020202020204" pitchFamily="34" charset="0"/>
                <a:cs typeface="Arial" panose="020B0604020202020204" pitchFamily="34" charset="0"/>
              </a:rPr>
              <a:t> Cosmetic Important Safety Information including Boxed Warning </a:t>
            </a:r>
            <a:br>
              <a:rPr lang="en-US" sz="1300" b="1" dirty="0">
                <a:latin typeface="Arial" panose="020B0604020202020204" pitchFamily="34" charset="0"/>
                <a:cs typeface="Arial" panose="020B0604020202020204" pitchFamily="34" charset="0"/>
              </a:rPr>
            </a:br>
            <a:r>
              <a:rPr lang="en-US" sz="1300" b="1" dirty="0">
                <a:latin typeface="Arial" panose="020B0604020202020204" pitchFamily="34" charset="0"/>
                <a:cs typeface="Arial" panose="020B0604020202020204" pitchFamily="34" charset="0"/>
              </a:rPr>
              <a:t>included in this presentation.</a:t>
            </a:r>
          </a:p>
        </p:txBody>
      </p:sp>
    </p:spTree>
    <p:extLst>
      <p:ext uri="{BB962C8B-B14F-4D97-AF65-F5344CB8AC3E}">
        <p14:creationId xmlns:p14="http://schemas.microsoft.com/office/powerpoint/2010/main" val="116605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smtClean="0"/>
              <a:t>Location and Dosing: Upper Limb Spasticity</a:t>
            </a:r>
            <a:r>
              <a:rPr lang="en-US" baseline="30000" dirty="0" smtClean="0"/>
              <a:t>1</a:t>
            </a:r>
          </a:p>
        </p:txBody>
      </p:sp>
      <p:sp>
        <p:nvSpPr>
          <p:cNvPr id="31749" name="Text Box 4"/>
          <p:cNvSpPr txBox="1">
            <a:spLocks noChangeArrowheads="1"/>
          </p:cNvSpPr>
          <p:nvPr/>
        </p:nvSpPr>
        <p:spPr bwMode="auto">
          <a:xfrm>
            <a:off x="225468" y="5659811"/>
            <a:ext cx="7835900" cy="246221"/>
          </a:xfrm>
          <a:prstGeom prst="rect">
            <a:avLst/>
          </a:prstGeom>
          <a:noFill/>
          <a:ln w="9525">
            <a:noFill/>
            <a:miter lim="800000"/>
            <a:headEnd/>
            <a:tailEnd/>
          </a:ln>
        </p:spPr>
        <p:txBody>
          <a:bodyPr wrap="square">
            <a:spAutoFit/>
          </a:bodyPr>
          <a:lstStyle/>
          <a:p>
            <a:r>
              <a:rPr lang="en-US" sz="1000" b="1" dirty="0" smtClean="0">
                <a:latin typeface="Arial" panose="020B0604020202020204" pitchFamily="34" charset="0"/>
                <a:cs typeface="Arial" panose="020B0604020202020204" pitchFamily="34" charset="0"/>
              </a:rPr>
              <a:t>Reference:  </a:t>
            </a:r>
            <a:r>
              <a:rPr lang="en-US" sz="1000" dirty="0">
                <a:latin typeface="Arial" panose="020B0604020202020204" pitchFamily="34" charset="0"/>
                <a:cs typeface="Arial" panose="020B0604020202020204" pitchFamily="34" charset="0"/>
              </a:rPr>
              <a:t>1</a:t>
            </a:r>
            <a:r>
              <a:rPr lang="en-US" sz="1000" dirty="0" smtClean="0">
                <a:latin typeface="Arial" panose="020B0604020202020204" pitchFamily="34" charset="0"/>
                <a:cs typeface="Arial" panose="020B0604020202020204" pitchFamily="34" charset="0"/>
              </a:rPr>
              <a:t>. BOTOX</a:t>
            </a:r>
            <a:r>
              <a:rPr lang="en-US" sz="1000" baseline="30000" dirty="0" smtClean="0">
                <a:latin typeface="Arial" panose="020B0604020202020204" pitchFamily="34" charset="0"/>
                <a:cs typeface="Arial" panose="020B0604020202020204" pitchFamily="34" charset="0"/>
              </a:rPr>
              <a:t>®</a:t>
            </a:r>
            <a:r>
              <a:rPr lang="en-US" sz="1000" dirty="0" smtClean="0">
                <a:latin typeface="Arial" panose="020B0604020202020204" pitchFamily="34" charset="0"/>
                <a:cs typeface="Arial" panose="020B0604020202020204" pitchFamily="34" charset="0"/>
              </a:rPr>
              <a:t> [Prescribing Information]. Irvine, CA: Allergan, Inc.; February 2014.</a:t>
            </a:r>
          </a:p>
        </p:txBody>
      </p:sp>
      <p:sp>
        <p:nvSpPr>
          <p:cNvPr id="5" name="TextBox 4"/>
          <p:cNvSpPr txBox="1"/>
          <p:nvPr/>
        </p:nvSpPr>
        <p:spPr>
          <a:xfrm>
            <a:off x="1425389" y="3145949"/>
            <a:ext cx="5585642" cy="1015663"/>
          </a:xfrm>
          <a:prstGeom prst="rect">
            <a:avLst/>
          </a:prstGeom>
          <a:solidFill>
            <a:schemeClr val="bg1"/>
          </a:solidFill>
        </p:spPr>
        <p:txBody>
          <a:bodyPr wrap="square" rtlCol="0">
            <a:spAutoFit/>
          </a:bodyPr>
          <a:lstStyle/>
          <a:p>
            <a:pPr algn="ctr"/>
            <a:r>
              <a:rPr lang="en-US" sz="1200" dirty="0" smtClean="0">
                <a:latin typeface="Arial" panose="020B0604020202020204" pitchFamily="34" charset="0"/>
                <a:cs typeface="Arial" panose="020B0604020202020204" pitchFamily="34" charset="0"/>
              </a:rPr>
              <a:t>BOTOX</a:t>
            </a:r>
            <a:r>
              <a:rPr lang="en-US" sz="1200" baseline="30000" dirty="0" smtClean="0">
                <a:latin typeface="Arial" panose="020B0604020202020204" pitchFamily="34" charset="0"/>
                <a:cs typeface="Arial" panose="020B0604020202020204" pitchFamily="34" charset="0"/>
              </a:rPr>
              <a:t>®</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onabotulinumtoxinA</a:t>
            </a:r>
            <a:r>
              <a:rPr lang="en-US" sz="1200" dirty="0" smtClean="0">
                <a:latin typeface="Arial" panose="020B0604020202020204" pitchFamily="34" charset="0"/>
                <a:cs typeface="Arial" panose="020B0604020202020204" pitchFamily="34" charset="0"/>
              </a:rPr>
              <a:t>) is indicated for the treatment of upper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limb spasticity in adult patients, to decrease the severity of increased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  muscle tone in elbow flexors (biceps), wrist flexors (flexor carpi </a:t>
            </a:r>
            <a:r>
              <a:rPr lang="en-US" sz="1200" dirty="0" err="1" smtClean="0">
                <a:latin typeface="Arial" panose="020B0604020202020204" pitchFamily="34" charset="0"/>
                <a:cs typeface="Arial" panose="020B0604020202020204" pitchFamily="34" charset="0"/>
              </a:rPr>
              <a:t>radialis</a:t>
            </a:r>
            <a:r>
              <a:rPr lang="en-US" sz="1200" dirty="0" smtClean="0">
                <a:latin typeface="Arial" panose="020B0604020202020204" pitchFamily="34" charset="0"/>
                <a:cs typeface="Arial" panose="020B0604020202020204" pitchFamily="34" charset="0"/>
              </a:rPr>
              <a:t>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 and flexor carpi </a:t>
            </a:r>
            <a:r>
              <a:rPr lang="en-US" sz="1200" dirty="0" err="1" smtClean="0">
                <a:latin typeface="Arial" panose="020B0604020202020204" pitchFamily="34" charset="0"/>
                <a:cs typeface="Arial" panose="020B0604020202020204" pitchFamily="34" charset="0"/>
              </a:rPr>
              <a:t>ulnaris</a:t>
            </a:r>
            <a:r>
              <a:rPr lang="en-US" sz="1200" dirty="0" smtClean="0">
                <a:latin typeface="Arial" panose="020B0604020202020204" pitchFamily="34" charset="0"/>
                <a:cs typeface="Arial" panose="020B0604020202020204" pitchFamily="34" charset="0"/>
              </a:rPr>
              <a:t>), and finger flexors (flexor </a:t>
            </a:r>
            <a:r>
              <a:rPr lang="en-US" sz="1200" dirty="0" err="1" smtClean="0">
                <a:latin typeface="Arial" panose="020B0604020202020204" pitchFamily="34" charset="0"/>
                <a:cs typeface="Arial" panose="020B0604020202020204" pitchFamily="34" charset="0"/>
              </a:rPr>
              <a:t>digitorum</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profundus</a:t>
            </a:r>
            <a:r>
              <a:rPr lang="en-US" sz="1200" dirty="0" smtClean="0">
                <a:latin typeface="Arial" panose="020B0604020202020204" pitchFamily="34" charset="0"/>
                <a:cs typeface="Arial" panose="020B0604020202020204" pitchFamily="34" charset="0"/>
              </a:rPr>
              <a:t>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and flexor </a:t>
            </a:r>
            <a:r>
              <a:rPr lang="en-US" sz="1200" dirty="0" err="1" smtClean="0">
                <a:latin typeface="Arial" panose="020B0604020202020204" pitchFamily="34" charset="0"/>
                <a:cs typeface="Arial" panose="020B0604020202020204" pitchFamily="34" charset="0"/>
              </a:rPr>
              <a:t>digitorum</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sublimis</a:t>
            </a:r>
            <a:r>
              <a:rPr lang="en-US" sz="1200" dirty="0" smtClean="0">
                <a:latin typeface="Arial" panose="020B0604020202020204" pitchFamily="34" charset="0"/>
                <a:cs typeface="Arial" panose="020B0604020202020204" pitchFamily="34" charset="0"/>
              </a:rPr>
              <a:t>).</a:t>
            </a:r>
          </a:p>
        </p:txBody>
      </p:sp>
      <p:sp>
        <p:nvSpPr>
          <p:cNvPr id="7" name="TextBox 6"/>
          <p:cNvSpPr txBox="1"/>
          <p:nvPr/>
        </p:nvSpPr>
        <p:spPr>
          <a:xfrm>
            <a:off x="250520" y="4276335"/>
            <a:ext cx="9144000" cy="1492716"/>
          </a:xfrm>
          <a:prstGeom prst="rect">
            <a:avLst/>
          </a:prstGeom>
          <a:noFill/>
        </p:spPr>
        <p:txBody>
          <a:bodyPr wrap="square" rtlCol="0">
            <a:spAutoFit/>
          </a:bodyPr>
          <a:lstStyle/>
          <a:p>
            <a:r>
              <a:rPr lang="en-US" sz="1100" b="1" dirty="0" smtClean="0">
                <a:latin typeface="Arial" panose="020B0604020202020204" pitchFamily="34" charset="0"/>
                <a:cs typeface="Arial" panose="020B0604020202020204" pitchFamily="34" charset="0"/>
              </a:rPr>
              <a:t>Important Limitations</a:t>
            </a:r>
          </a:p>
          <a:p>
            <a:r>
              <a:rPr lang="en-US" sz="1100" dirty="0" smtClean="0">
                <a:latin typeface="Arial" panose="020B0604020202020204" pitchFamily="34" charset="0"/>
                <a:cs typeface="Arial" panose="020B0604020202020204" pitchFamily="34" charset="0"/>
              </a:rPr>
              <a:t>Safety and effectiveness of BOTOX</a:t>
            </a:r>
            <a:r>
              <a:rPr lang="en-US" sz="1100" baseline="30000"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 have not been established for the treatment of other upper limb muscle groups, or for the treatment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of lower limb spasticity. Safety and effectiveness of BOTOX</a:t>
            </a:r>
            <a:r>
              <a:rPr lang="en-US" sz="1100" baseline="30000"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 have not been established for the treatment of spasticity in pediatric patients</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under age 18 years. BOTOX</a:t>
            </a:r>
            <a:r>
              <a:rPr lang="en-US" sz="1100" baseline="30000"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 has not been shown to improve upper extremity functional abilities, or range of motion at a joint affected by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a fixed contracture. Treatment with BOTOX</a:t>
            </a:r>
            <a:r>
              <a:rPr lang="en-US" sz="1100" baseline="30000"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 is not intended to substitute for usual standard of care rehabilitation regimens.</a:t>
            </a:r>
          </a:p>
          <a:p>
            <a:endParaRPr lang="en-US" dirty="0" smtClean="0">
              <a:latin typeface="Arial" panose="020B0604020202020204" pitchFamily="34" charset="0"/>
              <a:cs typeface="Arial" panose="020B0604020202020204" pitchFamily="34" charset="0"/>
            </a:endParaRPr>
          </a:p>
          <a:p>
            <a:endParaRPr lang="en-US" dirty="0" smtClean="0"/>
          </a:p>
        </p:txBody>
      </p:sp>
      <p:sp>
        <p:nvSpPr>
          <p:cNvPr id="10" name="Rectangle 3"/>
          <p:cNvSpPr>
            <a:spLocks noChangeArrowheads="1"/>
          </p:cNvSpPr>
          <p:nvPr/>
        </p:nvSpPr>
        <p:spPr bwMode="auto">
          <a:xfrm>
            <a:off x="225468" y="5186509"/>
            <a:ext cx="9144000" cy="492443"/>
          </a:xfrm>
          <a:prstGeom prst="rect">
            <a:avLst/>
          </a:prstGeom>
          <a:noFill/>
          <a:ln w="9525">
            <a:noFill/>
            <a:miter lim="800000"/>
            <a:headEnd/>
            <a:tailEnd/>
          </a:ln>
        </p:spPr>
        <p:txBody>
          <a:bodyPr>
            <a:spAutoFit/>
          </a:bodyPr>
          <a:lstStyle/>
          <a:p>
            <a:r>
              <a:rPr lang="en-US" sz="1300" b="1" dirty="0">
                <a:latin typeface="Arial" panose="020B0604020202020204" pitchFamily="34" charset="0"/>
                <a:cs typeface="Arial" panose="020B0604020202020204" pitchFamily="34" charset="0"/>
              </a:rPr>
              <a:t>Please see BOTOX</a:t>
            </a:r>
            <a:r>
              <a:rPr lang="en-US" sz="1300" b="1" baseline="30000" dirty="0">
                <a:latin typeface="Arial" panose="020B0604020202020204" pitchFamily="34" charset="0"/>
                <a:cs typeface="Arial" panose="020B0604020202020204" pitchFamily="34" charset="0"/>
              </a:rPr>
              <a:t>®</a:t>
            </a:r>
            <a:r>
              <a:rPr lang="en-US" sz="1300" b="1" dirty="0">
                <a:latin typeface="Arial" panose="020B0604020202020204" pitchFamily="34" charset="0"/>
                <a:cs typeface="Arial" panose="020B0604020202020204" pitchFamily="34" charset="0"/>
              </a:rPr>
              <a:t> and BOTOX</a:t>
            </a:r>
            <a:r>
              <a:rPr lang="en-US" sz="1300" b="1" baseline="30000" dirty="0">
                <a:latin typeface="Arial" panose="020B0604020202020204" pitchFamily="34" charset="0"/>
                <a:cs typeface="Arial" panose="020B0604020202020204" pitchFamily="34" charset="0"/>
              </a:rPr>
              <a:t> ®</a:t>
            </a:r>
            <a:r>
              <a:rPr lang="en-US" sz="1300" b="1" dirty="0">
                <a:latin typeface="Arial" panose="020B0604020202020204" pitchFamily="34" charset="0"/>
                <a:cs typeface="Arial" panose="020B0604020202020204" pitchFamily="34" charset="0"/>
              </a:rPr>
              <a:t> Cosmetic Important Safety Information including Boxed Warning </a:t>
            </a:r>
            <a:br>
              <a:rPr lang="en-US" sz="1300" b="1" dirty="0">
                <a:latin typeface="Arial" panose="020B0604020202020204" pitchFamily="34" charset="0"/>
                <a:cs typeface="Arial" panose="020B0604020202020204" pitchFamily="34" charset="0"/>
              </a:rPr>
            </a:br>
            <a:r>
              <a:rPr lang="en-US" sz="1300" b="1" dirty="0">
                <a:latin typeface="Arial" panose="020B0604020202020204" pitchFamily="34" charset="0"/>
                <a:cs typeface="Arial" panose="020B0604020202020204" pitchFamily="34" charset="0"/>
              </a:rPr>
              <a:t>included in this presentation.</a:t>
            </a:r>
          </a:p>
        </p:txBody>
      </p:sp>
      <p:pic>
        <p:nvPicPr>
          <p:cNvPr id="4" name="Picture 3" descr="BOTOX_ULS arm_location.png"/>
          <p:cNvPicPr>
            <a:picLocks noChangeAspect="1"/>
          </p:cNvPicPr>
          <p:nvPr/>
        </p:nvPicPr>
        <p:blipFill rotWithShape="1">
          <a:blip r:embed="rId3">
            <a:extLst>
              <a:ext uri="{28A0092B-C50C-407E-A947-70E740481C1C}">
                <a14:useLocalDpi xmlns:a14="http://schemas.microsoft.com/office/drawing/2010/main" val="0"/>
              </a:ext>
            </a:extLst>
          </a:blip>
          <a:srcRect l="6347" t="9553" r="6421" b="32060"/>
          <a:stretch/>
        </p:blipFill>
        <p:spPr>
          <a:xfrm>
            <a:off x="1737420" y="1231561"/>
            <a:ext cx="4974665" cy="181176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41063928"/>
      </p:ext>
    </p:extLst>
  </p:cSld>
  <p:clrMapOvr>
    <a:masterClrMapping/>
  </p:clrMapOvr>
  <p:transition>
    <p:split orient="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of BOTOX</a:t>
            </a:r>
            <a:r>
              <a:rPr lang="en-US" baseline="30000" dirty="0"/>
              <a:t>®</a:t>
            </a:r>
            <a:r>
              <a:rPr lang="en-US" dirty="0"/>
              <a:t> (</a:t>
            </a:r>
            <a:r>
              <a:rPr lang="en-US" dirty="0" err="1"/>
              <a:t>onabotulinumtoxinA</a:t>
            </a:r>
            <a:r>
              <a:rPr lang="en-US" dirty="0"/>
              <a:t>) </a:t>
            </a:r>
            <a:br>
              <a:rPr lang="en-US" dirty="0"/>
            </a:br>
            <a:r>
              <a:rPr lang="en-US" dirty="0"/>
              <a:t>Study </a:t>
            </a:r>
            <a:r>
              <a:rPr lang="en-US" dirty="0" smtClean="0"/>
              <a:t>Design</a:t>
            </a:r>
            <a:r>
              <a:rPr lang="en-US" baseline="30000" dirty="0" smtClean="0"/>
              <a:t>1</a:t>
            </a:r>
            <a:endParaRPr lang="en-US" baseline="30000" dirty="0"/>
          </a:p>
        </p:txBody>
      </p:sp>
      <p:sp>
        <p:nvSpPr>
          <p:cNvPr id="3" name="Content Placeholder 2"/>
          <p:cNvSpPr>
            <a:spLocks noGrp="1"/>
          </p:cNvSpPr>
          <p:nvPr>
            <p:ph idx="1"/>
          </p:nvPr>
        </p:nvSpPr>
        <p:spPr>
          <a:xfrm>
            <a:off x="457200" y="1153431"/>
            <a:ext cx="8229600" cy="4235695"/>
          </a:xfrm>
        </p:spPr>
        <p:txBody>
          <a:bodyPr>
            <a:normAutofit fontScale="77500" lnSpcReduction="20000"/>
          </a:bodyPr>
          <a:lstStyle/>
          <a:p>
            <a:r>
              <a:rPr lang="en-US" sz="1500" dirty="0" smtClean="0"/>
              <a:t>The efficacy and safety of BOTOX</a:t>
            </a:r>
            <a:r>
              <a:rPr lang="en-US" sz="1500" baseline="30000" dirty="0" smtClean="0"/>
              <a:t>®</a:t>
            </a:r>
            <a:r>
              <a:rPr lang="en-US" sz="1500" dirty="0" smtClean="0"/>
              <a:t> for the treatment of upper limb spasticity were evaluated in three randomized, multi-center, double-blind, placebo-controlled studies</a:t>
            </a:r>
          </a:p>
          <a:p>
            <a:r>
              <a:rPr lang="en-US" sz="1500" dirty="0" smtClean="0"/>
              <a:t>Study </a:t>
            </a:r>
            <a:r>
              <a:rPr lang="en-US" sz="1500" dirty="0"/>
              <a:t>1 included 126 patients (64 </a:t>
            </a:r>
            <a:r>
              <a:rPr lang="en-US" sz="1500" dirty="0" smtClean="0"/>
              <a:t>BOTOX</a:t>
            </a:r>
            <a:r>
              <a:rPr lang="en-US" sz="1500" baseline="30000" dirty="0" smtClean="0"/>
              <a:t>®</a:t>
            </a:r>
            <a:r>
              <a:rPr lang="en-US" sz="1500" dirty="0" smtClean="0"/>
              <a:t> </a:t>
            </a:r>
            <a:r>
              <a:rPr lang="en-US" sz="1500" dirty="0"/>
              <a:t>and 62 placebo) with upper limb spasticity (Ashworth score </a:t>
            </a:r>
            <a:r>
              <a:rPr lang="en-US" sz="1500" dirty="0" smtClean="0"/>
              <a:t>of </a:t>
            </a:r>
            <a:r>
              <a:rPr lang="en-US" sz="1500" dirty="0"/>
              <a:t>at least </a:t>
            </a:r>
            <a:r>
              <a:rPr lang="en-US" sz="1500" dirty="0" smtClean="0"/>
              <a:t/>
            </a:r>
            <a:br>
              <a:rPr lang="en-US" sz="1500" dirty="0" smtClean="0"/>
            </a:br>
            <a:r>
              <a:rPr lang="en-US" sz="1500" dirty="0" smtClean="0"/>
              <a:t>3 </a:t>
            </a:r>
            <a:r>
              <a:rPr lang="en-US" sz="1500" dirty="0"/>
              <a:t>for wrist flexor tone and at least 2 for finger flexor tone) who were at least 6 months </a:t>
            </a:r>
            <a:r>
              <a:rPr lang="en-US" sz="1500" dirty="0" smtClean="0"/>
              <a:t>post-stroke</a:t>
            </a:r>
          </a:p>
          <a:p>
            <a:pPr lvl="1"/>
            <a:r>
              <a:rPr lang="en-US" sz="1500" dirty="0" smtClean="0"/>
              <a:t>BOTOX</a:t>
            </a:r>
            <a:r>
              <a:rPr lang="en-US" sz="1500" baseline="30000" dirty="0" smtClean="0"/>
              <a:t>®</a:t>
            </a:r>
            <a:r>
              <a:rPr lang="en-US" sz="1500" dirty="0" smtClean="0"/>
              <a:t> </a:t>
            </a:r>
            <a:r>
              <a:rPr lang="en-US" sz="1500" dirty="0"/>
              <a:t>(a total dose of 200 Units to 240 Units) and placebo were injected intramuscularly (IM) into the flexor </a:t>
            </a:r>
            <a:r>
              <a:rPr lang="en-US" sz="1500" dirty="0" err="1"/>
              <a:t>digitorum</a:t>
            </a:r>
            <a:r>
              <a:rPr lang="en-US" sz="1500" dirty="0"/>
              <a:t> </a:t>
            </a:r>
            <a:r>
              <a:rPr lang="en-US" sz="1500" dirty="0" err="1"/>
              <a:t>profundus</a:t>
            </a:r>
            <a:r>
              <a:rPr lang="en-US" sz="1500" dirty="0"/>
              <a:t>, flexor </a:t>
            </a:r>
            <a:r>
              <a:rPr lang="en-US" sz="1500" dirty="0" err="1"/>
              <a:t>digitorum</a:t>
            </a:r>
            <a:r>
              <a:rPr lang="en-US" sz="1500" dirty="0"/>
              <a:t> </a:t>
            </a:r>
            <a:r>
              <a:rPr lang="en-US" sz="1500" dirty="0" err="1"/>
              <a:t>sublimis</a:t>
            </a:r>
            <a:r>
              <a:rPr lang="en-US" sz="1500" dirty="0"/>
              <a:t>, flexor carpi </a:t>
            </a:r>
            <a:r>
              <a:rPr lang="en-US" sz="1500" dirty="0" err="1"/>
              <a:t>radialis</a:t>
            </a:r>
            <a:r>
              <a:rPr lang="en-US" sz="1500" dirty="0"/>
              <a:t>, flexor carpi </a:t>
            </a:r>
            <a:r>
              <a:rPr lang="en-US" sz="1500" dirty="0" err="1"/>
              <a:t>ulnaris</a:t>
            </a:r>
            <a:r>
              <a:rPr lang="en-US" sz="1500" dirty="0"/>
              <a:t>, and if necessary into the adductor </a:t>
            </a:r>
            <a:r>
              <a:rPr lang="en-US" sz="1500" dirty="0" err="1"/>
              <a:t>pollicis</a:t>
            </a:r>
            <a:r>
              <a:rPr lang="en-US" sz="1500" dirty="0"/>
              <a:t> and flexor </a:t>
            </a:r>
            <a:r>
              <a:rPr lang="en-US" sz="1500" dirty="0" err="1"/>
              <a:t>pollicis</a:t>
            </a:r>
            <a:r>
              <a:rPr lang="en-US" sz="1500" dirty="0"/>
              <a:t> </a:t>
            </a:r>
            <a:r>
              <a:rPr lang="en-US" sz="1500" dirty="0" err="1"/>
              <a:t>longus</a:t>
            </a:r>
            <a:r>
              <a:rPr lang="en-US" sz="1500" dirty="0"/>
              <a:t> </a:t>
            </a:r>
            <a:endParaRPr lang="en-US" sz="1500" dirty="0" smtClean="0"/>
          </a:p>
          <a:p>
            <a:pPr lvl="1"/>
            <a:r>
              <a:rPr lang="en-US" sz="1500" dirty="0" smtClean="0"/>
              <a:t>The </a:t>
            </a:r>
            <a:r>
              <a:rPr lang="en-US" sz="1500" dirty="0"/>
              <a:t>primary efficacy variable was wrist flexors muscle tone at </a:t>
            </a:r>
            <a:r>
              <a:rPr lang="en-US" sz="1500" dirty="0" smtClean="0"/>
              <a:t>Week 6</a:t>
            </a:r>
          </a:p>
          <a:p>
            <a:r>
              <a:rPr lang="en-US" sz="1500" dirty="0" smtClean="0"/>
              <a:t>Study </a:t>
            </a:r>
            <a:r>
              <a:rPr lang="en-US" sz="1500" dirty="0"/>
              <a:t>2 compared 3 doses of </a:t>
            </a:r>
            <a:r>
              <a:rPr lang="en-US" sz="1500" dirty="0" smtClean="0"/>
              <a:t>BOTOX</a:t>
            </a:r>
            <a:r>
              <a:rPr lang="en-US" sz="1500" baseline="30000" dirty="0" smtClean="0"/>
              <a:t>®</a:t>
            </a:r>
            <a:r>
              <a:rPr lang="en-US" sz="1500" dirty="0" smtClean="0"/>
              <a:t> </a:t>
            </a:r>
            <a:r>
              <a:rPr lang="en-US" sz="1500" dirty="0"/>
              <a:t>with placebo and included 91 patients [</a:t>
            </a:r>
            <a:r>
              <a:rPr lang="en-US" sz="1500" dirty="0" smtClean="0"/>
              <a:t>BOTOX</a:t>
            </a:r>
            <a:r>
              <a:rPr lang="en-US" sz="1500" baseline="30000" dirty="0" smtClean="0"/>
              <a:t>®</a:t>
            </a:r>
            <a:r>
              <a:rPr lang="en-US" sz="1500" dirty="0" smtClean="0"/>
              <a:t> </a:t>
            </a:r>
            <a:r>
              <a:rPr lang="en-US" sz="1500" dirty="0"/>
              <a:t>360 Units (N=21), </a:t>
            </a:r>
            <a:r>
              <a:rPr lang="en-US" sz="1500" dirty="0" smtClean="0"/>
              <a:t>BOTOX</a:t>
            </a:r>
            <a:r>
              <a:rPr lang="en-US" sz="1500" baseline="30000" dirty="0" smtClean="0"/>
              <a:t>®</a:t>
            </a:r>
            <a:r>
              <a:rPr lang="en-US" sz="1500" dirty="0" smtClean="0"/>
              <a:t> </a:t>
            </a:r>
            <a:r>
              <a:rPr lang="en-US" sz="1500" dirty="0"/>
              <a:t>180 Units (N=23), </a:t>
            </a:r>
            <a:r>
              <a:rPr lang="en-US" sz="1500" dirty="0" smtClean="0"/>
              <a:t>BOTOX</a:t>
            </a:r>
            <a:r>
              <a:rPr lang="en-US" sz="1500" baseline="30000" dirty="0" smtClean="0"/>
              <a:t>®</a:t>
            </a:r>
            <a:r>
              <a:rPr lang="en-US" sz="1500" dirty="0" smtClean="0"/>
              <a:t> </a:t>
            </a:r>
            <a:r>
              <a:rPr lang="en-US" sz="1500" dirty="0"/>
              <a:t>90 Units (N=21), and placebo (N=26)] with upper limb spasticity (expanded Ashworth score of at least 2 for elbow flexor tone and at least 3 for wrist flexor tone) who </a:t>
            </a:r>
            <a:r>
              <a:rPr lang="en-US" sz="1500" dirty="0" smtClean="0"/>
              <a:t>were </a:t>
            </a:r>
            <a:r>
              <a:rPr lang="en-US" sz="1500" dirty="0"/>
              <a:t>at least 6 weeks </a:t>
            </a:r>
            <a:r>
              <a:rPr lang="en-US" sz="1500" dirty="0" smtClean="0"/>
              <a:t>post-stroke</a:t>
            </a:r>
          </a:p>
          <a:p>
            <a:pPr lvl="1"/>
            <a:r>
              <a:rPr lang="en-US" sz="1500" dirty="0" smtClean="0"/>
              <a:t>BOTOX</a:t>
            </a:r>
            <a:r>
              <a:rPr lang="en-US" sz="1500" baseline="30000" dirty="0" smtClean="0"/>
              <a:t>®</a:t>
            </a:r>
            <a:r>
              <a:rPr lang="en-US" sz="1500" dirty="0" smtClean="0"/>
              <a:t> </a:t>
            </a:r>
            <a:r>
              <a:rPr lang="en-US" sz="1500" dirty="0"/>
              <a:t>and placebo were injected with EMG guidance into the flexor </a:t>
            </a:r>
            <a:r>
              <a:rPr lang="en-US" sz="1500" dirty="0" err="1"/>
              <a:t>digitorum</a:t>
            </a:r>
            <a:r>
              <a:rPr lang="en-US" sz="1500" dirty="0"/>
              <a:t> </a:t>
            </a:r>
            <a:r>
              <a:rPr lang="en-US" sz="1500" dirty="0" err="1"/>
              <a:t>profundus</a:t>
            </a:r>
            <a:r>
              <a:rPr lang="en-US" sz="1500" dirty="0"/>
              <a:t>, </a:t>
            </a:r>
            <a:r>
              <a:rPr lang="en-US" sz="1500" dirty="0" smtClean="0"/>
              <a:t/>
            </a:r>
            <a:br>
              <a:rPr lang="en-US" sz="1500" dirty="0" smtClean="0"/>
            </a:br>
            <a:r>
              <a:rPr lang="en-US" sz="1500" dirty="0" smtClean="0"/>
              <a:t>flexor </a:t>
            </a:r>
            <a:r>
              <a:rPr lang="en-US" sz="1500" dirty="0" err="1"/>
              <a:t>digitorum</a:t>
            </a:r>
            <a:r>
              <a:rPr lang="en-US" sz="1500" dirty="0"/>
              <a:t> </a:t>
            </a:r>
            <a:r>
              <a:rPr lang="en-US" sz="1500" dirty="0" err="1"/>
              <a:t>sublimis</a:t>
            </a:r>
            <a:r>
              <a:rPr lang="en-US" sz="1500" dirty="0"/>
              <a:t>, flexor carpi </a:t>
            </a:r>
            <a:r>
              <a:rPr lang="en-US" sz="1500" dirty="0" err="1"/>
              <a:t>radialis</a:t>
            </a:r>
            <a:r>
              <a:rPr lang="en-US" sz="1500" dirty="0"/>
              <a:t>, flexor carpi </a:t>
            </a:r>
            <a:r>
              <a:rPr lang="en-US" sz="1500" dirty="0" err="1"/>
              <a:t>ulnaris</a:t>
            </a:r>
            <a:r>
              <a:rPr lang="en-US" sz="1500" dirty="0"/>
              <a:t>, and biceps </a:t>
            </a:r>
            <a:r>
              <a:rPr lang="en-US" sz="1500" dirty="0" err="1"/>
              <a:t>brachii</a:t>
            </a:r>
            <a:r>
              <a:rPr lang="en-US" sz="1500" dirty="0" smtClean="0"/>
              <a:t> </a:t>
            </a:r>
          </a:p>
          <a:p>
            <a:pPr lvl="1"/>
            <a:r>
              <a:rPr lang="en-US" sz="1500" dirty="0"/>
              <a:t>The primary efficacy variable </a:t>
            </a:r>
            <a:r>
              <a:rPr lang="en-US" sz="1500" dirty="0" smtClean="0"/>
              <a:t>was </a:t>
            </a:r>
            <a:r>
              <a:rPr lang="en-US" sz="1500" dirty="0"/>
              <a:t>the wrist flexor tone at Week </a:t>
            </a:r>
            <a:r>
              <a:rPr lang="en-US" sz="1500" dirty="0" smtClean="0"/>
              <a:t>6</a:t>
            </a:r>
          </a:p>
          <a:p>
            <a:r>
              <a:rPr lang="en-US" sz="1500" dirty="0"/>
              <a:t>Study 3 compared 3 doses of </a:t>
            </a:r>
            <a:r>
              <a:rPr lang="en-US" sz="1500" dirty="0" smtClean="0"/>
              <a:t>BOTOX</a:t>
            </a:r>
            <a:r>
              <a:rPr lang="en-US" sz="1500" baseline="30000" dirty="0" smtClean="0"/>
              <a:t>®</a:t>
            </a:r>
            <a:r>
              <a:rPr lang="en-US" sz="1500" dirty="0" smtClean="0"/>
              <a:t> </a:t>
            </a:r>
            <a:r>
              <a:rPr lang="en-US" sz="1500" dirty="0"/>
              <a:t>with placebo and enrolled 88 patients [</a:t>
            </a:r>
            <a:r>
              <a:rPr lang="en-US" sz="1500" dirty="0" smtClean="0"/>
              <a:t>BOTOX</a:t>
            </a:r>
            <a:r>
              <a:rPr lang="en-US" sz="1500" baseline="30000" dirty="0" smtClean="0"/>
              <a:t>®</a:t>
            </a:r>
            <a:r>
              <a:rPr lang="en-US" sz="1500" dirty="0" smtClean="0"/>
              <a:t> </a:t>
            </a:r>
            <a:r>
              <a:rPr lang="en-US" sz="1500" dirty="0"/>
              <a:t>360 Units (N=23), </a:t>
            </a:r>
            <a:r>
              <a:rPr lang="en-US" sz="1500" dirty="0" smtClean="0"/>
              <a:t>BOTOX</a:t>
            </a:r>
            <a:r>
              <a:rPr lang="en-US" sz="1500" baseline="30000" dirty="0" smtClean="0"/>
              <a:t>®</a:t>
            </a:r>
            <a:r>
              <a:rPr lang="en-US" sz="1500" dirty="0" smtClean="0"/>
              <a:t> </a:t>
            </a:r>
            <a:r>
              <a:rPr lang="en-US" sz="1500" dirty="0"/>
              <a:t>180 Units (N=23), </a:t>
            </a:r>
            <a:r>
              <a:rPr lang="en-US" sz="1500" dirty="0" smtClean="0"/>
              <a:t>BOTOX</a:t>
            </a:r>
            <a:r>
              <a:rPr lang="en-US" sz="1500" baseline="30000" dirty="0" smtClean="0"/>
              <a:t>®</a:t>
            </a:r>
            <a:r>
              <a:rPr lang="en-US" sz="1500" dirty="0" smtClean="0"/>
              <a:t> </a:t>
            </a:r>
            <a:r>
              <a:rPr lang="en-US" sz="1500" dirty="0"/>
              <a:t>90 Units (N=23), and placebo (N=19)] with upper limb spasticity (expanded Ashworth score of at least 2 for elbow flexor tone and at least 3 for wrist flexor tone and/or finger flexor tone) who were at least 6 weeks </a:t>
            </a:r>
            <a:r>
              <a:rPr lang="en-US" sz="1500" dirty="0" smtClean="0"/>
              <a:t>post-stroke</a:t>
            </a:r>
          </a:p>
          <a:p>
            <a:pPr lvl="1"/>
            <a:r>
              <a:rPr lang="en-US" sz="1500" dirty="0" smtClean="0"/>
              <a:t>BOTOX</a:t>
            </a:r>
            <a:r>
              <a:rPr lang="en-US" sz="1500" baseline="30000" dirty="0" smtClean="0"/>
              <a:t>®</a:t>
            </a:r>
            <a:r>
              <a:rPr lang="en-US" sz="1500" dirty="0" smtClean="0"/>
              <a:t> </a:t>
            </a:r>
            <a:r>
              <a:rPr lang="en-US" sz="1500" dirty="0"/>
              <a:t>and placebo were injected with EMG guidance into the flexor </a:t>
            </a:r>
            <a:r>
              <a:rPr lang="en-US" sz="1500" dirty="0" err="1"/>
              <a:t>digitorum</a:t>
            </a:r>
            <a:r>
              <a:rPr lang="en-US" sz="1500" dirty="0"/>
              <a:t> </a:t>
            </a:r>
            <a:r>
              <a:rPr lang="en-US" sz="1500" dirty="0" err="1"/>
              <a:t>profundus</a:t>
            </a:r>
            <a:r>
              <a:rPr lang="en-US" sz="1500" dirty="0"/>
              <a:t>, </a:t>
            </a:r>
            <a:r>
              <a:rPr lang="en-US" sz="1500" dirty="0" smtClean="0"/>
              <a:t/>
            </a:r>
            <a:br>
              <a:rPr lang="en-US" sz="1500" dirty="0" smtClean="0"/>
            </a:br>
            <a:r>
              <a:rPr lang="en-US" sz="1500" dirty="0" smtClean="0"/>
              <a:t>flexor </a:t>
            </a:r>
            <a:r>
              <a:rPr lang="en-US" sz="1500" dirty="0" err="1"/>
              <a:t>digitorum</a:t>
            </a:r>
            <a:r>
              <a:rPr lang="en-US" sz="1500" dirty="0"/>
              <a:t> </a:t>
            </a:r>
            <a:r>
              <a:rPr lang="en-US" sz="1500" dirty="0" err="1"/>
              <a:t>sublimis</a:t>
            </a:r>
            <a:r>
              <a:rPr lang="en-US" sz="1500" dirty="0"/>
              <a:t>, flexor carpi </a:t>
            </a:r>
            <a:r>
              <a:rPr lang="en-US" sz="1500" dirty="0" err="1"/>
              <a:t>radialis</a:t>
            </a:r>
            <a:r>
              <a:rPr lang="en-US" sz="1500" dirty="0"/>
              <a:t>, flexor carpi </a:t>
            </a:r>
            <a:r>
              <a:rPr lang="en-US" sz="1500" dirty="0" err="1"/>
              <a:t>ulnaris</a:t>
            </a:r>
            <a:r>
              <a:rPr lang="en-US" sz="1500" dirty="0"/>
              <a:t>, and biceps </a:t>
            </a:r>
            <a:r>
              <a:rPr lang="en-US" sz="1500" dirty="0" err="1" smtClean="0"/>
              <a:t>brachii</a:t>
            </a:r>
            <a:endParaRPr lang="en-US" sz="1500" dirty="0" smtClean="0"/>
          </a:p>
          <a:p>
            <a:pPr lvl="1"/>
            <a:r>
              <a:rPr lang="en-US" sz="1500" dirty="0"/>
              <a:t>The primary efficacy variable </a:t>
            </a:r>
            <a:r>
              <a:rPr lang="en-US" sz="1500" dirty="0" smtClean="0"/>
              <a:t>was </a:t>
            </a:r>
            <a:r>
              <a:rPr lang="en-US" sz="1500" dirty="0"/>
              <a:t>wrist and elbow flexor tone</a:t>
            </a:r>
            <a:endParaRPr lang="en-US" sz="1500" dirty="0" smtClean="0"/>
          </a:p>
          <a:p>
            <a:endParaRPr lang="en-US" dirty="0"/>
          </a:p>
        </p:txBody>
      </p:sp>
      <p:sp>
        <p:nvSpPr>
          <p:cNvPr id="4" name="Text Box 4"/>
          <p:cNvSpPr txBox="1">
            <a:spLocks noChangeArrowheads="1"/>
          </p:cNvSpPr>
          <p:nvPr/>
        </p:nvSpPr>
        <p:spPr bwMode="auto">
          <a:xfrm>
            <a:off x="420028" y="5640355"/>
            <a:ext cx="7835900" cy="246221"/>
          </a:xfrm>
          <a:prstGeom prst="rect">
            <a:avLst/>
          </a:prstGeom>
          <a:noFill/>
          <a:ln w="9525">
            <a:noFill/>
            <a:miter lim="800000"/>
            <a:headEnd/>
            <a:tailEnd/>
          </a:ln>
        </p:spPr>
        <p:txBody>
          <a:bodyPr wrap="square">
            <a:spAutoFit/>
          </a:bodyPr>
          <a:lstStyle/>
          <a:p>
            <a:r>
              <a:rPr lang="en-US" sz="1000" b="1" dirty="0" smtClean="0">
                <a:latin typeface="Arial" panose="020B0604020202020204" pitchFamily="34" charset="0"/>
                <a:cs typeface="Arial" panose="020B0604020202020204" pitchFamily="34" charset="0"/>
              </a:rPr>
              <a:t>Reference:  </a:t>
            </a:r>
            <a:r>
              <a:rPr lang="en-US" sz="1000" dirty="0">
                <a:latin typeface="Arial" panose="020B0604020202020204" pitchFamily="34" charset="0"/>
                <a:cs typeface="Arial" panose="020B0604020202020204" pitchFamily="34" charset="0"/>
              </a:rPr>
              <a:t>1</a:t>
            </a:r>
            <a:r>
              <a:rPr lang="en-US" sz="1000" dirty="0" smtClean="0">
                <a:latin typeface="Arial" panose="020B0604020202020204" pitchFamily="34" charset="0"/>
                <a:cs typeface="Arial" panose="020B0604020202020204" pitchFamily="34" charset="0"/>
              </a:rPr>
              <a:t>. BOTOX</a:t>
            </a:r>
            <a:r>
              <a:rPr lang="en-US" sz="1000" baseline="30000" dirty="0" smtClean="0">
                <a:latin typeface="Arial" panose="020B0604020202020204" pitchFamily="34" charset="0"/>
                <a:cs typeface="Arial" panose="020B0604020202020204" pitchFamily="34" charset="0"/>
              </a:rPr>
              <a:t>®</a:t>
            </a:r>
            <a:r>
              <a:rPr lang="en-US" sz="1000" dirty="0" smtClean="0">
                <a:latin typeface="Arial" panose="020B0604020202020204" pitchFamily="34" charset="0"/>
                <a:cs typeface="Arial" panose="020B0604020202020204" pitchFamily="34" charset="0"/>
              </a:rPr>
              <a:t> [Prescribing Information]. Irvine, CA: Allergan, Inc.; February 2014.</a:t>
            </a:r>
          </a:p>
        </p:txBody>
      </p:sp>
      <p:sp>
        <p:nvSpPr>
          <p:cNvPr id="6" name="Rectangle 3"/>
          <p:cNvSpPr>
            <a:spLocks noChangeArrowheads="1"/>
          </p:cNvSpPr>
          <p:nvPr/>
        </p:nvSpPr>
        <p:spPr bwMode="auto">
          <a:xfrm>
            <a:off x="420028" y="5170752"/>
            <a:ext cx="9144000" cy="492443"/>
          </a:xfrm>
          <a:prstGeom prst="rect">
            <a:avLst/>
          </a:prstGeom>
          <a:noFill/>
          <a:ln w="9525">
            <a:noFill/>
            <a:miter lim="800000"/>
            <a:headEnd/>
            <a:tailEnd/>
          </a:ln>
        </p:spPr>
        <p:txBody>
          <a:bodyPr>
            <a:spAutoFit/>
          </a:bodyPr>
          <a:lstStyle/>
          <a:p>
            <a:r>
              <a:rPr lang="en-US" sz="1300" b="1" dirty="0">
                <a:latin typeface="Arial" panose="020B0604020202020204" pitchFamily="34" charset="0"/>
                <a:cs typeface="Arial" panose="020B0604020202020204" pitchFamily="34" charset="0"/>
              </a:rPr>
              <a:t>Please see BOTOX</a:t>
            </a:r>
            <a:r>
              <a:rPr lang="en-US" sz="1300" b="1" baseline="30000" dirty="0">
                <a:latin typeface="Arial" panose="020B0604020202020204" pitchFamily="34" charset="0"/>
                <a:cs typeface="Arial" panose="020B0604020202020204" pitchFamily="34" charset="0"/>
              </a:rPr>
              <a:t>®</a:t>
            </a:r>
            <a:r>
              <a:rPr lang="en-US" sz="1300" b="1" dirty="0">
                <a:latin typeface="Arial" panose="020B0604020202020204" pitchFamily="34" charset="0"/>
                <a:cs typeface="Arial" panose="020B0604020202020204" pitchFamily="34" charset="0"/>
              </a:rPr>
              <a:t> and BOTOX</a:t>
            </a:r>
            <a:r>
              <a:rPr lang="en-US" sz="1300" b="1" baseline="30000" dirty="0">
                <a:latin typeface="Arial" panose="020B0604020202020204" pitchFamily="34" charset="0"/>
                <a:cs typeface="Arial" panose="020B0604020202020204" pitchFamily="34" charset="0"/>
              </a:rPr>
              <a:t> ®</a:t>
            </a:r>
            <a:r>
              <a:rPr lang="en-US" sz="1300" b="1" dirty="0">
                <a:latin typeface="Arial" panose="020B0604020202020204" pitchFamily="34" charset="0"/>
                <a:cs typeface="Arial" panose="020B0604020202020204" pitchFamily="34" charset="0"/>
              </a:rPr>
              <a:t> Cosmetic Important Safety Information including Boxed Warning </a:t>
            </a:r>
            <a:br>
              <a:rPr lang="en-US" sz="1300" b="1" dirty="0">
                <a:latin typeface="Arial" panose="020B0604020202020204" pitchFamily="34" charset="0"/>
                <a:cs typeface="Arial" panose="020B0604020202020204" pitchFamily="34" charset="0"/>
              </a:rPr>
            </a:br>
            <a:r>
              <a:rPr lang="en-US" sz="1300" b="1" dirty="0">
                <a:latin typeface="Arial" panose="020B0604020202020204" pitchFamily="34" charset="0"/>
                <a:cs typeface="Arial" panose="020B0604020202020204" pitchFamily="34" charset="0"/>
              </a:rPr>
              <a:t>included in this presentation.</a:t>
            </a:r>
          </a:p>
        </p:txBody>
      </p:sp>
    </p:spTree>
    <p:extLst>
      <p:ext uri="{BB962C8B-B14F-4D97-AF65-F5344CB8AC3E}">
        <p14:creationId xmlns:p14="http://schemas.microsoft.com/office/powerpoint/2010/main" val="2334300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Incidence of Adverse Events in Doses Up to 360 Units</a:t>
            </a:r>
          </a:p>
        </p:txBody>
      </p:sp>
      <p:sp>
        <p:nvSpPr>
          <p:cNvPr id="3" name="Content Placeholder 2"/>
          <p:cNvSpPr>
            <a:spLocks noGrp="1"/>
          </p:cNvSpPr>
          <p:nvPr>
            <p:ph idx="1"/>
          </p:nvPr>
        </p:nvSpPr>
        <p:spPr>
          <a:xfrm>
            <a:off x="328410" y="1016288"/>
            <a:ext cx="8229600" cy="1134481"/>
          </a:xfrm>
        </p:spPr>
        <p:txBody>
          <a:bodyPr>
            <a:normAutofit/>
          </a:bodyPr>
          <a:lstStyle/>
          <a:p>
            <a:r>
              <a:rPr lang="en-US" sz="1600" dirty="0"/>
              <a:t>Adverse reactions reported by ≥ 2% of BOTOX</a:t>
            </a:r>
            <a:r>
              <a:rPr lang="en-US" sz="1600" baseline="30000" dirty="0"/>
              <a:t>®</a:t>
            </a:r>
            <a:r>
              <a:rPr lang="en-US" sz="1600" dirty="0"/>
              <a:t> treated patients and more frequent than in placebo-treated patients in adult spasticity double-blind, </a:t>
            </a:r>
            <a:r>
              <a:rPr lang="en-US" sz="1600" dirty="0" smtClean="0"/>
              <a:t>placebo-controlled </a:t>
            </a:r>
            <a:r>
              <a:rPr lang="en-US" sz="1600" dirty="0"/>
              <a:t>clinical trials</a:t>
            </a:r>
            <a:r>
              <a:rPr lang="en-US" sz="1600" baseline="30000" dirty="0"/>
              <a:t>1</a:t>
            </a:r>
            <a:endParaRPr lang="en-US" sz="1600" dirty="0"/>
          </a:p>
        </p:txBody>
      </p:sp>
      <p:graphicFrame>
        <p:nvGraphicFramePr>
          <p:cNvPr id="4" name="Table 3"/>
          <p:cNvGraphicFramePr>
            <a:graphicFrameLocks noGrp="1"/>
          </p:cNvGraphicFramePr>
          <p:nvPr>
            <p:extLst>
              <p:ext uri="{D42A27DB-BD31-4B8C-83A1-F6EECF244321}">
                <p14:modId xmlns:p14="http://schemas.microsoft.com/office/powerpoint/2010/main" val="1960378101"/>
              </p:ext>
            </p:extLst>
          </p:nvPr>
        </p:nvGraphicFramePr>
        <p:xfrm>
          <a:off x="399245" y="1854547"/>
          <a:ext cx="8374531" cy="2917482"/>
        </p:xfrm>
        <a:graphic>
          <a:graphicData uri="http://schemas.openxmlformats.org/drawingml/2006/table">
            <a:tbl>
              <a:tblPr firstRow="1" bandRow="1">
                <a:tableStyleId>{5C22544A-7EE6-4342-B048-85BDC9FD1C3A}</a:tableStyleId>
              </a:tblPr>
              <a:tblGrid>
                <a:gridCol w="2394654"/>
                <a:gridCol w="1488206"/>
                <a:gridCol w="1141859"/>
                <a:gridCol w="1674906"/>
                <a:gridCol w="1674906"/>
              </a:tblGrid>
              <a:tr h="707682">
                <a:tc>
                  <a:txBody>
                    <a:bodyPr/>
                    <a:lstStyle/>
                    <a:p>
                      <a:pPr algn="ctr"/>
                      <a:r>
                        <a:rPr lang="en-US" sz="1200" b="1" dirty="0" smtClean="0">
                          <a:latin typeface="Arial" panose="020B0604020202020204" pitchFamily="34" charset="0"/>
                          <a:cs typeface="Arial" panose="020B0604020202020204" pitchFamily="34" charset="0"/>
                        </a:rPr>
                        <a:t>Adverse Reaction by</a:t>
                      </a:r>
                      <a:r>
                        <a:rPr lang="en-US" sz="1200" b="1" baseline="0" dirty="0" smtClean="0">
                          <a:latin typeface="Arial" panose="020B0604020202020204" pitchFamily="34" charset="0"/>
                          <a:cs typeface="Arial" panose="020B0604020202020204" pitchFamily="34" charset="0"/>
                        </a:rPr>
                        <a:t> System Organ Class</a:t>
                      </a:r>
                      <a:endParaRPr lang="en-US" sz="12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smtClean="0">
                          <a:latin typeface="Arial" panose="020B0604020202020204" pitchFamily="34" charset="0"/>
                          <a:cs typeface="Arial" panose="020B0604020202020204" pitchFamily="34" charset="0"/>
                        </a:rPr>
                        <a:t>Placebo </a:t>
                      </a:r>
                    </a:p>
                    <a:p>
                      <a:pPr algn="ctr"/>
                      <a:r>
                        <a:rPr lang="en-US" sz="1200" b="1" dirty="0" smtClean="0">
                          <a:latin typeface="Arial" panose="020B0604020202020204" pitchFamily="34" charset="0"/>
                          <a:cs typeface="Arial" panose="020B0604020202020204" pitchFamily="34" charset="0"/>
                        </a:rPr>
                        <a:t>(n = 182)</a:t>
                      </a:r>
                      <a:endParaRPr lang="en-US" sz="12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smtClean="0">
                          <a:latin typeface="Arial" panose="020B0604020202020204" pitchFamily="34" charset="0"/>
                          <a:cs typeface="Arial" panose="020B0604020202020204" pitchFamily="34" charset="0"/>
                        </a:rPr>
                        <a:t>BOTOX</a:t>
                      </a:r>
                      <a:r>
                        <a:rPr lang="en-US" sz="1200" b="1" baseline="30000" dirty="0" smtClean="0">
                          <a:latin typeface="Arial" panose="020B0604020202020204" pitchFamily="34" charset="0"/>
                          <a:cs typeface="Arial" panose="020B0604020202020204" pitchFamily="34" charset="0"/>
                        </a:rPr>
                        <a:t>®</a:t>
                      </a:r>
                    </a:p>
                    <a:p>
                      <a:pPr algn="ctr"/>
                      <a:r>
                        <a:rPr lang="en-US" sz="1200" b="1" dirty="0" smtClean="0">
                          <a:latin typeface="Arial" panose="020B0604020202020204" pitchFamily="34" charset="0"/>
                          <a:cs typeface="Arial" panose="020B0604020202020204" pitchFamily="34" charset="0"/>
                        </a:rPr>
                        <a:t>˂ 150 Units </a:t>
                      </a:r>
                    </a:p>
                    <a:p>
                      <a:pPr algn="ctr"/>
                      <a:r>
                        <a:rPr lang="en-US" sz="1200" b="1" dirty="0" smtClean="0">
                          <a:latin typeface="Arial" panose="020B0604020202020204" pitchFamily="34" charset="0"/>
                          <a:cs typeface="Arial" panose="020B0604020202020204" pitchFamily="34" charset="0"/>
                        </a:rPr>
                        <a:t>(n = 54)</a:t>
                      </a:r>
                      <a:endParaRPr lang="en-US" sz="12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latin typeface="Arial" panose="020B0604020202020204" pitchFamily="34" charset="0"/>
                          <a:cs typeface="Arial" panose="020B0604020202020204" pitchFamily="34" charset="0"/>
                        </a:rPr>
                        <a:t>BOTOX</a:t>
                      </a:r>
                      <a:r>
                        <a:rPr lang="en-US" sz="1200" b="1" baseline="30000" dirty="0" smtClean="0">
                          <a:latin typeface="Arial" panose="020B0604020202020204" pitchFamily="34" charset="0"/>
                          <a:cs typeface="Arial" panose="020B0604020202020204" pitchFamily="34" charset="0"/>
                        </a:rPr>
                        <a:t>®</a:t>
                      </a:r>
                    </a:p>
                    <a:p>
                      <a:pPr algn="ctr"/>
                      <a:r>
                        <a:rPr lang="en-US" sz="1200" b="1" dirty="0" smtClean="0">
                          <a:latin typeface="Arial" panose="020B0604020202020204" pitchFamily="34" charset="0"/>
                          <a:cs typeface="Arial" panose="020B0604020202020204" pitchFamily="34" charset="0"/>
                        </a:rPr>
                        <a:t>150 to 250 Units</a:t>
                      </a:r>
                    </a:p>
                    <a:p>
                      <a:pPr algn="ctr"/>
                      <a:r>
                        <a:rPr lang="en-US" sz="1200" b="1" dirty="0" smtClean="0">
                          <a:latin typeface="Arial" panose="020B0604020202020204" pitchFamily="34" charset="0"/>
                          <a:cs typeface="Arial" panose="020B0604020202020204" pitchFamily="34" charset="0"/>
                        </a:rPr>
                        <a:t>(n = 188)</a:t>
                      </a:r>
                      <a:endParaRPr lang="en-US" sz="12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latin typeface="Arial" panose="020B0604020202020204" pitchFamily="34" charset="0"/>
                          <a:cs typeface="Arial" panose="020B0604020202020204" pitchFamily="34" charset="0"/>
                        </a:rPr>
                        <a:t>BOTOX</a:t>
                      </a:r>
                      <a:r>
                        <a:rPr lang="en-US" sz="1200" b="1" baseline="30000" dirty="0" smtClean="0">
                          <a:latin typeface="Arial" panose="020B0604020202020204" pitchFamily="34" charset="0"/>
                          <a:cs typeface="Arial" panose="020B0604020202020204" pitchFamily="34" charset="0"/>
                        </a:rPr>
                        <a:t>®</a:t>
                      </a:r>
                    </a:p>
                    <a:p>
                      <a:pPr algn="ctr"/>
                      <a:r>
                        <a:rPr lang="en-US" sz="1200" b="1" dirty="0" smtClean="0">
                          <a:latin typeface="Arial" panose="020B0604020202020204" pitchFamily="34" charset="0"/>
                          <a:cs typeface="Arial" panose="020B0604020202020204" pitchFamily="34" charset="0"/>
                        </a:rPr>
                        <a:t>251 to 360 Units</a:t>
                      </a:r>
                    </a:p>
                    <a:p>
                      <a:pPr algn="ctr"/>
                      <a:r>
                        <a:rPr lang="en-US" sz="1200" b="1" dirty="0" smtClean="0">
                          <a:latin typeface="Arial" panose="020B0604020202020204" pitchFamily="34" charset="0"/>
                          <a:cs typeface="Arial" panose="020B0604020202020204" pitchFamily="34" charset="0"/>
                        </a:rPr>
                        <a:t>(n = 115)</a:t>
                      </a:r>
                      <a:endParaRPr lang="en-US" sz="12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6247">
                <a:tc>
                  <a:txBody>
                    <a:bodyPr/>
                    <a:lstStyle/>
                    <a:p>
                      <a:pPr algn="l"/>
                      <a:r>
                        <a:rPr lang="en-US" sz="1100" b="1" dirty="0" smtClean="0">
                          <a:latin typeface="Arial" panose="020B0604020202020204" pitchFamily="34" charset="0"/>
                          <a:cs typeface="Arial" panose="020B0604020202020204" pitchFamily="34" charset="0"/>
                        </a:rPr>
                        <a:t>Gastrointestinal disorder</a:t>
                      </a:r>
                    </a:p>
                    <a:p>
                      <a:pPr algn="l"/>
                      <a:r>
                        <a:rPr lang="en-US" sz="1100" dirty="0" smtClean="0">
                          <a:latin typeface="Arial" panose="020B0604020202020204" pitchFamily="34" charset="0"/>
                          <a:cs typeface="Arial" panose="020B0604020202020204" pitchFamily="34" charset="0"/>
                        </a:rPr>
                        <a:t>     Nausea</a:t>
                      </a:r>
                      <a:endParaRPr lang="en-US" sz="11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1 (1%)</a:t>
                      </a:r>
                      <a:endParaRPr lang="en-US" sz="11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1 (2%)</a:t>
                      </a:r>
                      <a:endParaRPr lang="en-US" sz="11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3 (2%)</a:t>
                      </a:r>
                      <a:endParaRPr lang="en-US" sz="11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3 (3%)</a:t>
                      </a:r>
                      <a:endParaRPr lang="en-US" sz="11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34803">
                <a:tc>
                  <a:txBody>
                    <a:bodyPr/>
                    <a:lstStyle/>
                    <a:p>
                      <a:pPr algn="l"/>
                      <a:r>
                        <a:rPr lang="en-US" sz="1100" b="1" dirty="0" smtClean="0">
                          <a:latin typeface="Arial" panose="020B0604020202020204" pitchFamily="34" charset="0"/>
                          <a:cs typeface="Arial" panose="020B0604020202020204" pitchFamily="34" charset="0"/>
                        </a:rPr>
                        <a:t>General</a:t>
                      </a:r>
                      <a:r>
                        <a:rPr lang="en-US" sz="1100" b="1" baseline="0" dirty="0" smtClean="0">
                          <a:latin typeface="Arial" panose="020B0604020202020204" pitchFamily="34" charset="0"/>
                          <a:cs typeface="Arial" panose="020B0604020202020204" pitchFamily="34" charset="0"/>
                        </a:rPr>
                        <a:t> disorders and administration site conditions</a:t>
                      </a:r>
                    </a:p>
                    <a:p>
                      <a:pPr algn="l"/>
                      <a:r>
                        <a:rPr lang="en-US" sz="1100" baseline="0" dirty="0" smtClean="0">
                          <a:latin typeface="Arial" panose="020B0604020202020204" pitchFamily="34" charset="0"/>
                          <a:cs typeface="Arial" panose="020B0604020202020204" pitchFamily="34" charset="0"/>
                        </a:rPr>
                        <a:t>     Fatigue</a:t>
                      </a:r>
                      <a:endParaRPr lang="en-US" sz="11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0</a:t>
                      </a:r>
                      <a:endParaRPr lang="en-US" sz="11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1 (2%)</a:t>
                      </a:r>
                      <a:endParaRPr lang="en-US" sz="11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4 (2%)</a:t>
                      </a:r>
                      <a:endParaRPr lang="en-US" sz="11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4 (3%)</a:t>
                      </a:r>
                      <a:endParaRPr lang="en-US" sz="11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2479">
                <a:tc>
                  <a:txBody>
                    <a:bodyPr/>
                    <a:lstStyle/>
                    <a:p>
                      <a:pPr algn="l"/>
                      <a:r>
                        <a:rPr lang="en-US" sz="1100" b="1" dirty="0" smtClean="0">
                          <a:latin typeface="Arial" panose="020B0604020202020204" pitchFamily="34" charset="0"/>
                          <a:cs typeface="Arial" panose="020B0604020202020204" pitchFamily="34" charset="0"/>
                        </a:rPr>
                        <a:t>Infections and infestations </a:t>
                      </a:r>
                    </a:p>
                    <a:p>
                      <a:pPr algn="l"/>
                      <a:r>
                        <a:rPr lang="en-US" sz="1100" dirty="0" smtClean="0">
                          <a:latin typeface="Arial" panose="020B0604020202020204" pitchFamily="34" charset="0"/>
                          <a:cs typeface="Arial" panose="020B0604020202020204" pitchFamily="34" charset="0"/>
                        </a:rPr>
                        <a:t>     Bronchitis</a:t>
                      </a:r>
                      <a:endParaRPr lang="en-US" sz="11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2 (1%)</a:t>
                      </a:r>
                      <a:endParaRPr lang="en-US" sz="11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0</a:t>
                      </a:r>
                      <a:endParaRPr lang="en-US" sz="11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4 (2%)</a:t>
                      </a:r>
                      <a:endParaRPr lang="en-US" sz="11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4 (3%)</a:t>
                      </a:r>
                      <a:endParaRPr lang="en-US" sz="11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83360">
                <a:tc>
                  <a:txBody>
                    <a:bodyPr/>
                    <a:lstStyle/>
                    <a:p>
                      <a:pPr algn="l"/>
                      <a:r>
                        <a:rPr lang="en-US" sz="1100" b="1" dirty="0" smtClean="0">
                          <a:latin typeface="Arial" panose="020B0604020202020204" pitchFamily="34" charset="0"/>
                          <a:cs typeface="Arial" panose="020B0604020202020204" pitchFamily="34" charset="0"/>
                        </a:rPr>
                        <a:t>Musculoskeletal and connective-tissue disorders</a:t>
                      </a:r>
                    </a:p>
                    <a:p>
                      <a:pPr algn="l"/>
                      <a:r>
                        <a:rPr lang="en-US" sz="1100" dirty="0" smtClean="0">
                          <a:latin typeface="Arial" panose="020B0604020202020204" pitchFamily="34" charset="0"/>
                          <a:cs typeface="Arial" panose="020B0604020202020204" pitchFamily="34" charset="0"/>
                        </a:rPr>
                        <a:t>     Pain in extremity</a:t>
                      </a:r>
                    </a:p>
                    <a:p>
                      <a:pPr algn="l"/>
                      <a:r>
                        <a:rPr lang="en-US" sz="1100" dirty="0" smtClean="0">
                          <a:latin typeface="Arial" panose="020B0604020202020204" pitchFamily="34" charset="0"/>
                          <a:cs typeface="Arial" panose="020B0604020202020204" pitchFamily="34" charset="0"/>
                        </a:rPr>
                        <a:t>     Muscular weakness</a:t>
                      </a:r>
                      <a:endParaRPr lang="en-US" sz="11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8 (4%)</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2</a:t>
                      </a:r>
                      <a:r>
                        <a:rPr lang="en-US" sz="1100" baseline="0" dirty="0" smtClean="0">
                          <a:latin typeface="Arial" panose="020B0604020202020204" pitchFamily="34" charset="0"/>
                          <a:cs typeface="Arial" panose="020B0604020202020204" pitchFamily="34" charset="0"/>
                        </a:rPr>
                        <a:t> (1%)</a:t>
                      </a:r>
                      <a:endParaRPr lang="en-US" sz="11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5 (9%)</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1 (2%)</a:t>
                      </a:r>
                      <a:endParaRPr lang="en-US" sz="11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10 (5%)</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  7 (4%)</a:t>
                      </a:r>
                      <a:endParaRPr lang="en-US" sz="11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7 (6%)</a:t>
                      </a:r>
                    </a:p>
                    <a:p>
                      <a:pPr algn="ctr"/>
                      <a:r>
                        <a:rPr lang="en-US" sz="1100" dirty="0" smtClean="0">
                          <a:latin typeface="Arial" panose="020B0604020202020204" pitchFamily="34" charset="0"/>
                          <a:cs typeface="Arial" panose="020B0604020202020204" pitchFamily="34" charset="0"/>
                        </a:rPr>
                        <a:t>0</a:t>
                      </a:r>
                      <a:endParaRPr lang="en-US" sz="11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Text Box 4"/>
          <p:cNvSpPr txBox="1">
            <a:spLocks noChangeArrowheads="1"/>
          </p:cNvSpPr>
          <p:nvPr/>
        </p:nvSpPr>
        <p:spPr bwMode="auto">
          <a:xfrm>
            <a:off x="302742" y="5479505"/>
            <a:ext cx="8506406" cy="400110"/>
          </a:xfrm>
          <a:prstGeom prst="rect">
            <a:avLst/>
          </a:prstGeom>
          <a:noFill/>
          <a:ln w="9525">
            <a:noFill/>
            <a:miter lim="800000"/>
            <a:headEnd/>
            <a:tailEnd/>
          </a:ln>
        </p:spPr>
        <p:txBody>
          <a:bodyPr wrap="square">
            <a:spAutoFit/>
          </a:bodyPr>
          <a:lstStyle/>
          <a:p>
            <a:r>
              <a:rPr lang="en-US" sz="1000" b="1" dirty="0" smtClean="0">
                <a:latin typeface="Arial" panose="020B0604020202020204" pitchFamily="34" charset="0"/>
                <a:cs typeface="Arial" panose="020B0604020202020204" pitchFamily="34" charset="0"/>
              </a:rPr>
              <a:t>Reference:  </a:t>
            </a:r>
            <a:r>
              <a:rPr lang="en-US" sz="1000" dirty="0">
                <a:latin typeface="Arial" panose="020B0604020202020204" pitchFamily="34" charset="0"/>
                <a:cs typeface="Arial" panose="020B0604020202020204" pitchFamily="34" charset="0"/>
              </a:rPr>
              <a:t>1</a:t>
            </a:r>
            <a:r>
              <a:rPr lang="en-US" sz="1000" dirty="0" smtClean="0">
                <a:latin typeface="Arial" panose="020B0604020202020204" pitchFamily="34" charset="0"/>
                <a:cs typeface="Arial" panose="020B0604020202020204" pitchFamily="34" charset="0"/>
              </a:rPr>
              <a:t>. BOTOX</a:t>
            </a:r>
            <a:r>
              <a:rPr lang="en-US" sz="1000" baseline="30000" dirty="0" smtClean="0">
                <a:latin typeface="Arial" panose="020B0604020202020204" pitchFamily="34" charset="0"/>
                <a:cs typeface="Arial" panose="020B0604020202020204" pitchFamily="34" charset="0"/>
              </a:rPr>
              <a:t>®</a:t>
            </a:r>
            <a:r>
              <a:rPr lang="en-US" sz="1000" dirty="0" smtClean="0">
                <a:latin typeface="Arial" panose="020B0604020202020204" pitchFamily="34" charset="0"/>
                <a:cs typeface="Arial" panose="020B0604020202020204" pitchFamily="34" charset="0"/>
              </a:rPr>
              <a:t> [Prescribing </a:t>
            </a:r>
            <a:r>
              <a:rPr lang="en-US" sz="1000" dirty="0">
                <a:latin typeface="Arial" panose="020B0604020202020204" pitchFamily="34" charset="0"/>
                <a:cs typeface="Arial" panose="020B0604020202020204" pitchFamily="34" charset="0"/>
              </a:rPr>
              <a:t>I</a:t>
            </a:r>
            <a:r>
              <a:rPr lang="en-US" sz="1000" dirty="0" smtClean="0">
                <a:latin typeface="Arial" panose="020B0604020202020204" pitchFamily="34" charset="0"/>
                <a:cs typeface="Arial" panose="020B0604020202020204" pitchFamily="34" charset="0"/>
              </a:rPr>
              <a:t>nformation]. Irvine, CA: Allergan, Inc.; February 2014. </a:t>
            </a:r>
            <a:r>
              <a:rPr lang="en-US" sz="1000" dirty="0">
                <a:latin typeface="Arial" panose="020B0604020202020204" pitchFamily="34" charset="0"/>
                <a:cs typeface="Arial" panose="020B0604020202020204" pitchFamily="34" charset="0"/>
              </a:rPr>
              <a:t>2. Data on </a:t>
            </a:r>
            <a:r>
              <a:rPr lang="en-US" sz="1000" dirty="0" smtClean="0">
                <a:latin typeface="Arial" panose="020B0604020202020204" pitchFamily="34" charset="0"/>
                <a:cs typeface="Arial" panose="020B0604020202020204" pitchFamily="34" charset="0"/>
              </a:rPr>
              <a:t>file, Allergan, Inc.  BOTOX</a:t>
            </a:r>
            <a:r>
              <a:rPr lang="en-US" sz="1000" baseline="30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Summary </a:t>
            </a:r>
            <a:r>
              <a:rPr lang="en-US" sz="1000" dirty="0">
                <a:latin typeface="Arial" panose="020B0604020202020204" pitchFamily="34" charset="0"/>
                <a:cs typeface="Arial" panose="020B0604020202020204" pitchFamily="34" charset="0"/>
              </a:rPr>
              <a:t>of </a:t>
            </a:r>
            <a:r>
              <a:rPr lang="en-US" sz="1000" dirty="0" smtClean="0">
                <a:latin typeface="Arial" panose="020B0604020202020204" pitchFamily="34" charset="0"/>
                <a:cs typeface="Arial" panose="020B0604020202020204" pitchFamily="34" charset="0"/>
              </a:rPr>
              <a:t>Clinical Safety </a:t>
            </a:r>
            <a:r>
              <a:rPr lang="en-US" sz="1000" dirty="0">
                <a:latin typeface="Arial" panose="020B0604020202020204" pitchFamily="34" charset="0"/>
                <a:cs typeface="Arial" panose="020B0604020202020204" pitchFamily="34" charset="0"/>
              </a:rPr>
              <a:t>(LLS</a:t>
            </a:r>
            <a:r>
              <a:rPr lang="en-US" sz="1000" dirty="0" smtClean="0">
                <a:latin typeface="Arial" panose="020B0604020202020204" pitchFamily="34" charset="0"/>
                <a:cs typeface="Arial" panose="020B0604020202020204" pitchFamily="34" charset="0"/>
              </a:rPr>
              <a:t>). </a:t>
            </a:r>
          </a:p>
        </p:txBody>
      </p:sp>
      <p:sp>
        <p:nvSpPr>
          <p:cNvPr id="7" name="Content Placeholder 2"/>
          <p:cNvSpPr txBox="1">
            <a:spLocks/>
          </p:cNvSpPr>
          <p:nvPr/>
        </p:nvSpPr>
        <p:spPr>
          <a:xfrm>
            <a:off x="312354" y="4761904"/>
            <a:ext cx="8831645" cy="567240"/>
          </a:xfrm>
          <a:prstGeom prst="rect">
            <a:avLst/>
          </a:prstGeom>
        </p:spPr>
        <p:txBody>
          <a:bodyPr vert="horz" lIns="91440" tIns="45720" rIns="91440" bIns="45720" rtlCol="0">
            <a:noAutofit/>
          </a:bodyPr>
          <a:lstStyle>
            <a:lvl1pPr marL="230188" indent="-230188" algn="l" defTabSz="914400" rtl="0" eaLnBrk="1" latinLnBrk="0" hangingPunct="1">
              <a:spcBef>
                <a:spcPts val="600"/>
              </a:spcBef>
              <a:buClr>
                <a:srgbClr val="216EB6"/>
              </a:buClr>
              <a:buFont typeface="Arial" pitchFamily="34" charset="0"/>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ts val="600"/>
              </a:spcBef>
              <a:buClr>
                <a:srgbClr val="216EB6"/>
              </a:buClr>
              <a:buFont typeface="Arial" pitchFamily="34" charset="0"/>
              <a:buChar char="–"/>
              <a:defRPr sz="1800" kern="1200">
                <a:solidFill>
                  <a:schemeClr val="tx1"/>
                </a:solidFill>
                <a:latin typeface="Arial" pitchFamily="34" charset="0"/>
                <a:ea typeface="+mn-ea"/>
                <a:cs typeface="Arial" pitchFamily="34" charset="0"/>
              </a:defRPr>
            </a:lvl2pPr>
            <a:lvl3pPr marL="1082675" indent="-168275" algn="l" defTabSz="914400" rtl="0" eaLnBrk="1" latinLnBrk="0" hangingPunct="1">
              <a:spcBef>
                <a:spcPts val="600"/>
              </a:spcBef>
              <a:buClr>
                <a:srgbClr val="216EB6"/>
              </a:buClr>
              <a:buFont typeface="Arial" pitchFamily="34" charset="0"/>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ts val="600"/>
              </a:spcBef>
              <a:buClr>
                <a:srgbClr val="216EB6"/>
              </a:buClr>
              <a:buFont typeface="Arial" pitchFamily="34" charset="0"/>
              <a:buChar char="–"/>
              <a:defRPr sz="1400" kern="1200">
                <a:solidFill>
                  <a:schemeClr val="tx1"/>
                </a:solidFill>
                <a:latin typeface="Arial" pitchFamily="34" charset="0"/>
                <a:ea typeface="+mn-ea"/>
                <a:cs typeface="Arial" pitchFamily="34" charset="0"/>
              </a:defRPr>
            </a:lvl4pPr>
            <a:lvl5pPr marL="1997075" indent="-168275" algn="l" defTabSz="914400" rtl="0" eaLnBrk="1" latinLnBrk="0" hangingPunct="1">
              <a:spcBef>
                <a:spcPts val="600"/>
              </a:spcBef>
              <a:buClr>
                <a:srgbClr val="216EB6"/>
              </a:buClr>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hangingPunct="0">
              <a:buClr>
                <a:schemeClr val="tx2"/>
              </a:buClr>
            </a:pPr>
            <a:r>
              <a:rPr lang="en-US" sz="1600" dirty="0"/>
              <a:t>0.3% (n = 362) rate of discontinuation due to </a:t>
            </a:r>
            <a:r>
              <a:rPr lang="en-US" sz="1600" dirty="0" smtClean="0"/>
              <a:t>adverse events </a:t>
            </a:r>
            <a:r>
              <a:rPr lang="en-US" sz="1600" dirty="0"/>
              <a:t>vs 0.5% (n = 182) for placebo</a:t>
            </a:r>
            <a:r>
              <a:rPr lang="en-US" sz="1600" baseline="30000" dirty="0"/>
              <a:t>2</a:t>
            </a:r>
          </a:p>
        </p:txBody>
      </p:sp>
      <p:sp>
        <p:nvSpPr>
          <p:cNvPr id="8" name="Rectangle 3"/>
          <p:cNvSpPr>
            <a:spLocks noChangeArrowheads="1"/>
          </p:cNvSpPr>
          <p:nvPr/>
        </p:nvSpPr>
        <p:spPr bwMode="auto">
          <a:xfrm>
            <a:off x="306153" y="5050434"/>
            <a:ext cx="9144000" cy="492443"/>
          </a:xfrm>
          <a:prstGeom prst="rect">
            <a:avLst/>
          </a:prstGeom>
          <a:noFill/>
          <a:ln w="9525">
            <a:noFill/>
            <a:miter lim="800000"/>
            <a:headEnd/>
            <a:tailEnd/>
          </a:ln>
        </p:spPr>
        <p:txBody>
          <a:bodyPr>
            <a:spAutoFit/>
          </a:bodyPr>
          <a:lstStyle/>
          <a:p>
            <a:r>
              <a:rPr lang="en-US" sz="1300" b="1" dirty="0">
                <a:latin typeface="Arial" panose="020B0604020202020204" pitchFamily="34" charset="0"/>
                <a:cs typeface="Arial" panose="020B0604020202020204" pitchFamily="34" charset="0"/>
              </a:rPr>
              <a:t>Please see BOTOX</a:t>
            </a:r>
            <a:r>
              <a:rPr lang="en-US" sz="1300" b="1" baseline="30000" dirty="0">
                <a:latin typeface="Arial" panose="020B0604020202020204" pitchFamily="34" charset="0"/>
                <a:cs typeface="Arial" panose="020B0604020202020204" pitchFamily="34" charset="0"/>
              </a:rPr>
              <a:t>®</a:t>
            </a:r>
            <a:r>
              <a:rPr lang="en-US" sz="1300" b="1" dirty="0">
                <a:latin typeface="Arial" panose="020B0604020202020204" pitchFamily="34" charset="0"/>
                <a:cs typeface="Arial" panose="020B0604020202020204" pitchFamily="34" charset="0"/>
              </a:rPr>
              <a:t> and BOTOX</a:t>
            </a:r>
            <a:r>
              <a:rPr lang="en-US" sz="1300" b="1" baseline="30000" dirty="0">
                <a:latin typeface="Arial" panose="020B0604020202020204" pitchFamily="34" charset="0"/>
                <a:cs typeface="Arial" panose="020B0604020202020204" pitchFamily="34" charset="0"/>
              </a:rPr>
              <a:t> ®</a:t>
            </a:r>
            <a:r>
              <a:rPr lang="en-US" sz="1300" b="1" dirty="0">
                <a:latin typeface="Arial" panose="020B0604020202020204" pitchFamily="34" charset="0"/>
                <a:cs typeface="Arial" panose="020B0604020202020204" pitchFamily="34" charset="0"/>
              </a:rPr>
              <a:t> Cosmetic Important Safety Information including Boxed Warning </a:t>
            </a:r>
            <a:br>
              <a:rPr lang="en-US" sz="1300" b="1" dirty="0">
                <a:latin typeface="Arial" panose="020B0604020202020204" pitchFamily="34" charset="0"/>
                <a:cs typeface="Arial" panose="020B0604020202020204" pitchFamily="34" charset="0"/>
              </a:rPr>
            </a:br>
            <a:r>
              <a:rPr lang="en-US" sz="1300" b="1" dirty="0">
                <a:latin typeface="Arial" panose="020B0604020202020204" pitchFamily="34" charset="0"/>
                <a:cs typeface="Arial" panose="020B0604020202020204" pitchFamily="34" charset="0"/>
              </a:rPr>
              <a:t>included in this presentation.</a:t>
            </a:r>
          </a:p>
        </p:txBody>
      </p:sp>
    </p:spTree>
    <p:extLst>
      <p:ext uri="{BB962C8B-B14F-4D97-AF65-F5344CB8AC3E}">
        <p14:creationId xmlns:p14="http://schemas.microsoft.com/office/powerpoint/2010/main" val="327630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000" dirty="0" smtClean="0"/>
              <a:t>Efficacy and Safety of BOTOX</a:t>
            </a:r>
            <a:r>
              <a:rPr lang="en-US" sz="2000" baseline="30000" dirty="0" smtClean="0"/>
              <a:t>®</a:t>
            </a:r>
            <a:r>
              <a:rPr lang="en-US" sz="2000" dirty="0" smtClean="0"/>
              <a:t> (</a:t>
            </a:r>
            <a:r>
              <a:rPr lang="en-US" sz="2000" dirty="0" err="1" smtClean="0"/>
              <a:t>onabotulinumtoxinA</a:t>
            </a:r>
            <a:r>
              <a:rPr lang="en-US" sz="2000" dirty="0" smtClean="0"/>
              <a:t>) for the Treatment </a:t>
            </a:r>
            <a:br>
              <a:rPr lang="en-US" sz="2000" dirty="0" smtClean="0"/>
            </a:br>
            <a:r>
              <a:rPr lang="en-US" sz="2000" dirty="0" smtClean="0"/>
              <a:t>of Upper Limb Spasticity Evaluated in Three Randomized, Multicenter, Double-blind, Placebo-controlled Studies</a:t>
            </a:r>
            <a:r>
              <a:rPr lang="en-US" sz="2000" baseline="30000" dirty="0" smtClean="0"/>
              <a:t>1</a:t>
            </a:r>
            <a:endParaRPr lang="en-US" sz="2000" baseline="30000" dirty="0"/>
          </a:p>
        </p:txBody>
      </p:sp>
      <p:graphicFrame>
        <p:nvGraphicFramePr>
          <p:cNvPr id="4" name="Table 3"/>
          <p:cNvGraphicFramePr>
            <a:graphicFrameLocks noGrp="1"/>
          </p:cNvGraphicFramePr>
          <p:nvPr>
            <p:extLst>
              <p:ext uri="{D42A27DB-BD31-4B8C-83A1-F6EECF244321}">
                <p14:modId xmlns:p14="http://schemas.microsoft.com/office/powerpoint/2010/main" val="1795001038"/>
              </p:ext>
            </p:extLst>
          </p:nvPr>
        </p:nvGraphicFramePr>
        <p:xfrm>
          <a:off x="362151" y="1357833"/>
          <a:ext cx="8485632" cy="3346472"/>
        </p:xfrm>
        <a:graphic>
          <a:graphicData uri="http://schemas.openxmlformats.org/drawingml/2006/table">
            <a:tbl>
              <a:tblPr firstRow="1" bandRow="1">
                <a:tableStyleId>{5C22544A-7EE6-4342-B048-85BDC9FD1C3A}</a:tableStyleId>
              </a:tblPr>
              <a:tblGrid>
                <a:gridCol w="953706"/>
                <a:gridCol w="1637731"/>
                <a:gridCol w="1078173"/>
                <a:gridCol w="1965278"/>
                <a:gridCol w="1815152"/>
                <a:gridCol w="1035592"/>
              </a:tblGrid>
              <a:tr h="456184">
                <a:tc>
                  <a:txBody>
                    <a:bodyPr/>
                    <a:lstStyle/>
                    <a:p>
                      <a:pPr algn="ctr">
                        <a:lnSpc>
                          <a:spcPct val="90000"/>
                        </a:lnSpc>
                        <a:spcBef>
                          <a:spcPts val="600"/>
                        </a:spcBef>
                      </a:pPr>
                      <a:r>
                        <a:rPr lang="en-US" sz="1200" dirty="0" smtClean="0">
                          <a:solidFill>
                            <a:schemeClr val="bg1">
                              <a:lumMod val="95000"/>
                            </a:schemeClr>
                          </a:solidFill>
                          <a:latin typeface="Arial" panose="020B0604020202020204" pitchFamily="34" charset="0"/>
                          <a:cs typeface="Arial" panose="020B0604020202020204" pitchFamily="34" charset="0"/>
                        </a:rPr>
                        <a:t>Study</a:t>
                      </a:r>
                      <a:endParaRPr lang="en-US" sz="1200" dirty="0">
                        <a:solidFill>
                          <a:schemeClr val="bg1">
                            <a:lumMod val="95000"/>
                          </a:schemeClr>
                        </a:solidFill>
                        <a:latin typeface="Arial" panose="020B0604020202020204" pitchFamily="34" charset="0"/>
                        <a:cs typeface="Arial" panose="020B060402020202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90000"/>
                        </a:lnSpc>
                        <a:spcBef>
                          <a:spcPts val="600"/>
                        </a:spcBef>
                      </a:pPr>
                      <a:r>
                        <a:rPr lang="en-US" sz="1200" dirty="0" smtClean="0">
                          <a:solidFill>
                            <a:schemeClr val="bg1">
                              <a:lumMod val="95000"/>
                            </a:schemeClr>
                          </a:solidFill>
                          <a:latin typeface="Arial" panose="020B0604020202020204" pitchFamily="34" charset="0"/>
                          <a:cs typeface="Arial" panose="020B0604020202020204" pitchFamily="34" charset="0"/>
                        </a:rPr>
                        <a:t>Number of Patients</a:t>
                      </a:r>
                      <a:endParaRPr lang="en-US" sz="1200" dirty="0">
                        <a:solidFill>
                          <a:schemeClr val="bg1">
                            <a:lumMod val="95000"/>
                          </a:schemeClr>
                        </a:solidFill>
                        <a:latin typeface="Arial" panose="020B0604020202020204" pitchFamily="34" charset="0"/>
                        <a:cs typeface="Arial" panose="020B060402020202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90000"/>
                        </a:lnSpc>
                        <a:spcBef>
                          <a:spcPts val="600"/>
                        </a:spcBef>
                      </a:pPr>
                      <a:r>
                        <a:rPr lang="en-US" sz="1200" dirty="0" smtClean="0">
                          <a:solidFill>
                            <a:schemeClr val="bg1">
                              <a:lumMod val="95000"/>
                            </a:schemeClr>
                          </a:solidFill>
                          <a:latin typeface="Arial" panose="020B0604020202020204" pitchFamily="34" charset="0"/>
                          <a:cs typeface="Arial" panose="020B0604020202020204" pitchFamily="34" charset="0"/>
                        </a:rPr>
                        <a:t>Time Since Stroke</a:t>
                      </a:r>
                      <a:endParaRPr lang="en-US" sz="1200" dirty="0">
                        <a:solidFill>
                          <a:schemeClr val="bg1">
                            <a:lumMod val="95000"/>
                          </a:schemeClr>
                        </a:solidFill>
                        <a:latin typeface="Arial" panose="020B0604020202020204" pitchFamily="34" charset="0"/>
                        <a:cs typeface="Arial" panose="020B060402020202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90000"/>
                        </a:lnSpc>
                        <a:spcBef>
                          <a:spcPts val="600"/>
                        </a:spcBef>
                      </a:pPr>
                      <a:r>
                        <a:rPr lang="en-US" sz="1200" dirty="0" smtClean="0">
                          <a:solidFill>
                            <a:schemeClr val="bg1">
                              <a:lumMod val="95000"/>
                            </a:schemeClr>
                          </a:solidFill>
                          <a:latin typeface="Arial" panose="020B0604020202020204" pitchFamily="34" charset="0"/>
                          <a:cs typeface="Arial" panose="020B0604020202020204" pitchFamily="34" charset="0"/>
                        </a:rPr>
                        <a:t>Condition Parameters</a:t>
                      </a:r>
                      <a:endParaRPr lang="en-US" sz="1200" dirty="0">
                        <a:solidFill>
                          <a:schemeClr val="bg1">
                            <a:lumMod val="95000"/>
                          </a:schemeClr>
                        </a:solidFill>
                        <a:latin typeface="Arial" panose="020B0604020202020204" pitchFamily="34" charset="0"/>
                        <a:cs typeface="Arial" panose="020B060402020202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90000"/>
                        </a:lnSpc>
                        <a:spcBef>
                          <a:spcPts val="600"/>
                        </a:spcBef>
                      </a:pPr>
                      <a:r>
                        <a:rPr lang="en-US" sz="1200" dirty="0" smtClean="0">
                          <a:solidFill>
                            <a:schemeClr val="bg1">
                              <a:lumMod val="95000"/>
                            </a:schemeClr>
                          </a:solidFill>
                          <a:latin typeface="Arial" panose="020B0604020202020204" pitchFamily="34" charset="0"/>
                          <a:cs typeface="Arial" panose="020B0604020202020204" pitchFamily="34" charset="0"/>
                        </a:rPr>
                        <a:t>BOTOX</a:t>
                      </a:r>
                      <a:r>
                        <a:rPr lang="en-US" sz="1200" baseline="30000" dirty="0" smtClean="0">
                          <a:solidFill>
                            <a:schemeClr val="bg1">
                              <a:lumMod val="95000"/>
                            </a:schemeClr>
                          </a:solidFill>
                          <a:latin typeface="Arial" panose="020B0604020202020204" pitchFamily="34" charset="0"/>
                          <a:cs typeface="Arial" panose="020B0604020202020204" pitchFamily="34" charset="0"/>
                        </a:rPr>
                        <a:t>®</a:t>
                      </a:r>
                      <a:r>
                        <a:rPr lang="en-US" sz="1200" dirty="0" smtClean="0">
                          <a:solidFill>
                            <a:schemeClr val="bg1">
                              <a:lumMod val="95000"/>
                            </a:schemeClr>
                          </a:solidFill>
                          <a:latin typeface="Arial" panose="020B0604020202020204" pitchFamily="34" charset="0"/>
                          <a:cs typeface="Arial" panose="020B0604020202020204" pitchFamily="34" charset="0"/>
                        </a:rPr>
                        <a:t> (onabotulinumtoxinA) Dosage</a:t>
                      </a:r>
                      <a:endParaRPr lang="en-US" sz="1200" dirty="0">
                        <a:solidFill>
                          <a:schemeClr val="bg1">
                            <a:lumMod val="95000"/>
                          </a:schemeClr>
                        </a:solidFill>
                        <a:latin typeface="Arial" panose="020B0604020202020204" pitchFamily="34" charset="0"/>
                        <a:cs typeface="Arial" panose="020B060402020202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90000"/>
                        </a:lnSpc>
                        <a:spcBef>
                          <a:spcPts val="600"/>
                        </a:spcBef>
                      </a:pPr>
                      <a:r>
                        <a:rPr lang="en-US" sz="1200" dirty="0" smtClean="0">
                          <a:solidFill>
                            <a:schemeClr val="bg1">
                              <a:lumMod val="95000"/>
                            </a:schemeClr>
                          </a:solidFill>
                          <a:latin typeface="Arial" panose="020B0604020202020204" pitchFamily="34" charset="0"/>
                          <a:cs typeface="Arial" panose="020B0604020202020204" pitchFamily="34" charset="0"/>
                        </a:rPr>
                        <a:t>Double-blind Period</a:t>
                      </a:r>
                      <a:endParaRPr lang="en-US" sz="1200" dirty="0">
                        <a:solidFill>
                          <a:schemeClr val="bg1">
                            <a:lumMod val="95000"/>
                          </a:schemeClr>
                        </a:solidFill>
                        <a:latin typeface="Arial" panose="020B0604020202020204" pitchFamily="34" charset="0"/>
                        <a:cs typeface="Arial" panose="020B060402020202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r>
              <a:tr h="754515">
                <a:tc>
                  <a:txBody>
                    <a:bodyPr/>
                    <a:lstStyle/>
                    <a:p>
                      <a:pPr>
                        <a:lnSpc>
                          <a:spcPct val="90000"/>
                        </a:lnSpc>
                        <a:spcBef>
                          <a:spcPts val="600"/>
                        </a:spcBef>
                      </a:pPr>
                      <a:r>
                        <a:rPr lang="en-US" sz="1100" b="1" kern="1200" baseline="0" dirty="0" smtClean="0">
                          <a:solidFill>
                            <a:srgbClr val="000000"/>
                          </a:solidFill>
                          <a:latin typeface="Arial" panose="020B0604020202020204" pitchFamily="34" charset="0"/>
                          <a:ea typeface="+mn-ea"/>
                          <a:cs typeface="Arial" panose="020B0604020202020204" pitchFamily="34" charset="0"/>
                        </a:rPr>
                        <a:t>Study 1</a:t>
                      </a:r>
                      <a:endParaRPr lang="en-US" sz="1100" b="0" kern="1200" baseline="30000" dirty="0" smtClean="0">
                        <a:solidFill>
                          <a:srgbClr val="FF0000"/>
                        </a:solidFill>
                        <a:latin typeface="Arial" panose="020B0604020202020204" pitchFamily="34" charset="0"/>
                        <a:ea typeface="+mn-ea"/>
                        <a:cs typeface="Arial" panose="020B060402020202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90000"/>
                        </a:lnSpc>
                        <a:spcBef>
                          <a:spcPts val="600"/>
                        </a:spcBef>
                      </a:pPr>
                      <a:r>
                        <a:rPr lang="en-US" sz="1100" kern="1200" baseline="0" dirty="0" smtClean="0">
                          <a:solidFill>
                            <a:srgbClr val="000000"/>
                          </a:solidFill>
                          <a:latin typeface="Arial" panose="020B0604020202020204" pitchFamily="34" charset="0"/>
                          <a:ea typeface="+mn-ea"/>
                          <a:cs typeface="Arial" panose="020B0604020202020204" pitchFamily="34" charset="0"/>
                        </a:rPr>
                        <a:t>N = 126</a:t>
                      </a:r>
                    </a:p>
                    <a:p>
                      <a:pPr algn="ctr">
                        <a:lnSpc>
                          <a:spcPct val="90000"/>
                        </a:lnSpc>
                        <a:spcBef>
                          <a:spcPts val="600"/>
                        </a:spcBef>
                      </a:pPr>
                      <a:r>
                        <a:rPr lang="en-US" sz="1100" kern="1200" baseline="0" dirty="0" smtClean="0">
                          <a:solidFill>
                            <a:srgbClr val="000000"/>
                          </a:solidFill>
                          <a:latin typeface="Arial" panose="020B0604020202020204" pitchFamily="34" charset="0"/>
                          <a:ea typeface="+mn-ea"/>
                          <a:cs typeface="Arial" panose="020B0604020202020204" pitchFamily="34" charset="0"/>
                        </a:rPr>
                        <a:t>BOTOX</a:t>
                      </a:r>
                      <a:r>
                        <a:rPr lang="en-US" sz="1100" kern="1200" baseline="30000" dirty="0" smtClean="0">
                          <a:solidFill>
                            <a:srgbClr val="000000"/>
                          </a:solidFill>
                          <a:latin typeface="Arial" panose="020B0604020202020204" pitchFamily="34" charset="0"/>
                          <a:ea typeface="+mn-ea"/>
                          <a:cs typeface="Arial" panose="020B0604020202020204" pitchFamily="34" charset="0"/>
                        </a:rPr>
                        <a:t>®</a:t>
                      </a:r>
                      <a:r>
                        <a:rPr lang="en-US" sz="1100" kern="1200" baseline="0" dirty="0" smtClean="0">
                          <a:solidFill>
                            <a:srgbClr val="000000"/>
                          </a:solidFill>
                          <a:latin typeface="Arial" panose="020B0604020202020204" pitchFamily="34" charset="0"/>
                          <a:ea typeface="+mn-ea"/>
                          <a:cs typeface="Arial" panose="020B0604020202020204" pitchFamily="34" charset="0"/>
                        </a:rPr>
                        <a:t> (n = 64)</a:t>
                      </a:r>
                    </a:p>
                    <a:p>
                      <a:pPr algn="ctr">
                        <a:lnSpc>
                          <a:spcPct val="90000"/>
                        </a:lnSpc>
                        <a:spcBef>
                          <a:spcPts val="600"/>
                        </a:spcBef>
                      </a:pPr>
                      <a:r>
                        <a:rPr lang="en-US" sz="1100" kern="1200" baseline="0" dirty="0" smtClean="0">
                          <a:solidFill>
                            <a:srgbClr val="000000"/>
                          </a:solidFill>
                          <a:latin typeface="Arial" panose="020B0604020202020204" pitchFamily="34" charset="0"/>
                          <a:ea typeface="+mn-ea"/>
                          <a:cs typeface="Arial" panose="020B0604020202020204" pitchFamily="34" charset="0"/>
                        </a:rPr>
                        <a:t>Placebo (n = 62)</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90000"/>
                        </a:lnSpc>
                        <a:spcBef>
                          <a:spcPts val="600"/>
                        </a:spcBef>
                        <a:spcAft>
                          <a:spcPts val="0"/>
                        </a:spcAft>
                        <a:buClrTx/>
                        <a:buSzTx/>
                        <a:buFontTx/>
                        <a:buNone/>
                        <a:tabLst/>
                        <a:defRPr/>
                      </a:pPr>
                      <a:r>
                        <a:rPr lang="en-US" sz="1100" kern="1200" baseline="0" dirty="0" smtClean="0">
                          <a:solidFill>
                            <a:srgbClr val="000000"/>
                          </a:solidFill>
                          <a:latin typeface="Arial" panose="020B0604020202020204" pitchFamily="34" charset="0"/>
                          <a:ea typeface="+mn-ea"/>
                          <a:cs typeface="Arial" panose="020B0604020202020204" pitchFamily="34" charset="0"/>
                        </a:rPr>
                        <a:t>≥ 6 months</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90000"/>
                        </a:lnSpc>
                        <a:spcBef>
                          <a:spcPts val="600"/>
                        </a:spcBef>
                        <a:spcAft>
                          <a:spcPts val="0"/>
                        </a:spcAft>
                        <a:buClrTx/>
                        <a:buSzTx/>
                        <a:buFontTx/>
                        <a:buNone/>
                        <a:tabLst/>
                        <a:defRPr/>
                      </a:pPr>
                      <a:r>
                        <a:rPr lang="en-US" sz="1100" kern="1200" baseline="0" dirty="0" smtClean="0">
                          <a:solidFill>
                            <a:srgbClr val="000000"/>
                          </a:solidFill>
                          <a:latin typeface="Arial" panose="020B0604020202020204" pitchFamily="34" charset="0"/>
                          <a:ea typeface="+mn-ea"/>
                          <a:cs typeface="Arial" panose="020B0604020202020204" pitchFamily="34" charset="0"/>
                        </a:rPr>
                        <a:t>Ashworth Scale score of at least 3 for wrist flexor tone and at least 2 for finger flexor tone</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90000"/>
                        </a:lnSpc>
                        <a:spcBef>
                          <a:spcPts val="600"/>
                        </a:spcBef>
                      </a:pPr>
                      <a:r>
                        <a:rPr lang="en-US" sz="1100" kern="1200" baseline="0" dirty="0" smtClean="0">
                          <a:solidFill>
                            <a:srgbClr val="000000"/>
                          </a:solidFill>
                          <a:latin typeface="Arial" panose="020B0604020202020204" pitchFamily="34" charset="0"/>
                          <a:ea typeface="+mn-ea"/>
                          <a:cs typeface="Arial" panose="020B0604020202020204" pitchFamily="34" charset="0"/>
                        </a:rPr>
                        <a:t>200-240 U</a:t>
                      </a:r>
                      <a:endParaRPr lang="en-US" sz="1100" b="1" kern="1200" baseline="0" dirty="0" smtClean="0">
                        <a:solidFill>
                          <a:srgbClr val="000000"/>
                        </a:solidFill>
                        <a:latin typeface="Arial" panose="020B0604020202020204" pitchFamily="34" charset="0"/>
                        <a:ea typeface="+mn-ea"/>
                        <a:cs typeface="Arial" panose="020B060402020202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90000"/>
                        </a:lnSpc>
                        <a:spcBef>
                          <a:spcPts val="600"/>
                        </a:spcBef>
                      </a:pPr>
                      <a:r>
                        <a:rPr lang="en-US" sz="1100" dirty="0" smtClean="0">
                          <a:solidFill>
                            <a:srgbClr val="000000"/>
                          </a:solidFill>
                          <a:latin typeface="Arial" panose="020B0604020202020204" pitchFamily="34" charset="0"/>
                          <a:cs typeface="Arial" panose="020B0604020202020204" pitchFamily="34" charset="0"/>
                        </a:rPr>
                        <a:t>12 weeks</a:t>
                      </a:r>
                      <a:endParaRPr lang="en-US" sz="1100" dirty="0">
                        <a:solidFill>
                          <a:srgbClr val="000000"/>
                        </a:solidFill>
                        <a:latin typeface="Arial" panose="020B0604020202020204" pitchFamily="34" charset="0"/>
                        <a:cs typeface="Arial" panose="020B060402020202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70595">
                <a:tc>
                  <a:txBody>
                    <a:bodyPr/>
                    <a:lstStyle/>
                    <a:p>
                      <a:pPr>
                        <a:lnSpc>
                          <a:spcPct val="90000"/>
                        </a:lnSpc>
                        <a:spcBef>
                          <a:spcPts val="600"/>
                        </a:spcBef>
                      </a:pPr>
                      <a:r>
                        <a:rPr lang="en-US" sz="1100" b="1" kern="1200" baseline="0" dirty="0" smtClean="0">
                          <a:solidFill>
                            <a:srgbClr val="000000"/>
                          </a:solidFill>
                          <a:latin typeface="Arial" panose="020B0604020202020204" pitchFamily="34" charset="0"/>
                          <a:ea typeface="+mn-ea"/>
                          <a:cs typeface="Arial" panose="020B0604020202020204" pitchFamily="34" charset="0"/>
                        </a:rPr>
                        <a:t>Study 2</a:t>
                      </a:r>
                      <a:endParaRPr lang="en-US" sz="1100" b="0" kern="1200" baseline="30000" dirty="0" smtClean="0">
                        <a:solidFill>
                          <a:srgbClr val="000000"/>
                        </a:solidFill>
                        <a:latin typeface="Arial" panose="020B0604020202020204" pitchFamily="34" charset="0"/>
                        <a:ea typeface="+mn-ea"/>
                        <a:cs typeface="Arial" panose="020B060402020202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90000"/>
                        </a:lnSpc>
                        <a:spcBef>
                          <a:spcPts val="600"/>
                        </a:spcBef>
                      </a:pPr>
                      <a:r>
                        <a:rPr lang="en-US" sz="1100" kern="1200" baseline="0" dirty="0" smtClean="0">
                          <a:solidFill>
                            <a:srgbClr val="000000"/>
                          </a:solidFill>
                          <a:latin typeface="Arial" panose="020B0604020202020204" pitchFamily="34" charset="0"/>
                          <a:ea typeface="+mn-ea"/>
                          <a:cs typeface="Arial" panose="020B0604020202020204" pitchFamily="34" charset="0"/>
                        </a:rPr>
                        <a:t>N = 91</a:t>
                      </a:r>
                    </a:p>
                    <a:p>
                      <a:pPr algn="ctr">
                        <a:lnSpc>
                          <a:spcPct val="90000"/>
                        </a:lnSpc>
                        <a:spcBef>
                          <a:spcPts val="600"/>
                        </a:spcBef>
                      </a:pPr>
                      <a:r>
                        <a:rPr lang="en-US" sz="1100" kern="1200" baseline="0" dirty="0" smtClean="0">
                          <a:solidFill>
                            <a:srgbClr val="000000"/>
                          </a:solidFill>
                          <a:latin typeface="Arial" panose="020B0604020202020204" pitchFamily="34" charset="0"/>
                          <a:ea typeface="+mn-ea"/>
                          <a:cs typeface="Arial" panose="020B0604020202020204" pitchFamily="34" charset="0"/>
                        </a:rPr>
                        <a:t>BOTOX</a:t>
                      </a:r>
                      <a:r>
                        <a:rPr lang="en-US" sz="1100" kern="1200" baseline="30000" dirty="0" smtClean="0">
                          <a:solidFill>
                            <a:srgbClr val="000000"/>
                          </a:solidFill>
                          <a:latin typeface="Arial" panose="020B0604020202020204" pitchFamily="34" charset="0"/>
                          <a:ea typeface="+mn-ea"/>
                          <a:cs typeface="Arial" panose="020B0604020202020204" pitchFamily="34" charset="0"/>
                        </a:rPr>
                        <a:t>®</a:t>
                      </a:r>
                      <a:r>
                        <a:rPr lang="en-US" sz="1100" kern="1200" baseline="0" dirty="0" smtClean="0">
                          <a:solidFill>
                            <a:srgbClr val="000000"/>
                          </a:solidFill>
                          <a:latin typeface="Arial" panose="020B0604020202020204" pitchFamily="34" charset="0"/>
                          <a:ea typeface="+mn-ea"/>
                          <a:cs typeface="Arial" panose="020B0604020202020204" pitchFamily="34" charset="0"/>
                        </a:rPr>
                        <a:t> (n = 65)</a:t>
                      </a:r>
                    </a:p>
                    <a:p>
                      <a:pPr algn="ctr">
                        <a:lnSpc>
                          <a:spcPct val="90000"/>
                        </a:lnSpc>
                        <a:spcBef>
                          <a:spcPts val="600"/>
                        </a:spcBef>
                      </a:pPr>
                      <a:r>
                        <a:rPr lang="en-US" sz="1100" kern="1200" baseline="0" dirty="0" smtClean="0">
                          <a:solidFill>
                            <a:srgbClr val="000000"/>
                          </a:solidFill>
                          <a:latin typeface="Arial" panose="020B0604020202020204" pitchFamily="34" charset="0"/>
                          <a:ea typeface="+mn-ea"/>
                          <a:cs typeface="Arial" panose="020B0604020202020204" pitchFamily="34" charset="0"/>
                        </a:rPr>
                        <a:t>Placebo (n = 26)</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90000"/>
                        </a:lnSpc>
                        <a:spcBef>
                          <a:spcPts val="600"/>
                        </a:spcBef>
                        <a:spcAft>
                          <a:spcPts val="0"/>
                        </a:spcAft>
                        <a:buClrTx/>
                        <a:buSzTx/>
                        <a:buFontTx/>
                        <a:buNone/>
                        <a:tabLst/>
                        <a:defRPr/>
                      </a:pPr>
                      <a:r>
                        <a:rPr lang="en-US" sz="1100" kern="1200" baseline="0" dirty="0" smtClean="0">
                          <a:solidFill>
                            <a:srgbClr val="000000"/>
                          </a:solidFill>
                          <a:latin typeface="Arial" panose="020B0604020202020204" pitchFamily="34" charset="0"/>
                          <a:ea typeface="+mn-ea"/>
                          <a:cs typeface="Arial" panose="020B0604020202020204" pitchFamily="34" charset="0"/>
                        </a:rPr>
                        <a:t>≥ 6 weeks</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90000"/>
                        </a:lnSpc>
                        <a:spcBef>
                          <a:spcPts val="600"/>
                        </a:spcBef>
                        <a:spcAft>
                          <a:spcPts val="0"/>
                        </a:spcAft>
                        <a:buClrTx/>
                        <a:buSzTx/>
                        <a:buFontTx/>
                        <a:buNone/>
                        <a:tabLst/>
                        <a:defRPr/>
                      </a:pPr>
                      <a:r>
                        <a:rPr lang="en-US" sz="1100" kern="1200" baseline="0" dirty="0" smtClean="0">
                          <a:solidFill>
                            <a:srgbClr val="000000"/>
                          </a:solidFill>
                          <a:latin typeface="Arial" panose="020B0604020202020204" pitchFamily="34" charset="0"/>
                          <a:ea typeface="+mn-ea"/>
                          <a:cs typeface="Arial" panose="020B0604020202020204" pitchFamily="34" charset="0"/>
                        </a:rPr>
                        <a:t>Expanded Ashworth Scale score of at least 2 for elbow flexor tone and at least 3 for wrist flexor tone</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90000"/>
                        </a:lnSpc>
                        <a:spcBef>
                          <a:spcPts val="600"/>
                        </a:spcBef>
                      </a:pPr>
                      <a:r>
                        <a:rPr lang="en-US" sz="1100" b="0" kern="1200" baseline="0" dirty="0" smtClean="0">
                          <a:solidFill>
                            <a:srgbClr val="000000"/>
                          </a:solidFill>
                          <a:latin typeface="Arial" panose="020B0604020202020204" pitchFamily="34" charset="0"/>
                          <a:ea typeface="+mn-ea"/>
                          <a:cs typeface="Arial" panose="020B0604020202020204" pitchFamily="34" charset="0"/>
                        </a:rPr>
                        <a:t>360 U (n = 21)</a:t>
                      </a:r>
                    </a:p>
                    <a:p>
                      <a:pPr algn="ctr">
                        <a:lnSpc>
                          <a:spcPct val="90000"/>
                        </a:lnSpc>
                        <a:spcBef>
                          <a:spcPts val="600"/>
                        </a:spcBef>
                      </a:pPr>
                      <a:r>
                        <a:rPr lang="en-US" sz="1100" b="0" kern="1200" baseline="0" dirty="0" smtClean="0">
                          <a:solidFill>
                            <a:srgbClr val="000000"/>
                          </a:solidFill>
                          <a:latin typeface="Arial" panose="020B0604020202020204" pitchFamily="34" charset="0"/>
                          <a:ea typeface="+mn-ea"/>
                          <a:cs typeface="Arial" panose="020B0604020202020204" pitchFamily="34" charset="0"/>
                        </a:rPr>
                        <a:t>180 U (n = 23)</a:t>
                      </a:r>
                    </a:p>
                    <a:p>
                      <a:pPr algn="ctr">
                        <a:lnSpc>
                          <a:spcPct val="90000"/>
                        </a:lnSpc>
                        <a:spcBef>
                          <a:spcPts val="600"/>
                        </a:spcBef>
                      </a:pPr>
                      <a:r>
                        <a:rPr lang="en-US" sz="1100" b="0" kern="1200" baseline="0" dirty="0" smtClean="0">
                          <a:solidFill>
                            <a:srgbClr val="000000"/>
                          </a:solidFill>
                          <a:latin typeface="Arial" panose="020B0604020202020204" pitchFamily="34" charset="0"/>
                          <a:ea typeface="+mn-ea"/>
                          <a:cs typeface="Arial" panose="020B0604020202020204" pitchFamily="34" charset="0"/>
                        </a:rPr>
                        <a:t>  90 U (n = 21)</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90000"/>
                        </a:lnSpc>
                        <a:spcBef>
                          <a:spcPts val="600"/>
                        </a:spcBef>
                      </a:pPr>
                      <a:r>
                        <a:rPr lang="en-US" sz="1100" dirty="0" smtClean="0">
                          <a:solidFill>
                            <a:srgbClr val="000000"/>
                          </a:solidFill>
                          <a:latin typeface="Arial" panose="020B0604020202020204" pitchFamily="34" charset="0"/>
                          <a:cs typeface="Arial" panose="020B0604020202020204" pitchFamily="34" charset="0"/>
                        </a:rPr>
                        <a:t>24 weeks</a:t>
                      </a:r>
                      <a:endParaRPr lang="en-US" sz="1100" dirty="0">
                        <a:solidFill>
                          <a:srgbClr val="000000"/>
                        </a:solidFill>
                        <a:latin typeface="Arial" panose="020B0604020202020204" pitchFamily="34" charset="0"/>
                        <a:cs typeface="Arial" panose="020B060402020202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102753">
                <a:tc>
                  <a:txBody>
                    <a:bodyPr/>
                    <a:lstStyle/>
                    <a:p>
                      <a:pPr marL="0" marR="0" indent="0" algn="l" defTabSz="914400" rtl="0" eaLnBrk="1" fontAlgn="auto" latinLnBrk="0" hangingPunct="1">
                        <a:lnSpc>
                          <a:spcPct val="90000"/>
                        </a:lnSpc>
                        <a:spcBef>
                          <a:spcPts val="600"/>
                        </a:spcBef>
                        <a:spcAft>
                          <a:spcPts val="0"/>
                        </a:spcAft>
                        <a:buClrTx/>
                        <a:buSzTx/>
                        <a:buFontTx/>
                        <a:buNone/>
                        <a:tabLst/>
                        <a:defRPr/>
                      </a:pPr>
                      <a:r>
                        <a:rPr lang="en-US" sz="1100" b="1" kern="1200" baseline="0" dirty="0" smtClean="0">
                          <a:solidFill>
                            <a:srgbClr val="000000"/>
                          </a:solidFill>
                          <a:latin typeface="Arial" panose="020B0604020202020204" pitchFamily="34" charset="0"/>
                          <a:ea typeface="+mn-ea"/>
                          <a:cs typeface="Arial" panose="020B0604020202020204" pitchFamily="34" charset="0"/>
                        </a:rPr>
                        <a:t>Study 3</a:t>
                      </a:r>
                      <a:endParaRPr lang="en-US" sz="1100" b="0" kern="1200" baseline="30000" dirty="0" smtClean="0">
                        <a:solidFill>
                          <a:srgbClr val="000000"/>
                        </a:solidFill>
                        <a:latin typeface="Arial" panose="020B0604020202020204" pitchFamily="34" charset="0"/>
                        <a:ea typeface="+mn-ea"/>
                        <a:cs typeface="Arial" panose="020B060402020202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90000"/>
                        </a:lnSpc>
                        <a:spcBef>
                          <a:spcPts val="600"/>
                        </a:spcBef>
                      </a:pPr>
                      <a:r>
                        <a:rPr lang="en-US" sz="1100" kern="1200" baseline="0" dirty="0" smtClean="0">
                          <a:solidFill>
                            <a:srgbClr val="000000"/>
                          </a:solidFill>
                          <a:latin typeface="Arial" panose="020B0604020202020204" pitchFamily="34" charset="0"/>
                          <a:ea typeface="+mn-ea"/>
                          <a:cs typeface="Arial" panose="020B0604020202020204" pitchFamily="34" charset="0"/>
                        </a:rPr>
                        <a:t>N = 88</a:t>
                      </a:r>
                    </a:p>
                    <a:p>
                      <a:pPr algn="ctr">
                        <a:lnSpc>
                          <a:spcPct val="90000"/>
                        </a:lnSpc>
                        <a:spcBef>
                          <a:spcPts val="600"/>
                        </a:spcBef>
                      </a:pPr>
                      <a:r>
                        <a:rPr lang="en-US" sz="1100" kern="1200" baseline="0" dirty="0" smtClean="0">
                          <a:solidFill>
                            <a:srgbClr val="000000"/>
                          </a:solidFill>
                          <a:latin typeface="Arial" panose="020B0604020202020204" pitchFamily="34" charset="0"/>
                          <a:ea typeface="+mn-ea"/>
                          <a:cs typeface="Arial" panose="020B0604020202020204" pitchFamily="34" charset="0"/>
                        </a:rPr>
                        <a:t>BOTOX</a:t>
                      </a:r>
                      <a:r>
                        <a:rPr lang="en-US" sz="1100" kern="1200" baseline="30000" dirty="0" smtClean="0">
                          <a:solidFill>
                            <a:srgbClr val="000000"/>
                          </a:solidFill>
                          <a:latin typeface="Arial" panose="020B0604020202020204" pitchFamily="34" charset="0"/>
                          <a:ea typeface="+mn-ea"/>
                          <a:cs typeface="Arial" panose="020B0604020202020204" pitchFamily="34" charset="0"/>
                        </a:rPr>
                        <a:t>®</a:t>
                      </a:r>
                      <a:r>
                        <a:rPr lang="en-US" sz="1100" kern="1200" baseline="0" dirty="0" smtClean="0">
                          <a:solidFill>
                            <a:srgbClr val="000000"/>
                          </a:solidFill>
                          <a:latin typeface="Arial" panose="020B0604020202020204" pitchFamily="34" charset="0"/>
                          <a:ea typeface="+mn-ea"/>
                          <a:cs typeface="Arial" panose="020B0604020202020204" pitchFamily="34" charset="0"/>
                        </a:rPr>
                        <a:t> (n = 69)</a:t>
                      </a:r>
                    </a:p>
                    <a:p>
                      <a:pPr algn="ctr">
                        <a:lnSpc>
                          <a:spcPct val="90000"/>
                        </a:lnSpc>
                        <a:spcBef>
                          <a:spcPts val="600"/>
                        </a:spcBef>
                      </a:pPr>
                      <a:r>
                        <a:rPr lang="en-US" sz="1100" kern="1200" baseline="0" dirty="0" smtClean="0">
                          <a:solidFill>
                            <a:srgbClr val="000000"/>
                          </a:solidFill>
                          <a:latin typeface="Arial" panose="020B0604020202020204" pitchFamily="34" charset="0"/>
                          <a:ea typeface="+mn-ea"/>
                          <a:cs typeface="Arial" panose="020B0604020202020204" pitchFamily="34" charset="0"/>
                        </a:rPr>
                        <a:t>Placebo (n = 19)</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90000"/>
                        </a:lnSpc>
                        <a:spcBef>
                          <a:spcPts val="600"/>
                        </a:spcBef>
                        <a:spcAft>
                          <a:spcPts val="0"/>
                        </a:spcAft>
                        <a:buClrTx/>
                        <a:buSzTx/>
                        <a:buFontTx/>
                        <a:buNone/>
                        <a:tabLst/>
                        <a:defRPr/>
                      </a:pPr>
                      <a:r>
                        <a:rPr lang="en-US" sz="1100" kern="1200" baseline="0" dirty="0" smtClean="0">
                          <a:solidFill>
                            <a:srgbClr val="000000"/>
                          </a:solidFill>
                          <a:latin typeface="Arial" panose="020B0604020202020204" pitchFamily="34" charset="0"/>
                          <a:ea typeface="+mn-ea"/>
                          <a:cs typeface="Arial" panose="020B0604020202020204" pitchFamily="34" charset="0"/>
                        </a:rPr>
                        <a:t>≥ 6 weeks</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90000"/>
                        </a:lnSpc>
                        <a:spcBef>
                          <a:spcPts val="600"/>
                        </a:spcBef>
                      </a:pPr>
                      <a:r>
                        <a:rPr lang="en-US" sz="1100" kern="1200" baseline="0" dirty="0" smtClean="0">
                          <a:solidFill>
                            <a:srgbClr val="000000"/>
                          </a:solidFill>
                          <a:latin typeface="Arial" panose="020B0604020202020204" pitchFamily="34" charset="0"/>
                          <a:ea typeface="+mn-ea"/>
                          <a:cs typeface="Arial" panose="020B0604020202020204" pitchFamily="34" charset="0"/>
                        </a:rPr>
                        <a:t>Expanded Ashworth Scale score of at least 2 for elbow flexor tone and at least 3 for wrist flexor tone and/or finger flexor tone</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90000"/>
                        </a:lnSpc>
                        <a:spcBef>
                          <a:spcPts val="600"/>
                        </a:spcBef>
                      </a:pPr>
                      <a:r>
                        <a:rPr lang="en-US" sz="1100" kern="1200" baseline="0" dirty="0" smtClean="0">
                          <a:solidFill>
                            <a:srgbClr val="000000"/>
                          </a:solidFill>
                          <a:latin typeface="Arial" panose="020B0604020202020204" pitchFamily="34" charset="0"/>
                          <a:ea typeface="+mn-ea"/>
                          <a:cs typeface="Arial" panose="020B0604020202020204" pitchFamily="34" charset="0"/>
                        </a:rPr>
                        <a:t>360 U (n = 23)</a:t>
                      </a:r>
                    </a:p>
                    <a:p>
                      <a:pPr algn="ctr">
                        <a:lnSpc>
                          <a:spcPct val="90000"/>
                        </a:lnSpc>
                        <a:spcBef>
                          <a:spcPts val="600"/>
                        </a:spcBef>
                      </a:pPr>
                      <a:r>
                        <a:rPr lang="en-US" sz="1100" kern="1200" baseline="0" dirty="0" smtClean="0">
                          <a:solidFill>
                            <a:srgbClr val="000000"/>
                          </a:solidFill>
                          <a:latin typeface="Arial" panose="020B0604020202020204" pitchFamily="34" charset="0"/>
                          <a:ea typeface="+mn-ea"/>
                          <a:cs typeface="Arial" panose="020B0604020202020204" pitchFamily="34" charset="0"/>
                        </a:rPr>
                        <a:t>180 U (n = 23)</a:t>
                      </a:r>
                    </a:p>
                    <a:p>
                      <a:pPr algn="ctr">
                        <a:lnSpc>
                          <a:spcPct val="90000"/>
                        </a:lnSpc>
                        <a:spcBef>
                          <a:spcPts val="600"/>
                        </a:spcBef>
                      </a:pPr>
                      <a:r>
                        <a:rPr lang="en-US" sz="1100" kern="1200" baseline="0" dirty="0" smtClean="0">
                          <a:solidFill>
                            <a:srgbClr val="000000"/>
                          </a:solidFill>
                          <a:latin typeface="Arial" panose="020B0604020202020204" pitchFamily="34" charset="0"/>
                          <a:ea typeface="+mn-ea"/>
                          <a:cs typeface="Arial" panose="020B0604020202020204" pitchFamily="34" charset="0"/>
                        </a:rPr>
                        <a:t>  90 U (n = 23)</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90000"/>
                        </a:lnSpc>
                        <a:spcBef>
                          <a:spcPts val="600"/>
                        </a:spcBef>
                      </a:pPr>
                      <a:r>
                        <a:rPr lang="en-US" sz="1100" dirty="0" smtClean="0">
                          <a:solidFill>
                            <a:srgbClr val="000000"/>
                          </a:solidFill>
                          <a:latin typeface="Arial" panose="020B0604020202020204" pitchFamily="34" charset="0"/>
                          <a:cs typeface="Arial" panose="020B0604020202020204" pitchFamily="34" charset="0"/>
                        </a:rPr>
                        <a:t>12 weeks</a:t>
                      </a:r>
                      <a:endParaRPr lang="en-US" sz="1100" dirty="0">
                        <a:solidFill>
                          <a:srgbClr val="000000"/>
                        </a:solidFill>
                        <a:latin typeface="Arial" panose="020B0604020202020204" pitchFamily="34" charset="0"/>
                        <a:cs typeface="Arial" panose="020B060402020202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9" name="Text Box 4"/>
          <p:cNvSpPr txBox="1">
            <a:spLocks noChangeArrowheads="1"/>
          </p:cNvSpPr>
          <p:nvPr/>
        </p:nvSpPr>
        <p:spPr bwMode="auto">
          <a:xfrm>
            <a:off x="362151" y="5541510"/>
            <a:ext cx="8583612" cy="307777"/>
          </a:xfrm>
          <a:prstGeom prst="rect">
            <a:avLst/>
          </a:prstGeom>
          <a:noFill/>
          <a:ln w="9525">
            <a:noFill/>
            <a:miter lim="800000"/>
            <a:headEnd/>
            <a:tailEnd/>
          </a:ln>
        </p:spPr>
        <p:txBody>
          <a:bodyPr wrap="square" lIns="0" tIns="0" rIns="0" bIns="0" anchor="b">
            <a:spAutoFit/>
          </a:bodyPr>
          <a:lstStyle/>
          <a:p>
            <a:endParaRPr lang="en-US" sz="1000" b="0" dirty="0" smtClean="0">
              <a:solidFill>
                <a:schemeClr val="tx1"/>
              </a:solidFill>
              <a:latin typeface="Arial Narrow" pitchFamily="34" charset="0"/>
            </a:endParaRPr>
          </a:p>
          <a:p>
            <a:r>
              <a:rPr lang="en-US" sz="1000" b="1" dirty="0" smtClean="0">
                <a:latin typeface="Arial" panose="020B0604020202020204" pitchFamily="34" charset="0"/>
                <a:cs typeface="Arial" panose="020B0604020202020204" pitchFamily="34" charset="0"/>
              </a:rPr>
              <a:t>Reference: 1. </a:t>
            </a:r>
            <a:r>
              <a:rPr lang="en-US" sz="1000" b="0" dirty="0" smtClean="0">
                <a:latin typeface="Arial" panose="020B0604020202020204" pitchFamily="34" charset="0"/>
                <a:cs typeface="Arial" panose="020B0604020202020204" pitchFamily="34" charset="0"/>
              </a:rPr>
              <a:t>BOTOX</a:t>
            </a:r>
            <a:r>
              <a:rPr lang="en-US" sz="1000" b="0" baseline="30000" dirty="0" smtClean="0">
                <a:latin typeface="Arial" panose="020B0604020202020204" pitchFamily="34" charset="0"/>
                <a:cs typeface="Arial" panose="020B0604020202020204" pitchFamily="34" charset="0"/>
              </a:rPr>
              <a:t>®</a:t>
            </a:r>
            <a:r>
              <a:rPr lang="en-US" sz="1000" b="0" dirty="0" smtClean="0">
                <a:latin typeface="Arial" panose="020B0604020202020204" pitchFamily="34" charset="0"/>
                <a:cs typeface="Arial" panose="020B0604020202020204" pitchFamily="34" charset="0"/>
              </a:rPr>
              <a:t> [Prescribing </a:t>
            </a:r>
            <a:r>
              <a:rPr lang="en-US" sz="1000" dirty="0">
                <a:latin typeface="Arial" panose="020B0604020202020204" pitchFamily="34" charset="0"/>
                <a:cs typeface="Arial" panose="020B0604020202020204" pitchFamily="34" charset="0"/>
              </a:rPr>
              <a:t>I</a:t>
            </a:r>
            <a:r>
              <a:rPr lang="en-US" sz="1000" b="0" dirty="0" smtClean="0">
                <a:latin typeface="Arial" panose="020B0604020202020204" pitchFamily="34" charset="0"/>
                <a:cs typeface="Arial" panose="020B0604020202020204" pitchFamily="34" charset="0"/>
              </a:rPr>
              <a:t>nformation]. Irvine, CA: Allergan, Inc.; February 2014.</a:t>
            </a:r>
          </a:p>
        </p:txBody>
      </p:sp>
      <p:sp>
        <p:nvSpPr>
          <p:cNvPr id="11" name="Rectangle 3"/>
          <p:cNvSpPr>
            <a:spLocks noChangeArrowheads="1"/>
          </p:cNvSpPr>
          <p:nvPr/>
        </p:nvSpPr>
        <p:spPr bwMode="auto">
          <a:xfrm>
            <a:off x="275573" y="5170474"/>
            <a:ext cx="9144000" cy="492443"/>
          </a:xfrm>
          <a:prstGeom prst="rect">
            <a:avLst/>
          </a:prstGeom>
          <a:noFill/>
          <a:ln w="9525">
            <a:noFill/>
            <a:miter lim="800000"/>
            <a:headEnd/>
            <a:tailEnd/>
          </a:ln>
        </p:spPr>
        <p:txBody>
          <a:bodyPr>
            <a:spAutoFit/>
          </a:bodyPr>
          <a:lstStyle/>
          <a:p>
            <a:r>
              <a:rPr lang="en-US" sz="1300" b="1" dirty="0">
                <a:latin typeface="Arial" panose="020B0604020202020204" pitchFamily="34" charset="0"/>
                <a:cs typeface="Arial" panose="020B0604020202020204" pitchFamily="34" charset="0"/>
              </a:rPr>
              <a:t>Please see BOTOX</a:t>
            </a:r>
            <a:r>
              <a:rPr lang="en-US" sz="1300" b="1" baseline="30000" dirty="0">
                <a:latin typeface="Arial" panose="020B0604020202020204" pitchFamily="34" charset="0"/>
                <a:cs typeface="Arial" panose="020B0604020202020204" pitchFamily="34" charset="0"/>
              </a:rPr>
              <a:t>®</a:t>
            </a:r>
            <a:r>
              <a:rPr lang="en-US" sz="1300" b="1" dirty="0">
                <a:latin typeface="Arial" panose="020B0604020202020204" pitchFamily="34" charset="0"/>
                <a:cs typeface="Arial" panose="020B0604020202020204" pitchFamily="34" charset="0"/>
              </a:rPr>
              <a:t> and BOTOX</a:t>
            </a:r>
            <a:r>
              <a:rPr lang="en-US" sz="1300" b="1" baseline="30000" dirty="0">
                <a:latin typeface="Arial" panose="020B0604020202020204" pitchFamily="34" charset="0"/>
                <a:cs typeface="Arial" panose="020B0604020202020204" pitchFamily="34" charset="0"/>
              </a:rPr>
              <a:t> ®</a:t>
            </a:r>
            <a:r>
              <a:rPr lang="en-US" sz="1300" b="1" dirty="0">
                <a:latin typeface="Arial" panose="020B0604020202020204" pitchFamily="34" charset="0"/>
                <a:cs typeface="Arial" panose="020B0604020202020204" pitchFamily="34" charset="0"/>
              </a:rPr>
              <a:t> Cosmetic Important Safety Information including Boxed Warning </a:t>
            </a:r>
            <a:br>
              <a:rPr lang="en-US" sz="1300" b="1" dirty="0">
                <a:latin typeface="Arial" panose="020B0604020202020204" pitchFamily="34" charset="0"/>
                <a:cs typeface="Arial" panose="020B0604020202020204" pitchFamily="34" charset="0"/>
              </a:rPr>
            </a:br>
            <a:r>
              <a:rPr lang="en-US" sz="1300" b="1" dirty="0">
                <a:latin typeface="Arial" panose="020B0604020202020204" pitchFamily="34" charset="0"/>
                <a:cs typeface="Arial" panose="020B0604020202020204" pitchFamily="34" charset="0"/>
              </a:rPr>
              <a:t>included in this presentation.</a:t>
            </a:r>
          </a:p>
        </p:txBody>
      </p:sp>
    </p:spTree>
    <p:extLst>
      <p:ext uri="{BB962C8B-B14F-4D97-AF65-F5344CB8AC3E}">
        <p14:creationId xmlns:p14="http://schemas.microsoft.com/office/powerpoint/2010/main" val="304176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318" y="2676954"/>
            <a:ext cx="7772400" cy="492125"/>
          </a:xfrm>
        </p:spPr>
        <p:txBody>
          <a:bodyPr>
            <a:noAutofit/>
          </a:bodyPr>
          <a:lstStyle/>
          <a:p>
            <a:pPr>
              <a:defRPr/>
            </a:pPr>
            <a:r>
              <a:rPr lang="en-US" dirty="0" smtClean="0"/>
              <a:t>Thank you</a:t>
            </a:r>
            <a:endParaRPr lang="en-US" dirty="0"/>
          </a:p>
        </p:txBody>
      </p:sp>
      <p:sp>
        <p:nvSpPr>
          <p:cNvPr id="53252" name="Text Box 4"/>
          <p:cNvSpPr txBox="1">
            <a:spLocks noChangeArrowheads="1"/>
          </p:cNvSpPr>
          <p:nvPr/>
        </p:nvSpPr>
        <p:spPr bwMode="auto">
          <a:xfrm>
            <a:off x="598400" y="5222435"/>
            <a:ext cx="3273425" cy="553998"/>
          </a:xfrm>
          <a:prstGeom prst="rect">
            <a:avLst/>
          </a:prstGeom>
          <a:noFill/>
          <a:ln w="9525">
            <a:noFill/>
            <a:miter lim="800000"/>
            <a:headEnd/>
            <a:tailEnd/>
          </a:ln>
        </p:spPr>
        <p:txBody>
          <a:bodyPr>
            <a:spAutoFit/>
          </a:bodyPr>
          <a:lstStyle/>
          <a:p>
            <a:r>
              <a:rPr lang="en-US" sz="1000" dirty="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2014 Allergan</a:t>
            </a:r>
            <a:r>
              <a:rPr lang="en-US" sz="1000" dirty="0">
                <a:latin typeface="Arial" panose="020B0604020202020204" pitchFamily="34" charset="0"/>
                <a:cs typeface="Arial" panose="020B0604020202020204" pitchFamily="34" charset="0"/>
              </a:rPr>
              <a:t>, Inc. All Rights </a:t>
            </a:r>
            <a:r>
              <a:rPr lang="en-US" sz="1000" dirty="0" smtClean="0">
                <a:latin typeface="Arial" panose="020B0604020202020204" pitchFamily="34" charset="0"/>
                <a:cs typeface="Arial" panose="020B0604020202020204" pitchFamily="34" charset="0"/>
              </a:rPr>
              <a:t>Reserved.</a:t>
            </a: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 marks owned by Allergan, Inc. </a:t>
            </a:r>
            <a:r>
              <a:rPr lang="en-US" sz="1000" dirty="0" smtClean="0">
                <a:latin typeface="Arial" panose="020B0604020202020204" pitchFamily="34" charset="0"/>
                <a:cs typeface="Arial" panose="020B0604020202020204" pitchFamily="34" charset="0"/>
              </a:rPr>
              <a:t>www.allergan.com  </a:t>
            </a:r>
            <a:br>
              <a:rPr lang="en-US" sz="1000" dirty="0" smtClean="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APC03AB14</a:t>
            </a:r>
          </a:p>
        </p:txBody>
      </p:sp>
      <p:sp>
        <p:nvSpPr>
          <p:cNvPr id="6" name="Rectangle 3"/>
          <p:cNvSpPr>
            <a:spLocks noChangeArrowheads="1"/>
          </p:cNvSpPr>
          <p:nvPr/>
        </p:nvSpPr>
        <p:spPr bwMode="auto">
          <a:xfrm>
            <a:off x="580767" y="4413338"/>
            <a:ext cx="8118390" cy="584775"/>
          </a:xfrm>
          <a:prstGeom prst="rect">
            <a:avLst/>
          </a:prstGeom>
          <a:noFill/>
          <a:ln w="9525">
            <a:noFill/>
            <a:miter lim="800000"/>
            <a:headEnd/>
            <a:tailEnd/>
          </a:ln>
        </p:spPr>
        <p:txBody>
          <a:bodyPr wrap="square">
            <a:spAutoFit/>
          </a:bodyPr>
          <a:lstStyle/>
          <a:p>
            <a:r>
              <a:rPr lang="en-US" sz="1600" b="1" dirty="0" smtClean="0">
                <a:latin typeface="Arial" panose="020B0604020202020204" pitchFamily="34" charset="0"/>
                <a:cs typeface="Arial" panose="020B0604020202020204" pitchFamily="34" charset="0"/>
              </a:rPr>
              <a:t>Please see BOTOX</a:t>
            </a:r>
            <a:r>
              <a:rPr lang="en-US" sz="1600" b="1" baseline="30000" dirty="0" smtClean="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 </a:t>
            </a:r>
            <a:r>
              <a:rPr lang="en-US" sz="1600" b="1" dirty="0" smtClean="0">
                <a:latin typeface="Arial" panose="020B0604020202020204" pitchFamily="34" charset="0"/>
                <a:cs typeface="Arial" panose="020B0604020202020204" pitchFamily="34" charset="0"/>
              </a:rPr>
              <a:t>full prescribing information, including Boxed Warning and Medication Guide, available at this presentation.</a:t>
            </a:r>
            <a:endParaRPr lang="en-US" sz="1600" b="1"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657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050" y="0"/>
            <a:ext cx="9381505" cy="914400"/>
          </a:xfrm>
        </p:spPr>
        <p:txBody>
          <a:bodyPr>
            <a:noAutofit/>
          </a:bodyPr>
          <a:lstStyle/>
          <a:p>
            <a:r>
              <a:rPr lang="en-US" sz="1800" dirty="0"/>
              <a:t>BOTOX</a:t>
            </a:r>
            <a:r>
              <a:rPr lang="en-US" sz="1800" baseline="30000" dirty="0"/>
              <a:t>®</a:t>
            </a:r>
            <a:r>
              <a:rPr lang="en-US" sz="1800" dirty="0"/>
              <a:t> (onabotulinumtoxinA) &amp; BOTOX</a:t>
            </a:r>
            <a:r>
              <a:rPr lang="en-US" sz="1800" baseline="30000" dirty="0"/>
              <a:t>®</a:t>
            </a:r>
            <a:r>
              <a:rPr lang="en-US" sz="1800" dirty="0"/>
              <a:t> Cosmetic </a:t>
            </a:r>
            <a:r>
              <a:rPr lang="en-US" sz="1800" dirty="0" smtClean="0"/>
              <a:t>(</a:t>
            </a:r>
            <a:r>
              <a:rPr lang="en-US" sz="1800" dirty="0"/>
              <a:t>onabotulinumtoxinA) </a:t>
            </a:r>
            <a:r>
              <a:rPr lang="en-US" sz="1800" dirty="0" smtClean="0"/>
              <a:t>Important </a:t>
            </a:r>
            <a:r>
              <a:rPr lang="en-US" sz="1800" dirty="0"/>
              <a:t>Safety </a:t>
            </a:r>
            <a:r>
              <a:rPr lang="en-US" sz="1800" dirty="0" smtClean="0"/>
              <a:t>Information</a:t>
            </a:r>
            <a:endParaRPr lang="en-US" sz="1800" dirty="0"/>
          </a:p>
        </p:txBody>
      </p:sp>
      <p:sp>
        <p:nvSpPr>
          <p:cNvPr id="3" name="Content Placeholder 2"/>
          <p:cNvSpPr>
            <a:spLocks noGrp="1"/>
          </p:cNvSpPr>
          <p:nvPr>
            <p:ph idx="4294967295"/>
          </p:nvPr>
        </p:nvSpPr>
        <p:spPr>
          <a:xfrm>
            <a:off x="452438" y="1027113"/>
            <a:ext cx="8312150" cy="4653622"/>
          </a:xfrm>
        </p:spPr>
        <p:txBody>
          <a:bodyPr>
            <a:normAutofit lnSpcReduction="10000"/>
          </a:bodyPr>
          <a:lstStyle/>
          <a:p>
            <a:pPr marL="0" indent="0">
              <a:spcBef>
                <a:spcPts val="300"/>
              </a:spcBef>
              <a:buNone/>
            </a:pPr>
            <a:r>
              <a:rPr lang="en-US" sz="1200" b="1" dirty="0" smtClean="0">
                <a:latin typeface="Arial" panose="020B0604020202020204" pitchFamily="34" charset="0"/>
                <a:cs typeface="Arial" panose="020B0604020202020204" pitchFamily="34" charset="0"/>
              </a:rPr>
              <a:t>Indications</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b="1" dirty="0">
                <a:latin typeface="Arial" panose="020B0604020202020204" pitchFamily="34" charset="0"/>
                <a:cs typeface="Arial" panose="020B0604020202020204" pitchFamily="34" charset="0"/>
              </a:rPr>
              <a:t>Bladder Dysfunction</a:t>
            </a:r>
            <a:r>
              <a:rPr lang="en-US" sz="1200" b="1" dirty="0" smtClean="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i="1" dirty="0">
                <a:latin typeface="Arial" panose="020B0604020202020204" pitchFamily="34" charset="0"/>
                <a:cs typeface="Arial" panose="020B0604020202020204" pitchFamily="34" charset="0"/>
              </a:rPr>
              <a:t>Overactive Bladder</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dirty="0">
                <a:latin typeface="Arial" panose="020B0604020202020204" pitchFamily="34" charset="0"/>
                <a:cs typeface="Arial" panose="020B0604020202020204" pitchFamily="34" charset="0"/>
              </a:rPr>
              <a:t>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for injection is indicated for the treatment of overactive bladder with </a:t>
            </a:r>
            <a:r>
              <a:rPr lang="en-US" sz="1200" dirty="0" smtClean="0">
                <a:latin typeface="Arial" panose="020B0604020202020204" pitchFamily="34" charset="0"/>
                <a:cs typeface="Arial" panose="020B0604020202020204" pitchFamily="34" charset="0"/>
              </a:rPr>
              <a:t>symptoms of </a:t>
            </a:r>
            <a:r>
              <a:rPr lang="en-US" sz="1200" dirty="0">
                <a:latin typeface="Arial" panose="020B0604020202020204" pitchFamily="34" charset="0"/>
                <a:cs typeface="Arial" panose="020B0604020202020204" pitchFamily="34" charset="0"/>
              </a:rPr>
              <a:t>urge urinary incontinence, urgency, and frequency, in adults who have an </a:t>
            </a:r>
            <a:r>
              <a:rPr lang="en-US" sz="1200" dirty="0" smtClean="0">
                <a:latin typeface="Arial" panose="020B0604020202020204" pitchFamily="34" charset="0"/>
                <a:cs typeface="Arial" panose="020B0604020202020204" pitchFamily="34" charset="0"/>
              </a:rPr>
              <a:t>inadequate response </a:t>
            </a:r>
            <a:r>
              <a:rPr lang="en-US" sz="1200" dirty="0">
                <a:latin typeface="Arial" panose="020B0604020202020204" pitchFamily="34" charset="0"/>
                <a:cs typeface="Arial" panose="020B0604020202020204" pitchFamily="34" charset="0"/>
              </a:rPr>
              <a:t>to or are intolerant of an anticholinergic medication</a:t>
            </a:r>
            <a:r>
              <a:rPr lang="en-US" sz="1200" dirty="0" smtClean="0">
                <a:latin typeface="Arial" panose="020B0604020202020204" pitchFamily="34" charset="0"/>
                <a:cs typeface="Arial" panose="020B0604020202020204" pitchFamily="34" charset="0"/>
              </a:rPr>
              <a:t>.</a:t>
            </a:r>
          </a:p>
          <a:p>
            <a:pPr marL="0" indent="0">
              <a:spcBef>
                <a:spcPts val="300"/>
              </a:spcBef>
              <a:buNone/>
            </a:pPr>
            <a:r>
              <a:rPr lang="en-US" sz="1200" i="1" dirty="0" smtClean="0">
                <a:latin typeface="Arial" panose="020B0604020202020204" pitchFamily="34" charset="0"/>
                <a:cs typeface="Arial" panose="020B0604020202020204" pitchFamily="34" charset="0"/>
              </a:rPr>
              <a:t>Detrusor </a:t>
            </a:r>
            <a:r>
              <a:rPr lang="en-US" sz="1200" i="1" dirty="0">
                <a:latin typeface="Arial" panose="020B0604020202020204" pitchFamily="34" charset="0"/>
                <a:cs typeface="Arial" panose="020B0604020202020204" pitchFamily="34" charset="0"/>
              </a:rPr>
              <a:t>Overactivity Associated With a Neurologic Condition</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dirty="0">
                <a:latin typeface="Arial" panose="020B0604020202020204" pitchFamily="34" charset="0"/>
                <a:cs typeface="Arial" panose="020B0604020202020204" pitchFamily="34" charset="0"/>
              </a:rPr>
              <a:t>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for injection is indicated for the treatment of urinary incontinence due </a:t>
            </a:r>
            <a:r>
              <a:rPr lang="en-US" sz="1200" dirty="0" smtClean="0">
                <a:latin typeface="Arial" panose="020B0604020202020204" pitchFamily="34" charset="0"/>
                <a:cs typeface="Arial" panose="020B0604020202020204" pitchFamily="34" charset="0"/>
              </a:rPr>
              <a:t>to detrusor </a:t>
            </a:r>
            <a:r>
              <a:rPr lang="en-US" sz="1200" dirty="0">
                <a:latin typeface="Arial" panose="020B0604020202020204" pitchFamily="34" charset="0"/>
                <a:cs typeface="Arial" panose="020B0604020202020204" pitchFamily="34" charset="0"/>
              </a:rPr>
              <a:t>overactivity associated with a neurologic condition (eg, SCI, MS) in adults </a:t>
            </a:r>
            <a:r>
              <a:rPr lang="en-US" sz="1200" dirty="0" smtClean="0">
                <a:latin typeface="Arial" panose="020B0604020202020204" pitchFamily="34" charset="0"/>
                <a:cs typeface="Arial" panose="020B0604020202020204" pitchFamily="34" charset="0"/>
              </a:rPr>
              <a:t>who have </a:t>
            </a:r>
            <a:r>
              <a:rPr lang="en-US" sz="1200" dirty="0">
                <a:latin typeface="Arial" panose="020B0604020202020204" pitchFamily="34" charset="0"/>
                <a:cs typeface="Arial" panose="020B0604020202020204" pitchFamily="34" charset="0"/>
              </a:rPr>
              <a:t>an inadequate response to or are intolerant of an anticholinergic medication</a:t>
            </a:r>
            <a:r>
              <a:rPr lang="en-US" sz="1200" dirty="0" smtClean="0">
                <a:latin typeface="Arial" panose="020B0604020202020204" pitchFamily="34" charset="0"/>
                <a:cs typeface="Arial" panose="020B0604020202020204" pitchFamily="34" charset="0"/>
              </a:rPr>
              <a:t>.</a:t>
            </a:r>
          </a:p>
          <a:p>
            <a:pPr marL="0" indent="0">
              <a:spcBef>
                <a:spcPts val="300"/>
              </a:spcBef>
              <a:buNone/>
            </a:pPr>
            <a:r>
              <a:rPr lang="en-US" sz="1200" b="1" dirty="0" smtClean="0">
                <a:latin typeface="Arial" panose="020B0604020202020204" pitchFamily="34" charset="0"/>
                <a:cs typeface="Arial" panose="020B0604020202020204" pitchFamily="34" charset="0"/>
              </a:rPr>
              <a:t>Chronic </a:t>
            </a:r>
            <a:r>
              <a:rPr lang="en-US" sz="1200" b="1" dirty="0">
                <a:latin typeface="Arial" panose="020B0604020202020204" pitchFamily="34" charset="0"/>
                <a:cs typeface="Arial" panose="020B0604020202020204" pitchFamily="34" charset="0"/>
              </a:rPr>
              <a:t>Migraine</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dirty="0">
                <a:latin typeface="Arial" panose="020B0604020202020204" pitchFamily="34" charset="0"/>
                <a:cs typeface="Arial" panose="020B0604020202020204" pitchFamily="34" charset="0"/>
              </a:rPr>
              <a:t>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for injection is indicated for the prophylaxis of headaches in adult patients </a:t>
            </a:r>
            <a:r>
              <a:rPr lang="en-US" sz="1200" dirty="0" smtClean="0">
                <a:latin typeface="Arial" panose="020B0604020202020204" pitchFamily="34" charset="0"/>
                <a:cs typeface="Arial" panose="020B0604020202020204" pitchFamily="34" charset="0"/>
              </a:rPr>
              <a:t>with chronic </a:t>
            </a:r>
            <a:r>
              <a:rPr lang="en-US" sz="1200" dirty="0">
                <a:latin typeface="Arial" panose="020B0604020202020204" pitchFamily="34" charset="0"/>
                <a:cs typeface="Arial" panose="020B0604020202020204" pitchFamily="34" charset="0"/>
              </a:rPr>
              <a:t>migraine (≥ 15 days per month with headache lasting 4 hours a day or longer</a:t>
            </a:r>
            <a:r>
              <a:rPr lang="en-US" sz="1200" dirty="0" smtClean="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endParaRPr lang="en-US" sz="1200" dirty="0" smtClean="0">
              <a:latin typeface="Arial" panose="020B0604020202020204" pitchFamily="34" charset="0"/>
              <a:cs typeface="Arial" panose="020B0604020202020204" pitchFamily="34" charset="0"/>
            </a:endParaRPr>
          </a:p>
          <a:p>
            <a:pPr marL="0" indent="0">
              <a:spcBef>
                <a:spcPts val="300"/>
              </a:spcBef>
              <a:buNone/>
            </a:pPr>
            <a:r>
              <a:rPr lang="en-US" sz="1200" b="1" dirty="0" smtClean="0">
                <a:latin typeface="Arial" panose="020B0604020202020204" pitchFamily="34" charset="0"/>
                <a:cs typeface="Arial" panose="020B0604020202020204" pitchFamily="34" charset="0"/>
              </a:rPr>
              <a:t>Important </a:t>
            </a:r>
            <a:r>
              <a:rPr lang="en-US" sz="1200" b="1" dirty="0">
                <a:latin typeface="Arial" panose="020B0604020202020204" pitchFamily="34" charset="0"/>
                <a:cs typeface="Arial" panose="020B0604020202020204" pitchFamily="34" charset="0"/>
              </a:rPr>
              <a:t>Limitations</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dirty="0">
                <a:latin typeface="Arial" panose="020B0604020202020204" pitchFamily="34" charset="0"/>
                <a:cs typeface="Arial" panose="020B0604020202020204" pitchFamily="34" charset="0"/>
              </a:rPr>
              <a:t>Safety and effectiveness have not been established for the prophylaxis of </a:t>
            </a:r>
            <a:r>
              <a:rPr lang="en-US" sz="1200" dirty="0" smtClean="0">
                <a:latin typeface="Arial" panose="020B0604020202020204" pitchFamily="34" charset="0"/>
                <a:cs typeface="Arial" panose="020B0604020202020204" pitchFamily="34" charset="0"/>
              </a:rPr>
              <a:t>episodic migraine </a:t>
            </a:r>
            <a:r>
              <a:rPr lang="en-US" sz="1200" dirty="0">
                <a:latin typeface="Arial" panose="020B0604020202020204" pitchFamily="34" charset="0"/>
                <a:cs typeface="Arial" panose="020B0604020202020204" pitchFamily="34" charset="0"/>
              </a:rPr>
              <a:t>(14 headache days or fewer per month) in 7 placebo-controlled studies</a:t>
            </a:r>
            <a:r>
              <a:rPr lang="en-US" sz="1200" dirty="0" smtClean="0">
                <a:latin typeface="Arial" panose="020B0604020202020204" pitchFamily="34" charset="0"/>
                <a:cs typeface="Arial" panose="020B0604020202020204" pitchFamily="34" charset="0"/>
              </a:rPr>
              <a:t>.</a:t>
            </a:r>
          </a:p>
          <a:p>
            <a:pPr marL="0" indent="0">
              <a:spcBef>
                <a:spcPts val="300"/>
              </a:spcBef>
              <a:buNone/>
            </a:pPr>
            <a:r>
              <a:rPr lang="en-US" sz="1200" b="1" dirty="0" smtClean="0">
                <a:latin typeface="Arial" panose="020B0604020202020204" pitchFamily="34" charset="0"/>
                <a:cs typeface="Arial" panose="020B0604020202020204" pitchFamily="34" charset="0"/>
              </a:rPr>
              <a:t>Upper </a:t>
            </a:r>
            <a:r>
              <a:rPr lang="en-US" sz="1200" b="1" dirty="0">
                <a:latin typeface="Arial" panose="020B0604020202020204" pitchFamily="34" charset="0"/>
                <a:cs typeface="Arial" panose="020B0604020202020204" pitchFamily="34" charset="0"/>
              </a:rPr>
              <a:t>Limb Spasticity</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dirty="0">
                <a:latin typeface="Arial" panose="020B0604020202020204" pitchFamily="34" charset="0"/>
                <a:cs typeface="Arial" panose="020B0604020202020204" pitchFamily="34" charset="0"/>
              </a:rPr>
              <a:t>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for injection is indicated for the treatment of upper limb spasticity in </a:t>
            </a:r>
            <a:r>
              <a:rPr lang="en-US" sz="1200" dirty="0" smtClean="0">
                <a:latin typeface="Arial" panose="020B0604020202020204" pitchFamily="34" charset="0"/>
                <a:cs typeface="Arial" panose="020B0604020202020204" pitchFamily="34" charset="0"/>
              </a:rPr>
              <a:t>adult patients</a:t>
            </a:r>
            <a:r>
              <a:rPr lang="en-US" sz="1200" dirty="0">
                <a:latin typeface="Arial" panose="020B0604020202020204" pitchFamily="34" charset="0"/>
                <a:cs typeface="Arial" panose="020B0604020202020204" pitchFamily="34" charset="0"/>
              </a:rPr>
              <a:t>, to decrease the severity of increased muscle tone in elbow flexors (biceps), wrist flexors (flexor carpi radialis and flexor carpi ulnaris), and finger flexors (flexor digitorum profundus and flexor digitorum sublimis</a:t>
            </a:r>
            <a:r>
              <a:rPr lang="en-US" sz="1200" dirty="0" smtClean="0">
                <a:latin typeface="Arial" panose="020B0604020202020204" pitchFamily="34" charset="0"/>
                <a:cs typeface="Arial" panose="020B0604020202020204" pitchFamily="34" charset="0"/>
              </a:rPr>
              <a:t>).</a:t>
            </a:r>
          </a:p>
          <a:p>
            <a:pPr marL="0" indent="0">
              <a:spcBef>
                <a:spcPts val="0"/>
              </a:spcBef>
              <a:buNone/>
            </a:pPr>
            <a:r>
              <a:rPr lang="en-US" sz="1200" b="1" dirty="0" smtClean="0">
                <a:latin typeface="Arial" panose="020B0604020202020204" pitchFamily="34" charset="0"/>
                <a:cs typeface="Arial" panose="020B0604020202020204" pitchFamily="34" charset="0"/>
              </a:rPr>
              <a:t>Important </a:t>
            </a:r>
            <a:r>
              <a:rPr lang="en-US" sz="1200" b="1" dirty="0">
                <a:latin typeface="Arial" panose="020B0604020202020204" pitchFamily="34" charset="0"/>
                <a:cs typeface="Arial" panose="020B0604020202020204" pitchFamily="34" charset="0"/>
              </a:rPr>
              <a:t>Limitations</a:t>
            </a:r>
            <a:endParaRPr lang="en-US" sz="1200" dirty="0">
              <a:latin typeface="Arial" panose="020B0604020202020204" pitchFamily="34" charset="0"/>
              <a:cs typeface="Arial" panose="020B0604020202020204" pitchFamily="34" charset="0"/>
            </a:endParaRPr>
          </a:p>
          <a:p>
            <a:pPr marL="0" indent="0">
              <a:spcBef>
                <a:spcPts val="0"/>
              </a:spcBef>
              <a:buNone/>
            </a:pPr>
            <a:r>
              <a:rPr lang="en-US" sz="1200" dirty="0">
                <a:latin typeface="Arial" panose="020B0604020202020204" pitchFamily="34" charset="0"/>
                <a:cs typeface="Arial" panose="020B0604020202020204" pitchFamily="34" charset="0"/>
              </a:rPr>
              <a:t>Safety and effectiveness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have not been established for the treatment of other upper limb muscle groups, or for the treatment of lower limb spasticity. Safety and effectiveness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have not been established for the treatment of spasticity in pediatric patients under age 18 years.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has not been shown to improve upper extremity functional abilities, or range of motion at a joint affected by a fixed contracture. Treatment with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is not intended to substitute for usual standard of care rehabilitation regimens</a:t>
            </a:r>
            <a:r>
              <a:rPr lang="en-US" sz="1200" dirty="0" smtClean="0">
                <a:latin typeface="Arial" panose="020B0604020202020204" pitchFamily="34" charset="0"/>
                <a:cs typeface="Arial" panose="020B0604020202020204" pitchFamily="34" charset="0"/>
              </a:rPr>
              <a:t>.</a:t>
            </a:r>
          </a:p>
          <a:p>
            <a:pPr marL="0" indent="0">
              <a:spcBef>
                <a:spcPts val="300"/>
              </a:spcBef>
              <a:buNone/>
            </a:pPr>
            <a:endParaRPr lang="en-US" sz="1200" dirty="0"/>
          </a:p>
          <a:p>
            <a:pPr marL="0" indent="0">
              <a:spcBef>
                <a:spcPts val="300"/>
              </a:spcBef>
              <a:buNone/>
            </a:pPr>
            <a:endParaRPr lang="en-US" sz="1200" dirty="0"/>
          </a:p>
        </p:txBody>
      </p:sp>
      <p:sp>
        <p:nvSpPr>
          <p:cNvPr id="6" name="TextBox 5"/>
          <p:cNvSpPr txBox="1">
            <a:spLocks noChangeArrowheads="1"/>
          </p:cNvSpPr>
          <p:nvPr/>
        </p:nvSpPr>
        <p:spPr bwMode="auto">
          <a:xfrm>
            <a:off x="452438" y="5638385"/>
            <a:ext cx="828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buNone/>
            </a:pPr>
            <a:r>
              <a:rPr lang="en-US" sz="1200" b="1" dirty="0" smtClean="0"/>
              <a:t>Please see additional Indications and Important Safety Information on the next slide.</a:t>
            </a:r>
          </a:p>
        </p:txBody>
      </p:sp>
    </p:spTree>
    <p:extLst>
      <p:ext uri="{BB962C8B-B14F-4D97-AF65-F5344CB8AC3E}">
        <p14:creationId xmlns:p14="http://schemas.microsoft.com/office/powerpoint/2010/main" val="3803763290"/>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4"/>
          <p:cNvSpPr>
            <a:spLocks noGrp="1"/>
          </p:cNvSpPr>
          <p:nvPr>
            <p:ph type="ctrTitle"/>
          </p:nvPr>
        </p:nvSpPr>
        <p:spPr>
          <a:xfrm>
            <a:off x="685800" y="2205502"/>
            <a:ext cx="7772400" cy="1470025"/>
          </a:xfrm>
        </p:spPr>
        <p:txBody>
          <a:bodyPr anchor="ctr">
            <a:normAutofit/>
          </a:bodyPr>
          <a:lstStyle/>
          <a:p>
            <a:r>
              <a:rPr lang="en-US" sz="3500" dirty="0">
                <a:effectLst/>
              </a:rPr>
              <a:t>Commitment to the </a:t>
            </a:r>
            <a:r>
              <a:rPr lang="en-US" sz="3500" dirty="0" smtClean="0">
                <a:effectLst/>
              </a:rPr>
              <a:t>Botulinum </a:t>
            </a:r>
            <a:r>
              <a:rPr lang="en-US" sz="3500" dirty="0">
                <a:effectLst/>
              </a:rPr>
              <a:t>Toxin Class:</a:t>
            </a:r>
            <a:r>
              <a:rPr lang="en-US" sz="3500" dirty="0"/>
              <a:t> </a:t>
            </a:r>
            <a:r>
              <a:rPr lang="en-US" sz="3500" dirty="0" smtClean="0"/>
              <a:t>OAB </a:t>
            </a:r>
            <a:r>
              <a:rPr lang="en-US" sz="3500" dirty="0"/>
              <a:t>Module</a:t>
            </a:r>
            <a:endParaRPr lang="en-US" sz="3500" dirty="0" smtClean="0">
              <a:latin typeface="+mj-lt"/>
            </a:endParaRPr>
          </a:p>
        </p:txBody>
      </p:sp>
      <p:sp>
        <p:nvSpPr>
          <p:cNvPr id="3076" name="Text Box 5"/>
          <p:cNvSpPr txBox="1">
            <a:spLocks noChangeArrowheads="1"/>
          </p:cNvSpPr>
          <p:nvPr/>
        </p:nvSpPr>
        <p:spPr bwMode="auto">
          <a:xfrm>
            <a:off x="365125" y="4221163"/>
            <a:ext cx="7315200" cy="1584325"/>
          </a:xfrm>
          <a:prstGeom prst="rect">
            <a:avLst/>
          </a:prstGeom>
          <a:noFill/>
          <a:ln w="9525">
            <a:noFill/>
            <a:miter lim="800000"/>
            <a:headEnd/>
            <a:tailEnd/>
          </a:ln>
        </p:spPr>
        <p:txBody>
          <a:bodyPr anchor="ctr"/>
          <a:lstStyle/>
          <a:p>
            <a:pPr eaLnBrk="0" hangingPunct="0">
              <a:lnSpc>
                <a:spcPct val="85000"/>
              </a:lnSpc>
              <a:defRPr/>
            </a:pPr>
            <a:r>
              <a:rPr lang="en-US" sz="2200" b="1" dirty="0">
                <a:solidFill>
                  <a:schemeClr val="bg1"/>
                </a:solidFill>
                <a:latin typeface="+mj-lt"/>
                <a:ea typeface="+mj-ea"/>
                <a:cs typeface="+mj-cs"/>
              </a:rPr>
              <a:t>Presented to: </a:t>
            </a:r>
          </a:p>
          <a:p>
            <a:pPr eaLnBrk="0" hangingPunct="0">
              <a:lnSpc>
                <a:spcPct val="85000"/>
              </a:lnSpc>
              <a:defRPr/>
            </a:pPr>
            <a:r>
              <a:rPr lang="en-US" sz="2200" b="1" dirty="0">
                <a:solidFill>
                  <a:schemeClr val="bg1"/>
                </a:solidFill>
                <a:latin typeface="+mj-lt"/>
                <a:ea typeface="+mj-ea"/>
                <a:cs typeface="+mj-cs"/>
              </a:rPr>
              <a:t>Presented by:</a:t>
            </a:r>
          </a:p>
          <a:p>
            <a:pPr eaLnBrk="0" hangingPunct="0">
              <a:lnSpc>
                <a:spcPct val="85000"/>
              </a:lnSpc>
              <a:defRPr/>
            </a:pPr>
            <a:r>
              <a:rPr lang="en-US" sz="2200" b="1" dirty="0">
                <a:solidFill>
                  <a:schemeClr val="bg1"/>
                </a:solidFill>
                <a:latin typeface="+mj-lt"/>
                <a:ea typeface="+mj-ea"/>
                <a:cs typeface="+mj-cs"/>
              </a:rPr>
              <a:t>Date:</a:t>
            </a:r>
          </a:p>
        </p:txBody>
      </p:sp>
    </p:spTree>
    <p:extLst>
      <p:ext uri="{BB962C8B-B14F-4D97-AF65-F5344CB8AC3E}">
        <p14:creationId xmlns:p14="http://schemas.microsoft.com/office/powerpoint/2010/main" val="3991021043"/>
      </p:ext>
    </p:extLst>
  </p:cSld>
  <p:clrMapOvr>
    <a:masterClrMapping/>
  </p:clrMapOvr>
  <p:transition>
    <p:strips dir="l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7"/>
          <p:cNvSpPr>
            <a:spLocks noGrp="1" noChangeArrowheads="1"/>
          </p:cNvSpPr>
          <p:nvPr>
            <p:ph type="title"/>
          </p:nvPr>
        </p:nvSpPr>
        <p:spPr>
          <a:xfrm>
            <a:off x="207492" y="-52573"/>
            <a:ext cx="9124950" cy="1005230"/>
          </a:xfrm>
        </p:spPr>
        <p:txBody>
          <a:bodyPr>
            <a:normAutofit fontScale="90000"/>
          </a:bodyPr>
          <a:lstStyle/>
          <a:p>
            <a:r>
              <a:rPr lang="en-US" sz="3000" dirty="0" smtClean="0"/>
              <a:t>Diagnosis of Overactive Bladder (OAB) is Based </a:t>
            </a:r>
            <a:br>
              <a:rPr lang="en-US" sz="3000" dirty="0" smtClean="0"/>
            </a:br>
            <a:r>
              <a:rPr lang="en-US" sz="3000" dirty="0" smtClean="0"/>
              <a:t>Upon the Presence of Hallmark Symptoms</a:t>
            </a:r>
            <a:endParaRPr lang="en-US" sz="3000" baseline="30000" dirty="0" smtClean="0"/>
          </a:p>
        </p:txBody>
      </p:sp>
      <p:sp>
        <p:nvSpPr>
          <p:cNvPr id="1028" name="Content Placeholder 6"/>
          <p:cNvSpPr>
            <a:spLocks noGrp="1"/>
          </p:cNvSpPr>
          <p:nvPr>
            <p:ph idx="1"/>
          </p:nvPr>
        </p:nvSpPr>
        <p:spPr>
          <a:xfrm>
            <a:off x="271848" y="1200494"/>
            <a:ext cx="8643551" cy="4014058"/>
          </a:xfrm>
        </p:spPr>
        <p:txBody>
          <a:bodyPr/>
          <a:lstStyle/>
          <a:p>
            <a:r>
              <a:rPr lang="en-US" sz="1800" dirty="0" smtClean="0"/>
              <a:t>Defined as urinary urgency, with or without urge urinary incontinence, </a:t>
            </a:r>
            <a:br>
              <a:rPr lang="en-US" sz="1800" dirty="0" smtClean="0"/>
            </a:br>
            <a:r>
              <a:rPr lang="en-US" sz="1800" dirty="0" smtClean="0"/>
              <a:t>usually with frequency </a:t>
            </a:r>
            <a:r>
              <a:rPr lang="en-US" sz="1800" dirty="0"/>
              <a:t>in the absence of UTI or other obvious pathology</a:t>
            </a:r>
            <a:r>
              <a:rPr lang="en-US" sz="1800" baseline="30000" dirty="0" smtClean="0"/>
              <a:t>1</a:t>
            </a:r>
            <a:r>
              <a:rPr lang="en-US" sz="1800" dirty="0" smtClean="0"/>
              <a:t> </a:t>
            </a:r>
          </a:p>
          <a:p>
            <a:r>
              <a:rPr lang="en-US" sz="1800" dirty="0" smtClean="0"/>
              <a:t>The bladder essentially has an inability to appropriately store urine which </a:t>
            </a:r>
            <a:br>
              <a:rPr lang="en-US" sz="1800" dirty="0" smtClean="0"/>
            </a:br>
            <a:r>
              <a:rPr lang="en-US" sz="1800" dirty="0" smtClean="0"/>
              <a:t>results in various symptoms</a:t>
            </a:r>
            <a:r>
              <a:rPr lang="en-US" sz="1800" baseline="30000" dirty="0" smtClean="0"/>
              <a:t>1,2</a:t>
            </a:r>
            <a:r>
              <a:rPr lang="en-US" sz="1800" dirty="0" smtClean="0"/>
              <a:t>    </a:t>
            </a:r>
            <a:endParaRPr lang="en-US" sz="1800" dirty="0"/>
          </a:p>
          <a:p>
            <a:pPr lvl="1"/>
            <a:r>
              <a:rPr lang="en-US" sz="1600" dirty="0" smtClean="0"/>
              <a:t>Urgency</a:t>
            </a:r>
          </a:p>
          <a:p>
            <a:pPr lvl="1"/>
            <a:r>
              <a:rPr lang="en-US" sz="1600" dirty="0" smtClean="0"/>
              <a:t>Urge urinary incontinence </a:t>
            </a:r>
          </a:p>
          <a:p>
            <a:pPr lvl="1"/>
            <a:r>
              <a:rPr lang="en-US" sz="1600" dirty="0" smtClean="0"/>
              <a:t>Frequency</a:t>
            </a:r>
          </a:p>
          <a:p>
            <a:r>
              <a:rPr lang="en-US" sz="1800" dirty="0"/>
              <a:t>OAB symptoms do not have a neurologic </a:t>
            </a:r>
            <a:r>
              <a:rPr lang="en-US" sz="1800" dirty="0" smtClean="0"/>
              <a:t>cause</a:t>
            </a:r>
            <a:r>
              <a:rPr lang="en-US" sz="1800" baseline="30000" dirty="0" smtClean="0"/>
              <a:t>1</a:t>
            </a:r>
          </a:p>
          <a:p>
            <a:r>
              <a:rPr lang="en-US" sz="1800" dirty="0"/>
              <a:t>OAB </a:t>
            </a:r>
            <a:r>
              <a:rPr lang="en-US" sz="1800" dirty="0" smtClean="0"/>
              <a:t>and neurogenic detrusor overactivity (NDO) are not the same condition</a:t>
            </a:r>
          </a:p>
          <a:p>
            <a:r>
              <a:rPr lang="en-US" sz="1800" dirty="0"/>
              <a:t>The diagnosis differs between OAB and NDO: OAB is a clinical, symptom-based </a:t>
            </a:r>
            <a:r>
              <a:rPr lang="en-US" sz="1800" dirty="0" smtClean="0"/>
              <a:t>diagnosis</a:t>
            </a:r>
            <a:r>
              <a:rPr lang="en-US" sz="1800" baseline="30000" dirty="0" smtClean="0"/>
              <a:t>1 </a:t>
            </a:r>
            <a:r>
              <a:rPr lang="en-US" sz="1800" dirty="0" smtClean="0"/>
              <a:t>whereas NDO </a:t>
            </a:r>
            <a:r>
              <a:rPr lang="en-US" sz="1800" dirty="0"/>
              <a:t>requires urodynamic </a:t>
            </a:r>
            <a:r>
              <a:rPr lang="en-US" sz="1800" dirty="0" smtClean="0"/>
              <a:t>diagnosis</a:t>
            </a:r>
            <a:r>
              <a:rPr lang="en-US" sz="1800" baseline="30000" dirty="0" smtClean="0"/>
              <a:t>2</a:t>
            </a:r>
          </a:p>
        </p:txBody>
      </p:sp>
      <p:sp>
        <p:nvSpPr>
          <p:cNvPr id="4" name="Rectangle 3"/>
          <p:cNvSpPr/>
          <p:nvPr/>
        </p:nvSpPr>
        <p:spPr>
          <a:xfrm>
            <a:off x="268107" y="5325455"/>
            <a:ext cx="9144000" cy="553998"/>
          </a:xfrm>
          <a:prstGeom prst="rect">
            <a:avLst/>
          </a:prstGeom>
        </p:spPr>
        <p:txBody>
          <a:bodyPr wrap="square">
            <a:spAutoFit/>
          </a:bodyPr>
          <a:lstStyle/>
          <a:p>
            <a:r>
              <a:rPr lang="en-US" sz="1000" b="1" dirty="0">
                <a:latin typeface="Arial" panose="020B0604020202020204" pitchFamily="34" charset="0"/>
                <a:cs typeface="Arial" panose="020B0604020202020204" pitchFamily="34" charset="0"/>
              </a:rPr>
              <a:t>References</a:t>
            </a:r>
            <a:r>
              <a:rPr lang="en-US" sz="1000" b="1" dirty="0" smtClean="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1. Gormley AE et al AUA. 2013. Available at: http://www.auanet.org/common/pdf/education/clinical-guidance/</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Overactive-Bladder.pdf. Accessed December 18, 2013. </a:t>
            </a:r>
            <a:r>
              <a:rPr lang="en-US" sz="1000" dirty="0" smtClean="0">
                <a:latin typeface="Arial" panose="020B0604020202020204" pitchFamily="34" charset="0"/>
                <a:cs typeface="Arial" panose="020B0604020202020204" pitchFamily="34" charset="0"/>
              </a:rPr>
              <a:t>2</a:t>
            </a:r>
            <a:r>
              <a:rPr lang="en-US" sz="1000" dirty="0">
                <a:latin typeface="Arial" panose="020B0604020202020204" pitchFamily="34" charset="0"/>
                <a:cs typeface="Arial" panose="020B0604020202020204" pitchFamily="34" charset="0"/>
              </a:rPr>
              <a:t>. Abrams P, Cardozo L, Fall M. et al. The Standardisation of Terminology of Lower Urinary Tract Function: Report from the Standardisation Sub-committee of the International Continence Society. </a:t>
            </a:r>
            <a:r>
              <a:rPr lang="en-US" sz="1000" i="1" dirty="0">
                <a:latin typeface="Arial" panose="020B0604020202020204" pitchFamily="34" charset="0"/>
                <a:cs typeface="Arial" panose="020B0604020202020204" pitchFamily="34" charset="0"/>
              </a:rPr>
              <a:t>Neurourology and Urodynamics</a:t>
            </a:r>
            <a:r>
              <a:rPr lang="en-US" sz="1000" dirty="0">
                <a:latin typeface="Arial" panose="020B0604020202020204" pitchFamily="34" charset="0"/>
                <a:cs typeface="Arial" panose="020B0604020202020204" pitchFamily="34" charset="0"/>
              </a:rPr>
              <a:t>. 2002;21:167-178. </a:t>
            </a:r>
          </a:p>
        </p:txBody>
      </p:sp>
      <p:sp>
        <p:nvSpPr>
          <p:cNvPr id="5" name="Rectangle 3"/>
          <p:cNvSpPr>
            <a:spLocks noChangeArrowheads="1"/>
          </p:cNvSpPr>
          <p:nvPr/>
        </p:nvSpPr>
        <p:spPr bwMode="auto">
          <a:xfrm>
            <a:off x="258680" y="4905642"/>
            <a:ext cx="8539636" cy="492443"/>
          </a:xfrm>
          <a:prstGeom prst="rect">
            <a:avLst/>
          </a:prstGeom>
          <a:noFill/>
          <a:ln w="9525">
            <a:noFill/>
            <a:miter lim="800000"/>
            <a:headEnd/>
            <a:tailEnd/>
          </a:ln>
        </p:spPr>
        <p:txBody>
          <a:bodyPr wrap="square">
            <a:spAutoFit/>
          </a:bodyPr>
          <a:lstStyle/>
          <a:p>
            <a:r>
              <a:rPr lang="en-US" sz="1300" b="1" dirty="0">
                <a:latin typeface="Arial" panose="020B0604020202020204" pitchFamily="34" charset="0"/>
                <a:cs typeface="Arial" panose="020B0604020202020204" pitchFamily="34" charset="0"/>
              </a:rPr>
              <a:t>Please see </a:t>
            </a:r>
            <a:r>
              <a:rPr lang="en-US" sz="1300" b="1" dirty="0" smtClean="0">
                <a:latin typeface="Arial" panose="020B0604020202020204" pitchFamily="34" charset="0"/>
                <a:cs typeface="Arial" panose="020B0604020202020204" pitchFamily="34" charset="0"/>
              </a:rPr>
              <a:t>BOTOX</a:t>
            </a:r>
            <a:r>
              <a:rPr lang="en-US" sz="1300" b="1" baseline="30000" dirty="0">
                <a:latin typeface="Arial" panose="020B0604020202020204" pitchFamily="34" charset="0"/>
                <a:cs typeface="Arial" panose="020B0604020202020204" pitchFamily="34" charset="0"/>
              </a:rPr>
              <a:t>®</a:t>
            </a:r>
            <a:r>
              <a:rPr lang="en-US" sz="1300" b="1" dirty="0">
                <a:latin typeface="Arial" panose="020B0604020202020204" pitchFamily="34" charset="0"/>
                <a:cs typeface="Arial" panose="020B0604020202020204" pitchFamily="34" charset="0"/>
              </a:rPr>
              <a:t> and BOTOX</a:t>
            </a:r>
            <a:r>
              <a:rPr lang="en-US" sz="1300" b="1" baseline="30000" dirty="0">
                <a:latin typeface="Arial" panose="020B0604020202020204" pitchFamily="34" charset="0"/>
                <a:cs typeface="Arial" panose="020B0604020202020204" pitchFamily="34" charset="0"/>
              </a:rPr>
              <a:t> ®</a:t>
            </a:r>
            <a:r>
              <a:rPr lang="en-US" sz="1300" b="1" dirty="0">
                <a:latin typeface="Arial" panose="020B0604020202020204" pitchFamily="34" charset="0"/>
                <a:cs typeface="Arial" panose="020B0604020202020204" pitchFamily="34" charset="0"/>
              </a:rPr>
              <a:t> Cosmetic </a:t>
            </a:r>
            <a:r>
              <a:rPr lang="en-US" sz="1300" b="1" dirty="0" smtClean="0">
                <a:latin typeface="Arial" panose="020B0604020202020204" pitchFamily="34" charset="0"/>
                <a:cs typeface="Arial" panose="020B0604020202020204" pitchFamily="34" charset="0"/>
              </a:rPr>
              <a:t>Important Safety Information including Boxed Warning included in this presentation.</a:t>
            </a:r>
            <a:endParaRPr lang="en-US" sz="13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1286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type="title"/>
          </p:nvPr>
        </p:nvSpPr>
        <p:spPr>
          <a:xfrm>
            <a:off x="152400" y="17933"/>
            <a:ext cx="8839200" cy="955675"/>
          </a:xfrm>
        </p:spPr>
        <p:txBody>
          <a:bodyPr>
            <a:normAutofit fontScale="90000"/>
          </a:bodyPr>
          <a:lstStyle/>
          <a:p>
            <a:r>
              <a:rPr lang="en-US" sz="3000" dirty="0" smtClean="0"/>
              <a:t>Administration of BOTOX</a:t>
            </a:r>
            <a:r>
              <a:rPr lang="en-US" sz="3000" baseline="30000" dirty="0" smtClean="0"/>
              <a:t>®</a:t>
            </a:r>
            <a:r>
              <a:rPr lang="en-US" sz="3000" dirty="0" smtClean="0"/>
              <a:t> (onabotulinumtoxinA)</a:t>
            </a:r>
          </a:p>
        </p:txBody>
      </p:sp>
      <p:sp>
        <p:nvSpPr>
          <p:cNvPr id="3" name="Content Placeholder 2"/>
          <p:cNvSpPr>
            <a:spLocks noGrp="1"/>
          </p:cNvSpPr>
          <p:nvPr>
            <p:ph sz="half" idx="1"/>
          </p:nvPr>
        </p:nvSpPr>
        <p:spPr>
          <a:xfrm>
            <a:off x="296559" y="1155772"/>
            <a:ext cx="4038600" cy="4456113"/>
          </a:xfrm>
        </p:spPr>
        <p:txBody>
          <a:bodyPr/>
          <a:lstStyle/>
          <a:p>
            <a:r>
              <a:rPr lang="en-US" sz="1400" dirty="0"/>
              <a:t>BOTOX® for injection is the only neurotoxin indicated for the treatment of overactive bladder </a:t>
            </a:r>
            <a:r>
              <a:rPr lang="en-US" sz="1400" dirty="0" smtClean="0"/>
              <a:t>with symptoms </a:t>
            </a:r>
            <a:r>
              <a:rPr lang="en-US" sz="1400" dirty="0"/>
              <a:t>of urge urinary incontinence, urgency, and frequency, in adults who have an </a:t>
            </a:r>
            <a:r>
              <a:rPr lang="en-US" sz="1400" dirty="0" smtClean="0"/>
              <a:t>inadequate response </a:t>
            </a:r>
            <a:r>
              <a:rPr lang="en-US" sz="1400" dirty="0"/>
              <a:t>to or are intolerant of an anticholinergic </a:t>
            </a:r>
            <a:r>
              <a:rPr lang="en-US" sz="1400" dirty="0" smtClean="0"/>
              <a:t>medication</a:t>
            </a:r>
            <a:r>
              <a:rPr lang="en-US" sz="1400" baseline="30000" dirty="0" smtClean="0"/>
              <a:t>1</a:t>
            </a:r>
          </a:p>
          <a:p>
            <a:r>
              <a:rPr lang="en-US" sz="1400" dirty="0" smtClean="0"/>
              <a:t>Using </a:t>
            </a:r>
            <a:r>
              <a:rPr lang="en-US" sz="1400" dirty="0"/>
              <a:t>a flexible or rigid cystoscope, physicians administer </a:t>
            </a:r>
            <a:r>
              <a:rPr lang="en-US" sz="1400" dirty="0" smtClean="0"/>
              <a:t>20, 0.5 mL injections </a:t>
            </a:r>
            <a:br>
              <a:rPr lang="en-US" sz="1400" dirty="0" smtClean="0"/>
            </a:br>
            <a:r>
              <a:rPr lang="en-US" sz="1400" dirty="0" smtClean="0"/>
              <a:t>(1 cm apart) of BOTOX</a:t>
            </a:r>
            <a:r>
              <a:rPr lang="en-US" sz="1400" baseline="30000" dirty="0" smtClean="0"/>
              <a:t>®</a:t>
            </a:r>
            <a:r>
              <a:rPr lang="en-US" sz="1400" dirty="0"/>
              <a:t> </a:t>
            </a:r>
            <a:r>
              <a:rPr lang="en-US" sz="1400" dirty="0" smtClean="0"/>
              <a:t>100 Units</a:t>
            </a:r>
            <a:r>
              <a:rPr lang="en-US" sz="1400" baseline="30000" dirty="0" smtClean="0"/>
              <a:t>1</a:t>
            </a:r>
          </a:p>
          <a:p>
            <a:r>
              <a:rPr lang="en-US" sz="1400" dirty="0"/>
              <a:t>Patients must not have a UTI at the time of treatment. Prophylactic antibiotics, </a:t>
            </a:r>
            <a:r>
              <a:rPr lang="en-US" sz="1400" dirty="0" smtClean="0"/>
              <a:t>except aminoglycosides</a:t>
            </a:r>
            <a:r>
              <a:rPr lang="en-US" sz="1400" dirty="0"/>
              <a:t>, should be administered </a:t>
            </a:r>
            <a:r>
              <a:rPr lang="en-US" sz="1400" dirty="0" smtClean="0"/>
              <a:t/>
            </a:r>
            <a:br>
              <a:rPr lang="en-US" sz="1400" dirty="0" smtClean="0"/>
            </a:br>
            <a:r>
              <a:rPr lang="en-US" sz="1400" dirty="0" smtClean="0"/>
              <a:t>1-3 </a:t>
            </a:r>
            <a:r>
              <a:rPr lang="en-US" sz="1400" dirty="0"/>
              <a:t>days pre-treatment, on the treatment day, and </a:t>
            </a:r>
            <a:r>
              <a:rPr lang="en-US" sz="1400" dirty="0" smtClean="0"/>
              <a:t>1-3 days </a:t>
            </a:r>
            <a:r>
              <a:rPr lang="en-US" sz="1400" dirty="0"/>
              <a:t>post-treatment</a:t>
            </a:r>
            <a:r>
              <a:rPr lang="en-US" sz="1400" baseline="30000" dirty="0"/>
              <a:t>1</a:t>
            </a:r>
          </a:p>
          <a:p>
            <a:r>
              <a:rPr lang="en-US" sz="1400" dirty="0" smtClean="0"/>
              <a:t>Patients </a:t>
            </a:r>
            <a:r>
              <a:rPr lang="en-US" sz="1400" dirty="0"/>
              <a:t>should discontinue </a:t>
            </a:r>
            <a:r>
              <a:rPr lang="en-US" sz="1400" dirty="0" smtClean="0"/>
              <a:t>antiplatelet </a:t>
            </a:r>
            <a:r>
              <a:rPr lang="en-US" sz="1400" dirty="0"/>
              <a:t>therapy at least 3 days before the injection </a:t>
            </a:r>
            <a:r>
              <a:rPr lang="en-US" sz="1400" dirty="0" smtClean="0"/>
              <a:t>procedure</a:t>
            </a:r>
            <a:r>
              <a:rPr lang="en-US" sz="1400" baseline="30000" dirty="0" smtClean="0"/>
              <a:t>1</a:t>
            </a:r>
            <a:endParaRPr lang="en-US" sz="1400" baseline="30000" dirty="0"/>
          </a:p>
        </p:txBody>
      </p:sp>
      <p:pic>
        <p:nvPicPr>
          <p:cNvPr id="5" name="Content Placeholder 4"/>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633451" y="1405988"/>
            <a:ext cx="3970421" cy="3730227"/>
          </a:xfrm>
        </p:spPr>
      </p:pic>
      <p:sp>
        <p:nvSpPr>
          <p:cNvPr id="140293" name="Slide Number Placeholder 2"/>
          <p:cNvSpPr txBox="1">
            <a:spLocks/>
          </p:cNvSpPr>
          <p:nvPr/>
        </p:nvSpPr>
        <p:spPr bwMode="auto">
          <a:xfrm>
            <a:off x="8686800" y="0"/>
            <a:ext cx="457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r" eaLnBrk="1" hangingPunct="1"/>
            <a:fld id="{5BB3FD7B-2F9F-41D1-BC8A-5620279F7136}" type="slidenum">
              <a:rPr lang="en-US" sz="1000" b="1">
                <a:solidFill>
                  <a:srgbClr val="FFFFFF"/>
                </a:solidFill>
                <a:cs typeface="Arial" charset="0"/>
              </a:rPr>
              <a:pPr algn="r" eaLnBrk="1" hangingPunct="1"/>
              <a:t>32</a:t>
            </a:fld>
            <a:endParaRPr lang="en-US" sz="1000" b="1" dirty="0">
              <a:solidFill>
                <a:srgbClr val="FFFFFF"/>
              </a:solidFill>
              <a:cs typeface="Arial" charset="0"/>
            </a:endParaRPr>
          </a:p>
        </p:txBody>
      </p:sp>
      <p:sp>
        <p:nvSpPr>
          <p:cNvPr id="9" name="TextBox 3"/>
          <p:cNvSpPr txBox="1">
            <a:spLocks noChangeArrowheads="1"/>
          </p:cNvSpPr>
          <p:nvPr/>
        </p:nvSpPr>
        <p:spPr bwMode="auto">
          <a:xfrm>
            <a:off x="309834" y="5639542"/>
            <a:ext cx="9153882" cy="246221"/>
          </a:xfrm>
          <a:prstGeom prst="rect">
            <a:avLst/>
          </a:prstGeom>
          <a:noFill/>
          <a:ln w="9525">
            <a:noFill/>
            <a:miter lim="800000"/>
            <a:headEnd/>
            <a:tailEnd/>
          </a:ln>
        </p:spPr>
        <p:txBody>
          <a:bodyPr wrap="square" anchor="b">
            <a:spAutoFit/>
          </a:bodyPr>
          <a:lstStyle/>
          <a:p>
            <a:pPr marL="0" lvl="1">
              <a:defRPr/>
            </a:pPr>
            <a:r>
              <a:rPr lang="en-US" sz="1000" b="1" dirty="0" smtClean="0">
                <a:latin typeface="Arial" panose="020B0604020202020204" pitchFamily="34" charset="0"/>
                <a:cs typeface="Arial" panose="020B0604020202020204" pitchFamily="34" charset="0"/>
              </a:rPr>
              <a:t>Reference: </a:t>
            </a:r>
            <a:r>
              <a:rPr lang="en-US" sz="1000" dirty="0" smtClean="0">
                <a:latin typeface="Arial" panose="020B0604020202020204" pitchFamily="34" charset="0"/>
                <a:cs typeface="Arial" panose="020B0604020202020204" pitchFamily="34" charset="0"/>
              </a:rPr>
              <a:t>1.  </a:t>
            </a:r>
            <a:r>
              <a:rPr lang="en-US" sz="1000" dirty="0" smtClean="0">
                <a:solidFill>
                  <a:srgbClr val="000000"/>
                </a:solidFill>
                <a:latin typeface="Arial" panose="020B0604020202020204" pitchFamily="34" charset="0"/>
                <a:cs typeface="Arial" panose="020B0604020202020204" pitchFamily="34" charset="0"/>
              </a:rPr>
              <a:t>BOTOX</a:t>
            </a:r>
            <a:r>
              <a:rPr lang="en-US" sz="1000" baseline="30000" dirty="0" smtClean="0">
                <a:solidFill>
                  <a:srgbClr val="000000"/>
                </a:solidFill>
                <a:latin typeface="Arial" panose="020B0604020202020204" pitchFamily="34" charset="0"/>
                <a:cs typeface="Arial" panose="020B0604020202020204" pitchFamily="34" charset="0"/>
              </a:rPr>
              <a:t>®</a:t>
            </a:r>
            <a:r>
              <a:rPr lang="en-US" sz="1000" dirty="0" smtClean="0">
                <a:solidFill>
                  <a:srgbClr val="000000"/>
                </a:solidFill>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Prescribing Information</a:t>
            </a:r>
            <a:r>
              <a:rPr lang="en-US" sz="1000" dirty="0" smtClean="0">
                <a:solidFill>
                  <a:srgbClr val="000000"/>
                </a:solidFill>
                <a:latin typeface="Arial" panose="020B0604020202020204" pitchFamily="34" charset="0"/>
                <a:cs typeface="Arial" panose="020B0604020202020204" pitchFamily="34" charset="0"/>
              </a:rPr>
              <a:t>]. Irvine, CA: Allergan, Inc.; February, 2014.</a:t>
            </a:r>
            <a:endParaRPr lang="en-US" sz="1000" dirty="0" smtClean="0">
              <a:latin typeface="Arial" panose="020B0604020202020204" pitchFamily="34" charset="0"/>
              <a:cs typeface="Arial" panose="020B0604020202020204" pitchFamily="34" charset="0"/>
            </a:endParaRPr>
          </a:p>
        </p:txBody>
      </p:sp>
      <p:sp>
        <p:nvSpPr>
          <p:cNvPr id="7" name="Rectangle 3"/>
          <p:cNvSpPr>
            <a:spLocks noChangeArrowheads="1"/>
          </p:cNvSpPr>
          <p:nvPr/>
        </p:nvSpPr>
        <p:spPr bwMode="auto">
          <a:xfrm>
            <a:off x="309834" y="5249171"/>
            <a:ext cx="9144000" cy="492443"/>
          </a:xfrm>
          <a:prstGeom prst="rect">
            <a:avLst/>
          </a:prstGeom>
          <a:noFill/>
          <a:ln w="9525">
            <a:noFill/>
            <a:miter lim="800000"/>
            <a:headEnd/>
            <a:tailEnd/>
          </a:ln>
        </p:spPr>
        <p:txBody>
          <a:bodyPr>
            <a:spAutoFit/>
          </a:bodyPr>
          <a:lstStyle/>
          <a:p>
            <a:r>
              <a:rPr lang="en-US" sz="1300" b="1" dirty="0">
                <a:latin typeface="Arial" panose="020B0604020202020204" pitchFamily="34" charset="0"/>
                <a:cs typeface="Arial" panose="020B0604020202020204" pitchFamily="34" charset="0"/>
              </a:rPr>
              <a:t>Please see </a:t>
            </a:r>
            <a:r>
              <a:rPr lang="en-US" sz="1300" b="1" dirty="0" smtClean="0">
                <a:latin typeface="Arial" panose="020B0604020202020204" pitchFamily="34" charset="0"/>
                <a:cs typeface="Arial" panose="020B0604020202020204" pitchFamily="34" charset="0"/>
              </a:rPr>
              <a:t>BOTOX</a:t>
            </a:r>
            <a:r>
              <a:rPr lang="en-US" sz="1300" b="1" baseline="30000" dirty="0">
                <a:latin typeface="Arial" panose="020B0604020202020204" pitchFamily="34" charset="0"/>
                <a:cs typeface="Arial" panose="020B0604020202020204" pitchFamily="34" charset="0"/>
              </a:rPr>
              <a:t>®</a:t>
            </a:r>
            <a:r>
              <a:rPr lang="en-US" sz="1300" b="1" dirty="0">
                <a:latin typeface="Arial" panose="020B0604020202020204" pitchFamily="34" charset="0"/>
                <a:cs typeface="Arial" panose="020B0604020202020204" pitchFamily="34" charset="0"/>
              </a:rPr>
              <a:t> and BOTOX</a:t>
            </a:r>
            <a:r>
              <a:rPr lang="en-US" sz="1300" b="1" baseline="30000" dirty="0">
                <a:latin typeface="Arial" panose="020B0604020202020204" pitchFamily="34" charset="0"/>
                <a:cs typeface="Arial" panose="020B0604020202020204" pitchFamily="34" charset="0"/>
              </a:rPr>
              <a:t> ®</a:t>
            </a:r>
            <a:r>
              <a:rPr lang="en-US" sz="1300" b="1" dirty="0">
                <a:latin typeface="Arial" panose="020B0604020202020204" pitchFamily="34" charset="0"/>
                <a:cs typeface="Arial" panose="020B0604020202020204" pitchFamily="34" charset="0"/>
              </a:rPr>
              <a:t> Cosmetic </a:t>
            </a:r>
            <a:r>
              <a:rPr lang="en-US" sz="1300" b="1" dirty="0" smtClean="0">
                <a:latin typeface="Arial" panose="020B0604020202020204" pitchFamily="34" charset="0"/>
                <a:cs typeface="Arial" panose="020B0604020202020204" pitchFamily="34" charset="0"/>
              </a:rPr>
              <a:t>Important Safety Information including Boxed Warning</a:t>
            </a:r>
          </a:p>
          <a:p>
            <a:r>
              <a:rPr lang="en-US" sz="1300" b="1" dirty="0" smtClean="0">
                <a:latin typeface="Arial" panose="020B0604020202020204" pitchFamily="34" charset="0"/>
                <a:cs typeface="Arial" panose="020B0604020202020204" pitchFamily="34" charset="0"/>
              </a:rPr>
              <a:t>included in this presentation.</a:t>
            </a:r>
            <a:endParaRPr lang="en-US" sz="1300" b="1"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944616370"/>
      </p:ext>
    </p:extLst>
  </p:cSld>
  <p:clrMapOvr>
    <a:masterClrMapping/>
  </p:clrMapOvr>
  <p:transition>
    <p:split orient="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600" dirty="0" smtClean="0"/>
              <a:t>Summary of BOTOX</a:t>
            </a:r>
            <a:r>
              <a:rPr lang="en-US" sz="2600" baseline="30000" dirty="0"/>
              <a:t>®</a:t>
            </a:r>
            <a:r>
              <a:rPr lang="en-US" sz="2600" dirty="0"/>
              <a:t> (onabotulinumtoxinA</a:t>
            </a:r>
            <a:r>
              <a:rPr lang="en-US" sz="2600" dirty="0" smtClean="0"/>
              <a:t>) </a:t>
            </a:r>
            <a:br>
              <a:rPr lang="en-US" sz="2600" dirty="0" smtClean="0"/>
            </a:br>
            <a:r>
              <a:rPr lang="en-US" sz="2600" dirty="0" smtClean="0"/>
              <a:t>Study Design</a:t>
            </a:r>
            <a:endParaRPr lang="en-US" sz="2600" dirty="0"/>
          </a:p>
        </p:txBody>
      </p:sp>
      <p:sp>
        <p:nvSpPr>
          <p:cNvPr id="3" name="Content Placeholder 2"/>
          <p:cNvSpPr>
            <a:spLocks noGrp="1"/>
          </p:cNvSpPr>
          <p:nvPr>
            <p:ph idx="1"/>
          </p:nvPr>
        </p:nvSpPr>
        <p:spPr/>
        <p:txBody>
          <a:bodyPr>
            <a:normAutofit fontScale="92500" lnSpcReduction="10000"/>
          </a:bodyPr>
          <a:lstStyle/>
          <a:p>
            <a:r>
              <a:rPr lang="en-US" dirty="0" smtClean="0"/>
              <a:t>Two </a:t>
            </a:r>
            <a:r>
              <a:rPr lang="en-US" dirty="0"/>
              <a:t>double-blind, placebo-controlled, randomized, multi-center, </a:t>
            </a:r>
            <a:r>
              <a:rPr lang="en-US" dirty="0" smtClean="0"/>
              <a:t/>
            </a:r>
            <a:br>
              <a:rPr lang="en-US" dirty="0" smtClean="0"/>
            </a:br>
            <a:r>
              <a:rPr lang="en-US" dirty="0" smtClean="0"/>
              <a:t>24-week </a:t>
            </a:r>
            <a:r>
              <a:rPr lang="en-US" dirty="0"/>
              <a:t>clinical studies were conducted in patients with OAB with symptoms of urge urinary incontinence, urgency, and </a:t>
            </a:r>
            <a:r>
              <a:rPr lang="en-US" dirty="0" smtClean="0"/>
              <a:t>frequency</a:t>
            </a:r>
            <a:endParaRPr lang="en-US" dirty="0"/>
          </a:p>
          <a:p>
            <a:r>
              <a:rPr lang="en-US" dirty="0" smtClean="0"/>
              <a:t>Patients </a:t>
            </a:r>
            <a:r>
              <a:rPr lang="en-US" dirty="0"/>
              <a:t>needed to have at least 3 urinary urgency incontinence episodes and at least 24 micturitions in 3 days to enter the </a:t>
            </a:r>
            <a:r>
              <a:rPr lang="en-US" dirty="0" smtClean="0"/>
              <a:t>studies</a:t>
            </a:r>
            <a:endParaRPr lang="en-US" dirty="0"/>
          </a:p>
          <a:p>
            <a:r>
              <a:rPr lang="en-US" dirty="0" smtClean="0"/>
              <a:t>A </a:t>
            </a:r>
            <a:r>
              <a:rPr lang="en-US" dirty="0"/>
              <a:t>total of 1105 patients, whose symptoms had not been adequately managed with anticholinergic therapy (inadequate response or intolerable side effects), were randomized to receive either 100 </a:t>
            </a:r>
            <a:r>
              <a:rPr lang="en-US" dirty="0" smtClean="0"/>
              <a:t/>
            </a:r>
            <a:br>
              <a:rPr lang="en-US" dirty="0" smtClean="0"/>
            </a:br>
            <a:r>
              <a:rPr lang="en-US" dirty="0" smtClean="0"/>
              <a:t>Units </a:t>
            </a:r>
            <a:r>
              <a:rPr lang="en-US" dirty="0"/>
              <a:t>of </a:t>
            </a:r>
            <a:r>
              <a:rPr lang="en-US" dirty="0" smtClean="0"/>
              <a:t>BOTOX</a:t>
            </a:r>
            <a:r>
              <a:rPr lang="en-US" baseline="30000" dirty="0" smtClean="0"/>
              <a:t>®</a:t>
            </a:r>
            <a:r>
              <a:rPr lang="en-US" dirty="0" smtClean="0"/>
              <a:t> </a:t>
            </a:r>
            <a:r>
              <a:rPr lang="en-US" dirty="0"/>
              <a:t>(n=557), or placebo (n=548</a:t>
            </a:r>
            <a:r>
              <a:rPr lang="en-US" dirty="0" smtClean="0"/>
              <a:t>) </a:t>
            </a:r>
            <a:endParaRPr lang="en-US" dirty="0"/>
          </a:p>
          <a:p>
            <a:r>
              <a:rPr lang="en-US" dirty="0" smtClean="0"/>
              <a:t>Patients </a:t>
            </a:r>
            <a:r>
              <a:rPr lang="en-US" dirty="0"/>
              <a:t>received 20 injections of study drug (5 units of </a:t>
            </a:r>
            <a:r>
              <a:rPr lang="en-US" dirty="0" smtClean="0"/>
              <a:t>BOTOX</a:t>
            </a:r>
            <a:r>
              <a:rPr lang="en-US" baseline="30000" dirty="0" smtClean="0"/>
              <a:t>®</a:t>
            </a:r>
            <a:r>
              <a:rPr lang="en-US" dirty="0" smtClean="0"/>
              <a:t> </a:t>
            </a:r>
            <a:r>
              <a:rPr lang="en-US" dirty="0"/>
              <a:t>or placebo) spaced approximately 1 cm apart into the detrusor </a:t>
            </a:r>
            <a:r>
              <a:rPr lang="en-US" dirty="0" smtClean="0"/>
              <a:t>muscle </a:t>
            </a:r>
            <a:endParaRPr lang="en-US" dirty="0"/>
          </a:p>
          <a:p>
            <a:r>
              <a:rPr lang="en-US" dirty="0" smtClean="0"/>
              <a:t>In </a:t>
            </a:r>
            <a:r>
              <a:rPr lang="en-US" dirty="0"/>
              <a:t>both studies, significant improvements compared to placebo in the primary efficacy variable of change from baseline in daily frequency </a:t>
            </a:r>
            <a:r>
              <a:rPr lang="en-US" dirty="0" smtClean="0"/>
              <a:t/>
            </a:r>
            <a:br>
              <a:rPr lang="en-US" dirty="0" smtClean="0"/>
            </a:br>
            <a:r>
              <a:rPr lang="en-US" dirty="0" smtClean="0"/>
              <a:t>of </a:t>
            </a:r>
            <a:r>
              <a:rPr lang="en-US" dirty="0"/>
              <a:t>urinary incontinence episodes were observed for </a:t>
            </a:r>
            <a:r>
              <a:rPr lang="en-US" dirty="0" smtClean="0"/>
              <a:t>BOTOX</a:t>
            </a:r>
            <a:r>
              <a:rPr lang="en-US" baseline="30000" dirty="0" smtClean="0"/>
              <a:t>®</a:t>
            </a:r>
            <a:r>
              <a:rPr lang="en-US" dirty="0" smtClean="0"/>
              <a:t> </a:t>
            </a:r>
            <a:r>
              <a:rPr lang="en-US" dirty="0"/>
              <a:t>100 Units </a:t>
            </a:r>
            <a:r>
              <a:rPr lang="en-US" dirty="0" smtClean="0"/>
              <a:t/>
            </a:r>
            <a:br>
              <a:rPr lang="en-US" dirty="0" smtClean="0"/>
            </a:br>
            <a:r>
              <a:rPr lang="en-US" dirty="0" smtClean="0"/>
              <a:t>at </a:t>
            </a:r>
            <a:r>
              <a:rPr lang="en-US" dirty="0"/>
              <a:t>the primary time point of week </a:t>
            </a:r>
            <a:r>
              <a:rPr lang="en-US" dirty="0" smtClean="0"/>
              <a:t>12 </a:t>
            </a:r>
            <a:endParaRPr lang="en-US" dirty="0"/>
          </a:p>
          <a:p>
            <a:endParaRPr lang="en-US" dirty="0"/>
          </a:p>
        </p:txBody>
      </p:sp>
    </p:spTree>
    <p:extLst>
      <p:ext uri="{BB962C8B-B14F-4D97-AF65-F5344CB8AC3E}">
        <p14:creationId xmlns:p14="http://schemas.microsoft.com/office/powerpoint/2010/main" val="88799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000" dirty="0" smtClean="0"/>
              <a:t>Summary of BOTOX</a:t>
            </a:r>
            <a:r>
              <a:rPr lang="en-US" sz="3000" baseline="30000" dirty="0" smtClean="0"/>
              <a:t>® </a:t>
            </a:r>
            <a:r>
              <a:rPr lang="en-US" sz="3000" dirty="0" smtClean="0"/>
              <a:t>(onabotulinumtoxinA) Clinical Trial Data</a:t>
            </a:r>
            <a:r>
              <a:rPr lang="en-US" sz="3000" baseline="30000" dirty="0" smtClean="0"/>
              <a:t>1</a:t>
            </a:r>
            <a:endParaRPr lang="en-US" sz="3000" baseline="30000" dirty="0"/>
          </a:p>
        </p:txBody>
      </p:sp>
      <p:sp>
        <p:nvSpPr>
          <p:cNvPr id="4" name="Text Box 4"/>
          <p:cNvSpPr txBox="1">
            <a:spLocks noChangeArrowheads="1"/>
          </p:cNvSpPr>
          <p:nvPr/>
        </p:nvSpPr>
        <p:spPr bwMode="auto">
          <a:xfrm>
            <a:off x="338225" y="5671432"/>
            <a:ext cx="8001000" cy="246221"/>
          </a:xfrm>
          <a:prstGeom prst="rect">
            <a:avLst/>
          </a:prstGeom>
          <a:noFill/>
          <a:ln w="9525" algn="ctr">
            <a:noFill/>
            <a:miter lim="800000"/>
            <a:headEnd/>
            <a:tailEnd/>
          </a:ln>
        </p:spPr>
        <p:txBody>
          <a:bodyPr wrap="square" anchor="b">
            <a:spAutoFit/>
          </a:bodyPr>
          <a:lstStyle/>
          <a:p>
            <a:pPr>
              <a:spcBef>
                <a:spcPts val="13"/>
              </a:spcBef>
              <a:spcAft>
                <a:spcPts val="13"/>
              </a:spcAft>
            </a:pPr>
            <a:r>
              <a:rPr lang="en-US" sz="1000" b="1" dirty="0" smtClean="0">
                <a:solidFill>
                  <a:srgbClr val="000000"/>
                </a:solidFill>
                <a:latin typeface="Arial" panose="020B0604020202020204" pitchFamily="34" charset="0"/>
                <a:cs typeface="Arial" panose="020B0604020202020204" pitchFamily="34" charset="0"/>
              </a:rPr>
              <a:t>Reference: </a:t>
            </a:r>
            <a:r>
              <a:rPr lang="en-US" sz="1000" dirty="0">
                <a:solidFill>
                  <a:srgbClr val="000000"/>
                </a:solidFill>
                <a:latin typeface="Arial" panose="020B0604020202020204" pitchFamily="34" charset="0"/>
                <a:cs typeface="Arial" panose="020B0604020202020204" pitchFamily="34" charset="0"/>
              </a:rPr>
              <a:t>1</a:t>
            </a:r>
            <a:r>
              <a:rPr lang="en-US" sz="1000" dirty="0" smtClean="0">
                <a:solidFill>
                  <a:srgbClr val="000000"/>
                </a:solidFill>
                <a:latin typeface="Arial" panose="020B0604020202020204" pitchFamily="34" charset="0"/>
                <a:cs typeface="Arial" panose="020B0604020202020204" pitchFamily="34" charset="0"/>
              </a:rPr>
              <a:t>.</a:t>
            </a:r>
            <a:r>
              <a:rPr lang="en-US" sz="1000" dirty="0" smtClean="0">
                <a:latin typeface="Arial" panose="020B0604020202020204" pitchFamily="34" charset="0"/>
                <a:cs typeface="Arial" panose="020B0604020202020204" pitchFamily="34" charset="0"/>
              </a:rPr>
              <a:t> </a:t>
            </a:r>
            <a:r>
              <a:rPr lang="en-US" sz="1000" dirty="0" smtClean="0">
                <a:solidFill>
                  <a:srgbClr val="000000"/>
                </a:solidFill>
                <a:latin typeface="Arial" panose="020B0604020202020204" pitchFamily="34" charset="0"/>
                <a:cs typeface="Arial" panose="020B0604020202020204" pitchFamily="34" charset="0"/>
              </a:rPr>
              <a:t>BOTOX</a:t>
            </a:r>
            <a:r>
              <a:rPr lang="en-US" sz="1000" baseline="30000" dirty="0" smtClean="0">
                <a:solidFill>
                  <a:srgbClr val="000000"/>
                </a:solidFill>
                <a:latin typeface="Arial" panose="020B0604020202020204" pitchFamily="34" charset="0"/>
                <a:cs typeface="Arial" panose="020B0604020202020204" pitchFamily="34" charset="0"/>
              </a:rPr>
              <a:t>®</a:t>
            </a:r>
            <a:r>
              <a:rPr lang="en-US" sz="1000" dirty="0" smtClean="0">
                <a:solidFill>
                  <a:srgbClr val="000000"/>
                </a:solidFill>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Prescribing Information</a:t>
            </a:r>
            <a:r>
              <a:rPr lang="en-US" sz="1000" dirty="0" smtClean="0">
                <a:solidFill>
                  <a:srgbClr val="000000"/>
                </a:solidFill>
                <a:latin typeface="Arial" panose="020B0604020202020204" pitchFamily="34" charset="0"/>
                <a:cs typeface="Arial" panose="020B0604020202020204" pitchFamily="34" charset="0"/>
              </a:rPr>
              <a:t>]. Irvine, CA: Allergan, Inc.; February 2014. </a:t>
            </a:r>
            <a:endParaRPr lang="en-US" sz="1000" dirty="0">
              <a:solidFill>
                <a:srgbClr val="000000"/>
              </a:solidFill>
              <a:latin typeface="Arial" panose="020B0604020202020204" pitchFamily="34" charset="0"/>
              <a:cs typeface="Arial" panose="020B0604020202020204" pitchFamily="34" charset="0"/>
            </a:endParaRPr>
          </a:p>
        </p:txBody>
      </p:sp>
      <p:sp>
        <p:nvSpPr>
          <p:cNvPr id="53" name="Rectangle 3"/>
          <p:cNvSpPr>
            <a:spLocks noChangeArrowheads="1"/>
          </p:cNvSpPr>
          <p:nvPr/>
        </p:nvSpPr>
        <p:spPr bwMode="auto">
          <a:xfrm>
            <a:off x="339372" y="5235194"/>
            <a:ext cx="9144000" cy="492443"/>
          </a:xfrm>
          <a:prstGeom prst="rect">
            <a:avLst/>
          </a:prstGeom>
          <a:noFill/>
          <a:ln w="9525">
            <a:noFill/>
            <a:miter lim="800000"/>
            <a:headEnd/>
            <a:tailEnd/>
          </a:ln>
        </p:spPr>
        <p:txBody>
          <a:bodyPr>
            <a:spAutoFit/>
          </a:bodyPr>
          <a:lstStyle/>
          <a:p>
            <a:r>
              <a:rPr lang="en-US" sz="1300" b="1" dirty="0">
                <a:latin typeface="Arial" panose="020B0604020202020204" pitchFamily="34" charset="0"/>
                <a:cs typeface="Arial" panose="020B0604020202020204" pitchFamily="34" charset="0"/>
              </a:rPr>
              <a:t>Please see </a:t>
            </a:r>
            <a:r>
              <a:rPr lang="en-US" sz="1300" b="1" dirty="0" smtClean="0">
                <a:latin typeface="Arial" panose="020B0604020202020204" pitchFamily="34" charset="0"/>
                <a:cs typeface="Arial" panose="020B0604020202020204" pitchFamily="34" charset="0"/>
              </a:rPr>
              <a:t>BOTOX</a:t>
            </a:r>
            <a:r>
              <a:rPr lang="en-US" sz="1300" b="1" baseline="30000" dirty="0">
                <a:latin typeface="Arial" panose="020B0604020202020204" pitchFamily="34" charset="0"/>
                <a:cs typeface="Arial" panose="020B0604020202020204" pitchFamily="34" charset="0"/>
              </a:rPr>
              <a:t>®</a:t>
            </a:r>
            <a:r>
              <a:rPr lang="en-US" sz="1300" b="1" dirty="0">
                <a:latin typeface="Arial" panose="020B0604020202020204" pitchFamily="34" charset="0"/>
                <a:cs typeface="Arial" panose="020B0604020202020204" pitchFamily="34" charset="0"/>
              </a:rPr>
              <a:t> and BOTOX</a:t>
            </a:r>
            <a:r>
              <a:rPr lang="en-US" sz="1300" b="1" baseline="30000" dirty="0">
                <a:latin typeface="Arial" panose="020B0604020202020204" pitchFamily="34" charset="0"/>
                <a:cs typeface="Arial" panose="020B0604020202020204" pitchFamily="34" charset="0"/>
              </a:rPr>
              <a:t> ®</a:t>
            </a:r>
            <a:r>
              <a:rPr lang="en-US" sz="1300" b="1" dirty="0">
                <a:latin typeface="Arial" panose="020B0604020202020204" pitchFamily="34" charset="0"/>
                <a:cs typeface="Arial" panose="020B0604020202020204" pitchFamily="34" charset="0"/>
              </a:rPr>
              <a:t> Cosmetic </a:t>
            </a:r>
            <a:r>
              <a:rPr lang="en-US" sz="1300" b="1" dirty="0" smtClean="0">
                <a:latin typeface="Arial" panose="020B0604020202020204" pitchFamily="34" charset="0"/>
                <a:cs typeface="Arial" panose="020B0604020202020204" pitchFamily="34" charset="0"/>
              </a:rPr>
              <a:t>Important Safety Information including Boxed Warning</a:t>
            </a:r>
          </a:p>
          <a:p>
            <a:r>
              <a:rPr lang="en-US" sz="1300" b="1" dirty="0" smtClean="0">
                <a:latin typeface="Arial" panose="020B0604020202020204" pitchFamily="34" charset="0"/>
                <a:cs typeface="Arial" panose="020B0604020202020204" pitchFamily="34" charset="0"/>
              </a:rPr>
              <a:t>included in this presentation.</a:t>
            </a:r>
            <a:endParaRPr lang="en-US" sz="1300" b="1" dirty="0">
              <a:latin typeface="Arial" panose="020B0604020202020204" pitchFamily="34" charset="0"/>
              <a:cs typeface="Arial" panose="020B0604020202020204" pitchFamily="34" charset="0"/>
            </a:endParaRPr>
          </a:p>
        </p:txBody>
      </p:sp>
      <p:sp>
        <p:nvSpPr>
          <p:cNvPr id="54" name="Content Placeholder 6"/>
          <p:cNvSpPr txBox="1">
            <a:spLocks/>
          </p:cNvSpPr>
          <p:nvPr/>
        </p:nvSpPr>
        <p:spPr>
          <a:xfrm>
            <a:off x="271848" y="1063140"/>
            <a:ext cx="8643551" cy="1063735"/>
          </a:xfrm>
          <a:prstGeom prst="rect">
            <a:avLst/>
          </a:prstGeom>
        </p:spPr>
        <p:txBody>
          <a:bodyPr/>
          <a:lstStyle>
            <a:lvl1pPr marL="230188" indent="-230188" algn="l" defTabSz="914400" rtl="0" eaLnBrk="1" latinLnBrk="0" hangingPunct="1">
              <a:spcBef>
                <a:spcPts val="600"/>
              </a:spcBef>
              <a:buClr>
                <a:srgbClr val="216EB6"/>
              </a:buClr>
              <a:buFont typeface="Arial" pitchFamily="34" charset="0"/>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ts val="600"/>
              </a:spcBef>
              <a:buClr>
                <a:srgbClr val="216EB6"/>
              </a:buClr>
              <a:buFont typeface="Arial" pitchFamily="34" charset="0"/>
              <a:buChar char="–"/>
              <a:defRPr sz="1800" kern="1200">
                <a:solidFill>
                  <a:schemeClr val="tx1"/>
                </a:solidFill>
                <a:latin typeface="Arial" pitchFamily="34" charset="0"/>
                <a:ea typeface="+mn-ea"/>
                <a:cs typeface="Arial" pitchFamily="34" charset="0"/>
              </a:defRPr>
            </a:lvl2pPr>
            <a:lvl3pPr marL="1082675" indent="-168275" algn="l" defTabSz="914400" rtl="0" eaLnBrk="1" latinLnBrk="0" hangingPunct="1">
              <a:spcBef>
                <a:spcPts val="600"/>
              </a:spcBef>
              <a:buClr>
                <a:srgbClr val="216EB6"/>
              </a:buClr>
              <a:buFont typeface="Arial" pitchFamily="34" charset="0"/>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ts val="600"/>
              </a:spcBef>
              <a:buClr>
                <a:srgbClr val="216EB6"/>
              </a:buClr>
              <a:buFont typeface="Arial" pitchFamily="34" charset="0"/>
              <a:buChar char="–"/>
              <a:defRPr sz="1400" kern="1200">
                <a:solidFill>
                  <a:schemeClr val="tx1"/>
                </a:solidFill>
                <a:latin typeface="Arial" pitchFamily="34" charset="0"/>
                <a:ea typeface="+mn-ea"/>
                <a:cs typeface="Arial" pitchFamily="34" charset="0"/>
              </a:defRPr>
            </a:lvl4pPr>
            <a:lvl5pPr marL="1997075" indent="-168275" algn="l" defTabSz="914400" rtl="0" eaLnBrk="1" latinLnBrk="0" hangingPunct="1">
              <a:spcBef>
                <a:spcPts val="600"/>
              </a:spcBef>
              <a:buClr>
                <a:srgbClr val="216EB6"/>
              </a:buClr>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smtClean="0"/>
              <a:t>Efficacy was achieved in OAB patients who had inadequate response to or </a:t>
            </a:r>
            <a:br>
              <a:rPr lang="en-US" sz="1600" dirty="0" smtClean="0"/>
            </a:br>
            <a:r>
              <a:rPr lang="en-US" sz="1600" dirty="0" smtClean="0"/>
              <a:t>were intolerant of an anticholinergic medication</a:t>
            </a:r>
          </a:p>
          <a:p>
            <a:r>
              <a:rPr lang="en-US" sz="1600" dirty="0" smtClean="0"/>
              <a:t>Primary and secondary efficacy endpoints were met in both pivotal studies</a:t>
            </a:r>
          </a:p>
          <a:p>
            <a:pPr marL="0" indent="0">
              <a:buNone/>
            </a:pPr>
            <a:endParaRPr lang="en-US" sz="1400" baseline="30000" dirty="0" smtClean="0"/>
          </a:p>
        </p:txBody>
      </p:sp>
      <p:graphicFrame>
        <p:nvGraphicFramePr>
          <p:cNvPr id="56" name="Table 55"/>
          <p:cNvGraphicFramePr>
            <a:graphicFrameLocks noGrp="1"/>
          </p:cNvGraphicFramePr>
          <p:nvPr>
            <p:extLst>
              <p:ext uri="{D42A27DB-BD31-4B8C-83A1-F6EECF244321}">
                <p14:modId xmlns:p14="http://schemas.microsoft.com/office/powerpoint/2010/main" val="1311040299"/>
              </p:ext>
            </p:extLst>
          </p:nvPr>
        </p:nvGraphicFramePr>
        <p:xfrm>
          <a:off x="389039" y="2040655"/>
          <a:ext cx="7999852" cy="3021981"/>
        </p:xfrm>
        <a:graphic>
          <a:graphicData uri="http://schemas.openxmlformats.org/drawingml/2006/table">
            <a:tbl>
              <a:tblPr firstRow="1" bandRow="1">
                <a:effectLst/>
                <a:tableStyleId>{5C22544A-7EE6-4342-B048-85BDC9FD1C3A}</a:tableStyleId>
              </a:tblPr>
              <a:tblGrid>
                <a:gridCol w="2946178"/>
                <a:gridCol w="2230851"/>
                <a:gridCol w="2006186"/>
                <a:gridCol w="816637"/>
              </a:tblGrid>
              <a:tr h="423747">
                <a:tc rowSpan="2">
                  <a:txBody>
                    <a:bodyPr/>
                    <a:lstStyle/>
                    <a:p>
                      <a:endParaRPr lang="en-US" sz="11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100" b="1" dirty="0" smtClean="0">
                          <a:latin typeface="Arial" panose="020B0604020202020204" pitchFamily="34" charset="0"/>
                          <a:cs typeface="Arial" panose="020B0604020202020204" pitchFamily="34" charset="0"/>
                        </a:rPr>
                        <a:t>Mean Change</a:t>
                      </a:r>
                      <a:r>
                        <a:rPr lang="en-US" sz="1100" b="1" baseline="0" dirty="0" smtClean="0">
                          <a:latin typeface="Arial" panose="020B0604020202020204" pitchFamily="34" charset="0"/>
                          <a:cs typeface="Arial" panose="020B0604020202020204" pitchFamily="34" charset="0"/>
                        </a:rPr>
                        <a:t> from Baseline</a:t>
                      </a:r>
                    </a:p>
                    <a:p>
                      <a:pPr algn="ctr"/>
                      <a:r>
                        <a:rPr lang="en-US" sz="1100" b="1" baseline="0" dirty="0" smtClean="0">
                          <a:latin typeface="Arial" panose="020B0604020202020204" pitchFamily="34" charset="0"/>
                          <a:cs typeface="Arial" panose="020B0604020202020204" pitchFamily="34" charset="0"/>
                        </a:rPr>
                        <a:t>BOTOX</a:t>
                      </a:r>
                      <a:r>
                        <a:rPr lang="en-US" sz="1100" b="1" baseline="30000" dirty="0" smtClean="0">
                          <a:latin typeface="Arial" panose="020B0604020202020204" pitchFamily="34" charset="0"/>
                          <a:cs typeface="Arial" panose="020B0604020202020204" pitchFamily="34" charset="0"/>
                        </a:rPr>
                        <a:t>®</a:t>
                      </a:r>
                      <a:r>
                        <a:rPr lang="en-US" sz="1100" b="1" baseline="0" dirty="0" smtClean="0">
                          <a:latin typeface="Arial" panose="020B0604020202020204" pitchFamily="34" charset="0"/>
                          <a:cs typeface="Arial" panose="020B0604020202020204" pitchFamily="34" charset="0"/>
                        </a:rPr>
                        <a:t> 100 Units vs placebo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rowSpan="2">
                  <a:txBody>
                    <a:bodyPr/>
                    <a:lstStyle/>
                    <a:p>
                      <a:pPr algn="ctr"/>
                      <a:r>
                        <a:rPr lang="en-US" sz="1100" b="1" i="1" dirty="0" smtClean="0">
                          <a:latin typeface="Arial" panose="020B0604020202020204" pitchFamily="34" charset="0"/>
                          <a:cs typeface="Arial" panose="020B0604020202020204" pitchFamily="34" charset="0"/>
                        </a:rPr>
                        <a:t/>
                      </a:r>
                      <a:br>
                        <a:rPr lang="en-US" sz="1100" b="1" i="1" dirty="0" smtClean="0">
                          <a:latin typeface="Arial" panose="020B0604020202020204" pitchFamily="34" charset="0"/>
                          <a:cs typeface="Arial" panose="020B0604020202020204" pitchFamily="34" charset="0"/>
                        </a:rPr>
                      </a:br>
                      <a:r>
                        <a:rPr lang="en-US" sz="1100" b="1" i="1" dirty="0" smtClean="0">
                          <a:latin typeface="Arial" panose="020B0604020202020204" pitchFamily="34" charset="0"/>
                          <a:cs typeface="Arial" panose="020B0604020202020204" pitchFamily="34" charset="0"/>
                        </a:rPr>
                        <a:t/>
                      </a:r>
                      <a:br>
                        <a:rPr lang="en-US" sz="1100" b="1" i="1" dirty="0" smtClean="0">
                          <a:latin typeface="Arial" panose="020B0604020202020204" pitchFamily="34" charset="0"/>
                          <a:cs typeface="Arial" panose="020B0604020202020204" pitchFamily="34" charset="0"/>
                        </a:rPr>
                      </a:br>
                      <a:r>
                        <a:rPr lang="en-US" sz="1100" b="1" i="1" dirty="0" smtClean="0">
                          <a:latin typeface="Arial" panose="020B0604020202020204" pitchFamily="34" charset="0"/>
                          <a:cs typeface="Arial" panose="020B0604020202020204" pitchFamily="34" charset="0"/>
                        </a:rPr>
                        <a:t>P value</a:t>
                      </a:r>
                      <a:endParaRPr lang="en-US" sz="1100" b="1" i="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62809">
                <a:tc vMerge="1">
                  <a:txBody>
                    <a:bodyPr/>
                    <a:lstStyle/>
                    <a:p>
                      <a:endParaRPr lang="en-US"/>
                    </a:p>
                  </a:txBody>
                  <a:tcPr/>
                </a:tc>
                <a:tc>
                  <a:txBody>
                    <a:bodyPr/>
                    <a:lstStyle/>
                    <a:p>
                      <a:pPr algn="ctr"/>
                      <a:r>
                        <a:rPr lang="en-US" sz="1100" b="1" baseline="0" dirty="0" smtClean="0">
                          <a:solidFill>
                            <a:schemeClr val="bg1"/>
                          </a:solidFill>
                          <a:latin typeface="Arial" panose="020B0604020202020204" pitchFamily="34" charset="0"/>
                          <a:cs typeface="Arial" panose="020B0604020202020204" pitchFamily="34" charset="0"/>
                        </a:rPr>
                        <a:t>Study 1</a:t>
                      </a:r>
                      <a:br>
                        <a:rPr lang="en-US" sz="1100" b="1" baseline="0" dirty="0" smtClean="0">
                          <a:solidFill>
                            <a:schemeClr val="bg1"/>
                          </a:solidFill>
                          <a:latin typeface="Arial" panose="020B0604020202020204" pitchFamily="34" charset="0"/>
                          <a:cs typeface="Arial" panose="020B0604020202020204" pitchFamily="34" charset="0"/>
                        </a:rPr>
                      </a:br>
                      <a:r>
                        <a:rPr lang="en-US" sz="1100" b="1" baseline="0" dirty="0" smtClean="0">
                          <a:solidFill>
                            <a:schemeClr val="bg1"/>
                          </a:solidFill>
                          <a:latin typeface="Arial" panose="020B0604020202020204" pitchFamily="34" charset="0"/>
                          <a:cs typeface="Arial" panose="020B0604020202020204" pitchFamily="34" charset="0"/>
                        </a:rPr>
                        <a:t>BOTOX</a:t>
                      </a:r>
                      <a:r>
                        <a:rPr lang="en-US" sz="1100" b="1" baseline="30000" dirty="0" smtClean="0">
                          <a:solidFill>
                            <a:schemeClr val="bg1"/>
                          </a:solidFill>
                          <a:latin typeface="Arial" panose="020B0604020202020204" pitchFamily="34" charset="0"/>
                          <a:cs typeface="Arial" panose="020B0604020202020204" pitchFamily="34" charset="0"/>
                        </a:rPr>
                        <a:t>®</a:t>
                      </a:r>
                      <a:r>
                        <a:rPr lang="en-US" sz="1100" b="1" baseline="0" dirty="0" smtClean="0">
                          <a:solidFill>
                            <a:schemeClr val="bg1"/>
                          </a:solidFill>
                          <a:latin typeface="Arial" panose="020B0604020202020204" pitchFamily="34" charset="0"/>
                          <a:cs typeface="Arial" panose="020B0604020202020204" pitchFamily="34" charset="0"/>
                        </a:rPr>
                        <a:t> (n=278)</a:t>
                      </a:r>
                    </a:p>
                    <a:p>
                      <a:pPr algn="ctr"/>
                      <a:r>
                        <a:rPr lang="en-US" sz="1100" b="1" baseline="0" dirty="0" smtClean="0">
                          <a:solidFill>
                            <a:schemeClr val="bg1"/>
                          </a:solidFill>
                          <a:latin typeface="Arial" panose="020B0604020202020204" pitchFamily="34" charset="0"/>
                          <a:cs typeface="Arial" panose="020B0604020202020204" pitchFamily="34" charset="0"/>
                        </a:rPr>
                        <a:t>vs placebo (n=272)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baseline="0" dirty="0" smtClean="0">
                          <a:solidFill>
                            <a:schemeClr val="bg1"/>
                          </a:solidFill>
                          <a:latin typeface="Arial" panose="020B0604020202020204" pitchFamily="34" charset="0"/>
                          <a:cs typeface="Arial" panose="020B0604020202020204" pitchFamily="34" charset="0"/>
                        </a:rPr>
                        <a:t>Study 2</a:t>
                      </a:r>
                      <a:br>
                        <a:rPr lang="en-US" sz="1100" b="1" baseline="0" dirty="0" smtClean="0">
                          <a:solidFill>
                            <a:schemeClr val="bg1"/>
                          </a:solidFill>
                          <a:latin typeface="Arial" panose="020B0604020202020204" pitchFamily="34" charset="0"/>
                          <a:cs typeface="Arial" panose="020B0604020202020204" pitchFamily="34" charset="0"/>
                        </a:rPr>
                      </a:br>
                      <a:r>
                        <a:rPr lang="en-US" sz="1100" b="1" baseline="0" dirty="0" smtClean="0">
                          <a:solidFill>
                            <a:schemeClr val="bg1"/>
                          </a:solidFill>
                          <a:latin typeface="Arial" panose="020B0604020202020204" pitchFamily="34" charset="0"/>
                          <a:cs typeface="Arial" panose="020B0604020202020204" pitchFamily="34" charset="0"/>
                        </a:rPr>
                        <a:t>BOTOX</a:t>
                      </a:r>
                      <a:r>
                        <a:rPr lang="en-US" sz="1100" b="1" baseline="30000" dirty="0" smtClean="0">
                          <a:solidFill>
                            <a:schemeClr val="bg1"/>
                          </a:solidFill>
                          <a:latin typeface="Arial" panose="020B0604020202020204" pitchFamily="34" charset="0"/>
                          <a:cs typeface="Arial" panose="020B0604020202020204" pitchFamily="34" charset="0"/>
                        </a:rPr>
                        <a:t>®</a:t>
                      </a:r>
                      <a:r>
                        <a:rPr lang="en-US" sz="1100" b="1" baseline="0" dirty="0" smtClean="0">
                          <a:solidFill>
                            <a:schemeClr val="bg1"/>
                          </a:solidFill>
                          <a:latin typeface="Arial" panose="020B0604020202020204" pitchFamily="34" charset="0"/>
                          <a:cs typeface="Arial" panose="020B0604020202020204" pitchFamily="34" charset="0"/>
                        </a:rPr>
                        <a:t> (n=275)</a:t>
                      </a:r>
                    </a:p>
                    <a:p>
                      <a:pPr marL="0" marR="0" indent="0" algn="ctr" defTabSz="914400" rtl="0" eaLnBrk="1" fontAlgn="auto" latinLnBrk="0" hangingPunct="1">
                        <a:lnSpc>
                          <a:spcPct val="100000"/>
                        </a:lnSpc>
                        <a:spcBef>
                          <a:spcPts val="0"/>
                        </a:spcBef>
                        <a:spcAft>
                          <a:spcPts val="0"/>
                        </a:spcAft>
                        <a:buClrTx/>
                        <a:buSzTx/>
                        <a:buFontTx/>
                        <a:buNone/>
                        <a:tabLst/>
                        <a:defRPr/>
                      </a:pPr>
                      <a:r>
                        <a:rPr lang="en-US" sz="1100" b="1" baseline="0" dirty="0" smtClean="0">
                          <a:solidFill>
                            <a:schemeClr val="bg1"/>
                          </a:solidFill>
                          <a:latin typeface="Arial" panose="020B0604020202020204" pitchFamily="34" charset="0"/>
                          <a:cs typeface="Arial" panose="020B0604020202020204" pitchFamily="34" charset="0"/>
                        </a:rPr>
                        <a:t>vs placebo (n=269)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vMerge="1">
                  <a:txBody>
                    <a:bodyPr/>
                    <a:lstStyle/>
                    <a:p>
                      <a:endParaRPr lang="en-US"/>
                    </a:p>
                  </a:txBody>
                  <a:tcPr/>
                </a:tc>
              </a:tr>
              <a:tr h="255691">
                <a:tc>
                  <a:txBody>
                    <a:bodyPr/>
                    <a:lstStyle/>
                    <a:p>
                      <a:r>
                        <a:rPr lang="en-US" sz="1100" b="1" dirty="0" smtClean="0">
                          <a:latin typeface="Arial" panose="020B0604020202020204" pitchFamily="34" charset="0"/>
                          <a:cs typeface="Arial" panose="020B0604020202020204" pitchFamily="34" charset="0"/>
                        </a:rPr>
                        <a:t>Primary Endpoint</a:t>
                      </a:r>
                      <a:endParaRPr lang="en-US" sz="11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n-US" sz="11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n-US" sz="11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n-US" sz="11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403065">
                <a:tc>
                  <a:txBody>
                    <a:bodyPr/>
                    <a:lstStyle/>
                    <a:p>
                      <a:r>
                        <a:rPr lang="en-US" sz="1100" b="0" dirty="0" smtClean="0">
                          <a:latin typeface="Arial" panose="020B0604020202020204" pitchFamily="34" charset="0"/>
                          <a:cs typeface="Arial" panose="020B0604020202020204" pitchFamily="34" charset="0"/>
                        </a:rPr>
                        <a:t>Daily UI episodes</a:t>
                      </a:r>
                      <a:endParaRPr lang="en-US" sz="11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dirty="0" smtClean="0">
                          <a:latin typeface="Arial" panose="020B0604020202020204" pitchFamily="34" charset="0"/>
                          <a:cs typeface="Arial" panose="020B0604020202020204" pitchFamily="34" charset="0"/>
                        </a:rPr>
                        <a:t>-2.5 vs -0.9 </a:t>
                      </a:r>
                      <a:br>
                        <a:rPr lang="en-US" sz="1100" b="0" dirty="0" smtClean="0">
                          <a:latin typeface="Arial" panose="020B0604020202020204" pitchFamily="34" charset="0"/>
                          <a:cs typeface="Arial" panose="020B0604020202020204" pitchFamily="34" charset="0"/>
                        </a:rPr>
                      </a:br>
                      <a:r>
                        <a:rPr lang="en-US" sz="1100" b="0" dirty="0" smtClean="0">
                          <a:latin typeface="Arial" panose="020B0604020202020204" pitchFamily="34" charset="0"/>
                          <a:cs typeface="Arial" panose="020B0604020202020204" pitchFamily="34" charset="0"/>
                        </a:rPr>
                        <a:t>(baseline 5.5 vs 5.1)</a:t>
                      </a:r>
                      <a:endParaRPr lang="en-US" sz="11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dirty="0" smtClean="0">
                          <a:latin typeface="Arial" panose="020B0604020202020204" pitchFamily="34" charset="0"/>
                          <a:cs typeface="Arial" panose="020B0604020202020204" pitchFamily="34" charset="0"/>
                        </a:rPr>
                        <a:t>-3.0 vs -1.1</a:t>
                      </a:r>
                      <a:br>
                        <a:rPr lang="en-US" sz="1100" b="0" dirty="0" smtClean="0">
                          <a:latin typeface="Arial" panose="020B0604020202020204" pitchFamily="34" charset="0"/>
                          <a:cs typeface="Arial" panose="020B0604020202020204" pitchFamily="34" charset="0"/>
                        </a:rPr>
                      </a:br>
                      <a:r>
                        <a:rPr lang="en-US" sz="1100" b="0" dirty="0" smtClean="0">
                          <a:latin typeface="Arial" panose="020B0604020202020204" pitchFamily="34" charset="0"/>
                          <a:cs typeface="Arial" panose="020B0604020202020204" pitchFamily="34" charset="0"/>
                        </a:rPr>
                        <a:t>(baseline</a:t>
                      </a:r>
                      <a:r>
                        <a:rPr lang="en-US" sz="1100" b="0" baseline="0" dirty="0" smtClean="0">
                          <a:latin typeface="Arial" panose="020B0604020202020204" pitchFamily="34" charset="0"/>
                          <a:cs typeface="Arial" panose="020B0604020202020204" pitchFamily="34" charset="0"/>
                        </a:rPr>
                        <a:t> 5.5 vs 5.7)</a:t>
                      </a:r>
                      <a:endParaRPr lang="en-US" sz="11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dirty="0" smtClean="0">
                          <a:latin typeface="Arial" panose="020B0604020202020204" pitchFamily="34" charset="0"/>
                          <a:cs typeface="Arial" panose="020B0604020202020204" pitchFamily="34" charset="0"/>
                        </a:rPr>
                        <a:t>˂ 0.001</a:t>
                      </a:r>
                      <a:endParaRPr lang="en-US" sz="11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22282">
                <a:tc>
                  <a:txBody>
                    <a:bodyPr/>
                    <a:lstStyle/>
                    <a:p>
                      <a:r>
                        <a:rPr lang="en-US" sz="1100" b="1" dirty="0" smtClean="0">
                          <a:latin typeface="Arial" panose="020B0604020202020204" pitchFamily="34" charset="0"/>
                          <a:cs typeface="Arial" panose="020B0604020202020204" pitchFamily="34" charset="0"/>
                        </a:rPr>
                        <a:t>Secondary</a:t>
                      </a:r>
                      <a:r>
                        <a:rPr lang="en-US" sz="1100" b="1" baseline="0" dirty="0" smtClean="0">
                          <a:latin typeface="Arial" panose="020B0604020202020204" pitchFamily="34" charset="0"/>
                          <a:cs typeface="Arial" panose="020B0604020202020204" pitchFamily="34" charset="0"/>
                        </a:rPr>
                        <a:t> Endpoints</a:t>
                      </a:r>
                      <a:endParaRPr lang="en-US" sz="11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n-US" sz="11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n-US" sz="11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n-US" sz="11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476158">
                <a:tc>
                  <a:txBody>
                    <a:bodyPr/>
                    <a:lstStyle/>
                    <a:p>
                      <a:r>
                        <a:rPr lang="en-US" sz="1100" b="0" dirty="0" smtClean="0">
                          <a:latin typeface="Arial" panose="020B0604020202020204" pitchFamily="34" charset="0"/>
                          <a:cs typeface="Arial" panose="020B0604020202020204" pitchFamily="34" charset="0"/>
                        </a:rPr>
                        <a:t/>
                      </a:r>
                      <a:br>
                        <a:rPr lang="en-US" sz="1100" b="0" dirty="0" smtClean="0">
                          <a:latin typeface="Arial" panose="020B0604020202020204" pitchFamily="34" charset="0"/>
                          <a:cs typeface="Arial" panose="020B0604020202020204" pitchFamily="34" charset="0"/>
                        </a:rPr>
                      </a:br>
                      <a:r>
                        <a:rPr lang="en-US" sz="1100" b="0" dirty="0" smtClean="0">
                          <a:latin typeface="Arial" panose="020B0604020202020204" pitchFamily="34" charset="0"/>
                          <a:cs typeface="Arial" panose="020B0604020202020204" pitchFamily="34" charset="0"/>
                        </a:rPr>
                        <a:t>Daily micturition (urination)</a:t>
                      </a:r>
                      <a:r>
                        <a:rPr lang="en-US" sz="1100" b="0" baseline="0" dirty="0" smtClean="0">
                          <a:latin typeface="Arial" panose="020B0604020202020204" pitchFamily="34" charset="0"/>
                          <a:cs typeface="Arial" panose="020B0604020202020204" pitchFamily="34" charset="0"/>
                        </a:rPr>
                        <a:t> episodes</a:t>
                      </a:r>
                      <a:endParaRPr lang="en-US" sz="11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-1.9 vs -0.9 </a:t>
                      </a:r>
                      <a:br>
                        <a:rPr lang="en-US" sz="1100" b="0" dirty="0" smtClean="0">
                          <a:latin typeface="Arial" panose="020B0604020202020204" pitchFamily="34" charset="0"/>
                          <a:cs typeface="Arial" panose="020B0604020202020204" pitchFamily="34" charset="0"/>
                        </a:rPr>
                      </a:br>
                      <a:r>
                        <a:rPr lang="en-US" sz="1100" b="0" dirty="0" smtClean="0">
                          <a:latin typeface="Arial" panose="020B0604020202020204" pitchFamily="34" charset="0"/>
                          <a:cs typeface="Arial" panose="020B0604020202020204" pitchFamily="34" charset="0"/>
                        </a:rPr>
                        <a:t>(baseline 12.0 vs 11.2)</a:t>
                      </a:r>
                    </a:p>
                    <a:p>
                      <a:endParaRPr lang="en-US" sz="11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dirty="0" smtClean="0">
                          <a:latin typeface="Arial" panose="020B0604020202020204" pitchFamily="34" charset="0"/>
                          <a:cs typeface="Arial" panose="020B0604020202020204" pitchFamily="34" charset="0"/>
                        </a:rPr>
                        <a:t>-2.3 vs -0.6</a:t>
                      </a:r>
                      <a:br>
                        <a:rPr lang="en-US" sz="1100" b="0" dirty="0" smtClean="0">
                          <a:latin typeface="Arial" panose="020B0604020202020204" pitchFamily="34" charset="0"/>
                          <a:cs typeface="Arial" panose="020B0604020202020204" pitchFamily="34" charset="0"/>
                        </a:rPr>
                      </a:br>
                      <a:r>
                        <a:rPr lang="en-US" sz="1100" b="0" dirty="0" smtClean="0">
                          <a:latin typeface="Arial" panose="020B0604020202020204" pitchFamily="34" charset="0"/>
                          <a:cs typeface="Arial" panose="020B0604020202020204" pitchFamily="34" charset="0"/>
                        </a:rPr>
                        <a:t>(baseline 12.0 vs 11.8)</a:t>
                      </a:r>
                      <a:endParaRPr lang="en-US" sz="11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
                      </a:r>
                      <a:br>
                        <a:rPr lang="en-US" sz="1100" b="0" dirty="0" smtClean="0">
                          <a:latin typeface="Arial" panose="020B0604020202020204" pitchFamily="34" charset="0"/>
                          <a:cs typeface="Arial" panose="020B0604020202020204" pitchFamily="34" charset="0"/>
                        </a:rPr>
                      </a:br>
                      <a:r>
                        <a:rPr lang="en-US" sz="1100" b="0" dirty="0" smtClean="0">
                          <a:latin typeface="Arial" panose="020B0604020202020204" pitchFamily="34" charset="0"/>
                          <a:cs typeface="Arial" panose="020B0604020202020204" pitchFamily="34" charset="0"/>
                        </a:rPr>
                        <a:t>˂ 0.001</a:t>
                      </a:r>
                    </a:p>
                    <a:p>
                      <a:endParaRPr lang="en-US" sz="11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461661">
                <a:tc>
                  <a:txBody>
                    <a:bodyPr/>
                    <a:lstStyle/>
                    <a:p>
                      <a:r>
                        <a:rPr lang="en-US" sz="1100" b="0" dirty="0" smtClean="0">
                          <a:latin typeface="Arial" panose="020B0604020202020204" pitchFamily="34" charset="0"/>
                          <a:cs typeface="Arial" panose="020B0604020202020204" pitchFamily="34" charset="0"/>
                        </a:rPr>
                        <a:t/>
                      </a:r>
                      <a:br>
                        <a:rPr lang="en-US" sz="1100" b="0" dirty="0" smtClean="0">
                          <a:latin typeface="Arial" panose="020B0604020202020204" pitchFamily="34" charset="0"/>
                          <a:cs typeface="Arial" panose="020B0604020202020204" pitchFamily="34" charset="0"/>
                        </a:rPr>
                      </a:br>
                      <a:r>
                        <a:rPr lang="en-US" sz="1100" b="0" dirty="0" smtClean="0">
                          <a:latin typeface="Arial" panose="020B0604020202020204" pitchFamily="34" charset="0"/>
                          <a:cs typeface="Arial" panose="020B0604020202020204" pitchFamily="34" charset="0"/>
                        </a:rPr>
                        <a:t>Volume voided/micturition (urination)</a:t>
                      </a:r>
                      <a:r>
                        <a:rPr lang="en-US" sz="1100" b="0" baseline="0" dirty="0" smtClean="0">
                          <a:latin typeface="Arial" panose="020B0604020202020204" pitchFamily="34" charset="0"/>
                          <a:cs typeface="Arial" panose="020B0604020202020204" pitchFamily="34" charset="0"/>
                        </a:rPr>
                        <a:t> </a:t>
                      </a:r>
                      <a:endParaRPr lang="en-US" sz="11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dirty="0" smtClean="0">
                          <a:latin typeface="Arial" panose="020B0604020202020204" pitchFamily="34" charset="0"/>
                          <a:cs typeface="Arial" panose="020B0604020202020204" pitchFamily="34" charset="0"/>
                        </a:rPr>
                        <a:t>38 vs 8 mL</a:t>
                      </a:r>
                      <a:br>
                        <a:rPr lang="en-US" sz="1100" b="0" dirty="0" smtClean="0">
                          <a:latin typeface="Arial" panose="020B0604020202020204" pitchFamily="34" charset="0"/>
                          <a:cs typeface="Arial" panose="020B0604020202020204" pitchFamily="34" charset="0"/>
                        </a:rPr>
                      </a:br>
                      <a:r>
                        <a:rPr lang="en-US" sz="1100" b="0" dirty="0" smtClean="0">
                          <a:latin typeface="Arial" panose="020B0604020202020204" pitchFamily="34" charset="0"/>
                          <a:cs typeface="Arial" panose="020B0604020202020204" pitchFamily="34" charset="0"/>
                        </a:rPr>
                        <a:t>(baseline 156 vs 161 mL)</a:t>
                      </a:r>
                      <a:endParaRPr lang="en-US" sz="11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dirty="0" smtClean="0">
                          <a:latin typeface="Arial" panose="020B0604020202020204" pitchFamily="34" charset="0"/>
                          <a:cs typeface="Arial" panose="020B0604020202020204" pitchFamily="34" charset="0"/>
                        </a:rPr>
                        <a:t>40 vs 10 mL</a:t>
                      </a:r>
                      <a:br>
                        <a:rPr lang="en-US" sz="1100" b="0" dirty="0" smtClean="0">
                          <a:latin typeface="Arial" panose="020B0604020202020204" pitchFamily="34" charset="0"/>
                          <a:cs typeface="Arial" panose="020B0604020202020204" pitchFamily="34" charset="0"/>
                        </a:rPr>
                      </a:br>
                      <a:r>
                        <a:rPr lang="en-US" sz="1100" b="0" dirty="0" smtClean="0">
                          <a:latin typeface="Arial" panose="020B0604020202020204" pitchFamily="34" charset="0"/>
                          <a:cs typeface="Arial" panose="020B0604020202020204" pitchFamily="34" charset="0"/>
                        </a:rPr>
                        <a:t>(baseline 144 vs</a:t>
                      </a:r>
                      <a:r>
                        <a:rPr lang="en-US" sz="1100" b="0" baseline="0" dirty="0" smtClean="0">
                          <a:latin typeface="Arial" panose="020B0604020202020204" pitchFamily="34" charset="0"/>
                          <a:cs typeface="Arial" panose="020B0604020202020204" pitchFamily="34" charset="0"/>
                        </a:rPr>
                        <a:t> 153 mL)</a:t>
                      </a:r>
                      <a:endParaRPr lang="en-US" sz="11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 0.001</a:t>
                      </a:r>
                    </a:p>
                    <a:p>
                      <a:endParaRPr lang="en-US" sz="11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bl>
          </a:graphicData>
        </a:graphic>
      </p:graphicFrame>
    </p:spTree>
    <p:extLst>
      <p:ext uri="{BB962C8B-B14F-4D97-AF65-F5344CB8AC3E}">
        <p14:creationId xmlns:p14="http://schemas.microsoft.com/office/powerpoint/2010/main" val="197929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600" dirty="0" smtClean="0"/>
              <a:t>Adverse Reactions </a:t>
            </a:r>
            <a:r>
              <a:rPr lang="en-US" sz="1600" dirty="0"/>
              <a:t>Reported by ≥2% of BOTOX</a:t>
            </a:r>
            <a:r>
              <a:rPr lang="en-US" sz="1600" baseline="30000" dirty="0"/>
              <a:t>®  </a:t>
            </a:r>
            <a:r>
              <a:rPr lang="en-US" sz="1600" dirty="0"/>
              <a:t>treated Patients and More Often </a:t>
            </a:r>
            <a:r>
              <a:rPr lang="en-US" sz="1600" dirty="0" smtClean="0"/>
              <a:t/>
            </a:r>
            <a:br>
              <a:rPr lang="en-US" sz="1600" dirty="0" smtClean="0"/>
            </a:br>
            <a:r>
              <a:rPr lang="en-US" sz="1600" dirty="0" smtClean="0"/>
              <a:t>than in </a:t>
            </a:r>
            <a:r>
              <a:rPr lang="en-US" sz="1600" dirty="0"/>
              <a:t>Placebo-treated Patients Within the First 12 Weeks after </a:t>
            </a:r>
            <a:r>
              <a:rPr lang="en-US" sz="1600" dirty="0" err="1"/>
              <a:t>Intradetrusor</a:t>
            </a:r>
            <a:r>
              <a:rPr lang="en-US" sz="1600" dirty="0"/>
              <a:t> Injection, in </a:t>
            </a:r>
            <a:r>
              <a:rPr lang="en-US" sz="1600" dirty="0" smtClean="0"/>
              <a:t>Double-blind</a:t>
            </a:r>
            <a:r>
              <a:rPr lang="en-US" sz="1600" dirty="0"/>
              <a:t>, Placebo-controlled Clinical Trials in Patients with </a:t>
            </a:r>
            <a:r>
              <a:rPr lang="en-US" sz="1600" dirty="0" smtClean="0"/>
              <a:t>OAB</a:t>
            </a:r>
            <a:r>
              <a:rPr lang="en-US" sz="1600" baseline="30000" dirty="0" smtClean="0"/>
              <a:t>1</a:t>
            </a:r>
            <a:r>
              <a:rPr lang="en-US" sz="1600" dirty="0" smtClean="0"/>
              <a:t> </a:t>
            </a:r>
            <a:endParaRPr lang="en-US" sz="1600" dirty="0"/>
          </a:p>
        </p:txBody>
      </p:sp>
      <p:graphicFrame>
        <p:nvGraphicFramePr>
          <p:cNvPr id="5" name="Table 4"/>
          <p:cNvGraphicFramePr>
            <a:graphicFrameLocks noGrp="1"/>
          </p:cNvGraphicFramePr>
          <p:nvPr>
            <p:extLst>
              <p:ext uri="{D42A27DB-BD31-4B8C-83A1-F6EECF244321}">
                <p14:modId xmlns:p14="http://schemas.microsoft.com/office/powerpoint/2010/main" val="3370706653"/>
              </p:ext>
            </p:extLst>
          </p:nvPr>
        </p:nvGraphicFramePr>
        <p:xfrm>
          <a:off x="447769" y="1263165"/>
          <a:ext cx="8205576" cy="2945646"/>
        </p:xfrm>
        <a:graphic>
          <a:graphicData uri="http://schemas.openxmlformats.org/drawingml/2006/table">
            <a:tbl>
              <a:tblPr firstRow="1" bandRow="1">
                <a:tableStyleId>{5C22544A-7EE6-4342-B048-85BDC9FD1C3A}</a:tableStyleId>
              </a:tblPr>
              <a:tblGrid>
                <a:gridCol w="2735192"/>
                <a:gridCol w="2735192"/>
                <a:gridCol w="2735192"/>
              </a:tblGrid>
              <a:tr h="974730">
                <a:tc>
                  <a:txBody>
                    <a:bodyPr/>
                    <a:lstStyle/>
                    <a:p>
                      <a:pPr algn="ct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Adverse Reactions</a:t>
                      </a:r>
                      <a:endParaRPr lang="en-US" sz="1200" dirty="0">
                        <a:latin typeface="Arial" panose="020B0604020202020204" pitchFamily="34" charset="0"/>
                        <a:cs typeface="Arial" panose="020B0604020202020204" pitchFamily="34" charset="0"/>
                      </a:endParaRPr>
                    </a:p>
                  </a:txBody>
                  <a:tcPr/>
                </a:tc>
                <a:tc>
                  <a:txBody>
                    <a:bodyPr/>
                    <a:lstStyle/>
                    <a:p>
                      <a:pPr algn="ctr"/>
                      <a:endParaRPr lang="en-US" sz="1200" b="1" i="0" u="none" strike="noStrike" kern="1200" baseline="0" dirty="0" smtClean="0">
                        <a:solidFill>
                          <a:schemeClr val="lt1"/>
                        </a:solidFill>
                        <a:latin typeface="Arial" panose="020B0604020202020204" pitchFamily="34" charset="0"/>
                        <a:ea typeface="+mn-ea"/>
                        <a:cs typeface="Arial" panose="020B0604020202020204" pitchFamily="34" charset="0"/>
                      </a:endParaRPr>
                    </a:p>
                    <a:p>
                      <a:pPr algn="ctr"/>
                      <a:r>
                        <a:rPr lang="en-US" sz="1200" b="1" i="0" u="none" strike="noStrike" kern="1200" baseline="0" dirty="0" smtClean="0">
                          <a:solidFill>
                            <a:schemeClr val="lt1"/>
                          </a:solidFill>
                          <a:latin typeface="Arial" panose="020B0604020202020204" pitchFamily="34" charset="0"/>
                          <a:ea typeface="+mn-ea"/>
                          <a:cs typeface="Arial" panose="020B0604020202020204" pitchFamily="34" charset="0"/>
                        </a:rPr>
                        <a:t>BOTOX</a:t>
                      </a:r>
                      <a:r>
                        <a:rPr lang="en-US" sz="1200" b="1" i="0" u="none" strike="noStrike" kern="1200" baseline="30000" dirty="0" smtClean="0">
                          <a:solidFill>
                            <a:schemeClr val="lt1"/>
                          </a:solidFill>
                          <a:latin typeface="Arial" panose="020B0604020202020204" pitchFamily="34" charset="0"/>
                          <a:ea typeface="+mn-ea"/>
                          <a:cs typeface="Arial" panose="020B0604020202020204" pitchFamily="34" charset="0"/>
                        </a:rPr>
                        <a:t>®</a:t>
                      </a:r>
                    </a:p>
                    <a:p>
                      <a:pPr algn="ctr"/>
                      <a:r>
                        <a:rPr lang="en-US" sz="1200" b="1" i="0" u="none" strike="noStrike" kern="1200" baseline="0" dirty="0" smtClean="0">
                          <a:solidFill>
                            <a:schemeClr val="lt1"/>
                          </a:solidFill>
                          <a:latin typeface="Arial" panose="020B0604020202020204" pitchFamily="34" charset="0"/>
                          <a:ea typeface="+mn-ea"/>
                          <a:cs typeface="Arial" panose="020B0604020202020204" pitchFamily="34" charset="0"/>
                        </a:rPr>
                        <a:t>100 Units </a:t>
                      </a:r>
                    </a:p>
                    <a:p>
                      <a:pPr algn="ctr"/>
                      <a:r>
                        <a:rPr lang="en-US" sz="1200" b="1" i="0" u="none" strike="noStrike" kern="1200" baseline="0" dirty="0" smtClean="0">
                          <a:solidFill>
                            <a:schemeClr val="lt1"/>
                          </a:solidFill>
                          <a:latin typeface="Arial" panose="020B0604020202020204" pitchFamily="34" charset="0"/>
                          <a:ea typeface="+mn-ea"/>
                          <a:cs typeface="Arial" panose="020B0604020202020204" pitchFamily="34" charset="0"/>
                        </a:rPr>
                        <a:t>     (N=552) </a:t>
                      </a:r>
                      <a:r>
                        <a:rPr lang="en-US" sz="1100" b="0" i="0" u="none" strike="noStrike" kern="1200" baseline="0" dirty="0" smtClean="0">
                          <a:solidFill>
                            <a:schemeClr val="lt1"/>
                          </a:solidFill>
                          <a:latin typeface="Arial" panose="020B0604020202020204" pitchFamily="34" charset="0"/>
                          <a:ea typeface="+mn-ea"/>
                          <a:cs typeface="Arial" panose="020B0604020202020204" pitchFamily="34" charset="0"/>
                        </a:rPr>
                        <a:t>	</a:t>
                      </a:r>
                    </a:p>
                  </a:txBody>
                  <a:tcPr/>
                </a:tc>
                <a:tc>
                  <a:txBody>
                    <a:bodyPr/>
                    <a:lstStyle/>
                    <a:p>
                      <a:pPr algn="ctr"/>
                      <a:r>
                        <a:rPr lang="en-US" sz="1200" b="1" i="0" u="none" strike="noStrike" kern="1200" baseline="0" dirty="0" smtClean="0">
                          <a:solidFill>
                            <a:schemeClr val="lt1"/>
                          </a:solidFill>
                          <a:latin typeface="Arial" panose="020B0604020202020204" pitchFamily="34" charset="0"/>
                          <a:ea typeface="+mn-ea"/>
                          <a:cs typeface="Arial" panose="020B0604020202020204" pitchFamily="34" charset="0"/>
                        </a:rPr>
                        <a:t/>
                      </a:r>
                      <a:br>
                        <a:rPr lang="en-US" sz="1200" b="1" i="0" u="none" strike="noStrike" kern="1200" baseline="0" dirty="0" smtClean="0">
                          <a:solidFill>
                            <a:schemeClr val="lt1"/>
                          </a:solidFill>
                          <a:latin typeface="Arial" panose="020B0604020202020204" pitchFamily="34" charset="0"/>
                          <a:ea typeface="+mn-ea"/>
                          <a:cs typeface="Arial" panose="020B0604020202020204" pitchFamily="34" charset="0"/>
                        </a:rPr>
                      </a:br>
                      <a:r>
                        <a:rPr lang="en-US" sz="1200" b="1" i="0" u="none" strike="noStrike" kern="1200" baseline="0" dirty="0" smtClean="0">
                          <a:solidFill>
                            <a:schemeClr val="lt1"/>
                          </a:solidFill>
                          <a:latin typeface="Arial" panose="020B0604020202020204" pitchFamily="34" charset="0"/>
                          <a:ea typeface="+mn-ea"/>
                          <a:cs typeface="Arial" panose="020B0604020202020204" pitchFamily="34" charset="0"/>
                        </a:rPr>
                        <a:t>Placebo </a:t>
                      </a:r>
                    </a:p>
                    <a:p>
                      <a:pPr algn="ctr"/>
                      <a:r>
                        <a:rPr lang="en-US" sz="1200" b="1" i="0" u="none" strike="noStrike" kern="1200" baseline="0" dirty="0" smtClean="0">
                          <a:solidFill>
                            <a:schemeClr val="lt1"/>
                          </a:solidFill>
                          <a:latin typeface="Arial" panose="020B0604020202020204" pitchFamily="34" charset="0"/>
                          <a:ea typeface="+mn-ea"/>
                          <a:cs typeface="Arial" panose="020B0604020202020204" pitchFamily="34" charset="0"/>
                        </a:rPr>
                        <a:t>     (N=542) </a:t>
                      </a:r>
                      <a:r>
                        <a:rPr lang="en-US" sz="1200" b="0" i="0" u="none" strike="noStrike" kern="1200" baseline="0" dirty="0" smtClean="0">
                          <a:solidFill>
                            <a:schemeClr val="lt1"/>
                          </a:solidFill>
                          <a:latin typeface="Arial" panose="020B0604020202020204" pitchFamily="34" charset="0"/>
                          <a:ea typeface="+mn-ea"/>
                          <a:cs typeface="Arial" panose="020B0604020202020204" pitchFamily="34" charset="0"/>
                        </a:rPr>
                        <a:t>	</a:t>
                      </a:r>
                    </a:p>
                    <a:p>
                      <a:endParaRPr lang="en-US" dirty="0"/>
                    </a:p>
                  </a:txBody>
                  <a:tcPr/>
                </a:tc>
              </a:tr>
              <a:tr h="3896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dk1"/>
                          </a:solidFill>
                          <a:latin typeface="Arial" panose="020B0604020202020204" pitchFamily="34" charset="0"/>
                          <a:ea typeface="+mn-ea"/>
                          <a:cs typeface="Arial" panose="020B0604020202020204" pitchFamily="34" charset="0"/>
                        </a:rPr>
                        <a:t>Urinary tract infection* </a:t>
                      </a:r>
                    </a:p>
                  </a:txBody>
                  <a:tcPr>
                    <a:solidFill>
                      <a:schemeClr val="bg2"/>
                    </a:solidFill>
                  </a:tcPr>
                </a:tc>
                <a:tc>
                  <a:txBody>
                    <a:bodyPr/>
                    <a:lstStyle/>
                    <a:p>
                      <a:pPr algn="ctr"/>
                      <a:r>
                        <a:rPr lang="en-US" sz="1200" b="0" i="0" u="none" strike="noStrike" kern="1200" baseline="0" dirty="0" smtClean="0">
                          <a:solidFill>
                            <a:schemeClr val="dk1"/>
                          </a:solidFill>
                          <a:latin typeface="Arial" panose="020B0604020202020204" pitchFamily="34" charset="0"/>
                          <a:ea typeface="+mn-ea"/>
                          <a:cs typeface="Arial" panose="020B0604020202020204" pitchFamily="34" charset="0"/>
                        </a:rPr>
                        <a:t>99 (18%) </a:t>
                      </a:r>
                    </a:p>
                  </a:txBody>
                  <a:tcPr>
                    <a:solidFill>
                      <a:schemeClr val="bg2"/>
                    </a:solidFill>
                  </a:tcPr>
                </a:tc>
                <a:tc>
                  <a:txBody>
                    <a:bodyPr/>
                    <a:lstStyle/>
                    <a:p>
                      <a:pPr algn="ctr"/>
                      <a:r>
                        <a:rPr lang="en-US" sz="1200" b="0" i="0" u="none" strike="noStrike" kern="1200" baseline="0" dirty="0" smtClean="0">
                          <a:solidFill>
                            <a:schemeClr val="dk1"/>
                          </a:solidFill>
                          <a:latin typeface="Arial" panose="020B0604020202020204" pitchFamily="34" charset="0"/>
                          <a:ea typeface="+mn-ea"/>
                          <a:cs typeface="Arial" panose="020B0604020202020204" pitchFamily="34" charset="0"/>
                        </a:rPr>
                        <a:t>30 (6%) </a:t>
                      </a:r>
                    </a:p>
                  </a:txBody>
                  <a:tcPr>
                    <a:solidFill>
                      <a:schemeClr val="bg2"/>
                    </a:solidFill>
                  </a:tcPr>
                </a:tc>
              </a:tr>
              <a:tr h="3953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dk1"/>
                          </a:solidFill>
                          <a:latin typeface="Arial" panose="020B0604020202020204" pitchFamily="34" charset="0"/>
                          <a:ea typeface="+mn-ea"/>
                          <a:cs typeface="Arial" panose="020B0604020202020204" pitchFamily="34" charset="0"/>
                        </a:rPr>
                        <a:t>Dysuria 	</a:t>
                      </a:r>
                    </a:p>
                  </a:txBody>
                  <a:tcPr>
                    <a:solidFill>
                      <a:schemeClr val="bg2">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dk1"/>
                          </a:solidFill>
                          <a:latin typeface="Arial" panose="020B0604020202020204" pitchFamily="34" charset="0"/>
                          <a:ea typeface="+mn-ea"/>
                          <a:cs typeface="Arial" panose="020B0604020202020204" pitchFamily="34" charset="0"/>
                        </a:rPr>
                        <a:t>50 (9%) </a:t>
                      </a:r>
                    </a:p>
                  </a:txBody>
                  <a:tcPr>
                    <a:solidFill>
                      <a:schemeClr val="bg2">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dk1"/>
                          </a:solidFill>
                          <a:latin typeface="Arial" panose="020B0604020202020204" pitchFamily="34" charset="0"/>
                          <a:ea typeface="+mn-ea"/>
                          <a:cs typeface="Arial" panose="020B0604020202020204" pitchFamily="34" charset="0"/>
                        </a:rPr>
                        <a:t>36 (7%) </a:t>
                      </a:r>
                    </a:p>
                  </a:txBody>
                  <a:tcPr>
                    <a:solidFill>
                      <a:schemeClr val="bg2">
                        <a:lumMod val="40000"/>
                        <a:lumOff val="60000"/>
                      </a:schemeClr>
                    </a:solidFill>
                  </a:tcPr>
                </a:tc>
              </a:tr>
              <a:tr h="3953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dk1"/>
                          </a:solidFill>
                          <a:latin typeface="Arial" panose="020B0604020202020204" pitchFamily="34" charset="0"/>
                          <a:ea typeface="+mn-ea"/>
                          <a:cs typeface="Arial" panose="020B0604020202020204" pitchFamily="34" charset="0"/>
                        </a:rPr>
                        <a:t>Urinary retention 	</a:t>
                      </a:r>
                    </a:p>
                  </a:txBody>
                  <a:tcP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dk1"/>
                          </a:solidFill>
                          <a:latin typeface="Arial" panose="020B0604020202020204" pitchFamily="34" charset="0"/>
                          <a:ea typeface="+mn-ea"/>
                          <a:cs typeface="Arial" panose="020B0604020202020204" pitchFamily="34" charset="0"/>
                        </a:rPr>
                        <a:t>31 (6%) </a:t>
                      </a:r>
                    </a:p>
                  </a:txBody>
                  <a:tcP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dk1"/>
                          </a:solidFill>
                          <a:latin typeface="Arial" panose="020B0604020202020204" pitchFamily="34" charset="0"/>
                          <a:ea typeface="+mn-ea"/>
                          <a:cs typeface="Arial" panose="020B0604020202020204" pitchFamily="34" charset="0"/>
                        </a:rPr>
                        <a:t>2 (0%) </a:t>
                      </a:r>
                    </a:p>
                  </a:txBody>
                  <a:tcPr>
                    <a:solidFill>
                      <a:schemeClr val="bg2"/>
                    </a:solidFill>
                  </a:tcPr>
                </a:tc>
              </a:tr>
              <a:tr h="3953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dk1"/>
                          </a:solidFill>
                          <a:latin typeface="Arial" panose="020B0604020202020204" pitchFamily="34" charset="0"/>
                          <a:ea typeface="+mn-ea"/>
                          <a:cs typeface="Arial" panose="020B0604020202020204" pitchFamily="34" charset="0"/>
                        </a:rPr>
                        <a:t>Bacteriuria 	</a:t>
                      </a:r>
                    </a:p>
                  </a:txBody>
                  <a:tcPr>
                    <a:solidFill>
                      <a:schemeClr val="bg2">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dk1"/>
                          </a:solidFill>
                          <a:latin typeface="Arial" panose="020B0604020202020204" pitchFamily="34" charset="0"/>
                          <a:ea typeface="+mn-ea"/>
                          <a:cs typeface="Arial" panose="020B0604020202020204" pitchFamily="34" charset="0"/>
                        </a:rPr>
                        <a:t>24 (4%) </a:t>
                      </a:r>
                    </a:p>
                  </a:txBody>
                  <a:tcPr>
                    <a:solidFill>
                      <a:schemeClr val="bg2">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dk1"/>
                          </a:solidFill>
                          <a:latin typeface="Arial" panose="020B0604020202020204" pitchFamily="34" charset="0"/>
                          <a:ea typeface="+mn-ea"/>
                          <a:cs typeface="Arial" panose="020B0604020202020204" pitchFamily="34" charset="0"/>
                        </a:rPr>
                        <a:t>11 (2%) </a:t>
                      </a:r>
                    </a:p>
                  </a:txBody>
                  <a:tcPr>
                    <a:solidFill>
                      <a:schemeClr val="bg2">
                        <a:lumMod val="40000"/>
                        <a:lumOff val="60000"/>
                      </a:schemeClr>
                    </a:solidFill>
                  </a:tcPr>
                </a:tc>
              </a:tr>
              <a:tr h="3953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dk1"/>
                          </a:solidFill>
                          <a:latin typeface="Arial" panose="020B0604020202020204" pitchFamily="34" charset="0"/>
                          <a:ea typeface="+mn-ea"/>
                          <a:cs typeface="Arial" panose="020B0604020202020204" pitchFamily="34" charset="0"/>
                        </a:rPr>
                        <a:t>Residual urine volume</a:t>
                      </a:r>
                      <a:r>
                        <a:rPr lang="en-US" sz="1200" b="0" i="0" u="none" strike="noStrike" kern="1200" baseline="30000" dirty="0" smtClean="0">
                          <a:solidFill>
                            <a:schemeClr val="dk1"/>
                          </a:solidFill>
                          <a:latin typeface="Arial" panose="020B0604020202020204" pitchFamily="34" charset="0"/>
                          <a:ea typeface="+mn-ea"/>
                          <a:cs typeface="Arial" panose="020B0604020202020204" pitchFamily="34" charset="0"/>
                        </a:rPr>
                        <a:t>†</a:t>
                      </a:r>
                    </a:p>
                  </a:txBody>
                  <a:tcPr>
                    <a:solidFill>
                      <a:schemeClr val="bg2"/>
                    </a:solidFill>
                  </a:tcPr>
                </a:tc>
                <a:tc>
                  <a:txBody>
                    <a:bodyPr/>
                    <a:lstStyle/>
                    <a:p>
                      <a:pPr algn="ctr"/>
                      <a:r>
                        <a:rPr lang="en-US" sz="1200" b="0" i="0" u="none" strike="noStrike" kern="1200" baseline="0" dirty="0" smtClean="0">
                          <a:solidFill>
                            <a:schemeClr val="dk1"/>
                          </a:solidFill>
                          <a:latin typeface="Arial" panose="020B0604020202020204" pitchFamily="34" charset="0"/>
                          <a:ea typeface="+mn-ea"/>
                          <a:cs typeface="Arial" panose="020B0604020202020204" pitchFamily="34" charset="0"/>
                        </a:rPr>
                        <a:t>17 (3%) </a:t>
                      </a:r>
                      <a:endParaRPr lang="en-US" sz="1200" dirty="0">
                        <a:latin typeface="Arial" panose="020B0604020202020204" pitchFamily="34" charset="0"/>
                        <a:cs typeface="Arial" panose="020B0604020202020204" pitchFamily="34" charset="0"/>
                      </a:endParaRPr>
                    </a:p>
                  </a:txBody>
                  <a:tcPr>
                    <a:solidFill>
                      <a:schemeClr val="bg2"/>
                    </a:solidFill>
                  </a:tcPr>
                </a:tc>
                <a:tc>
                  <a:txBody>
                    <a:bodyPr/>
                    <a:lstStyle/>
                    <a:p>
                      <a:pPr algn="ctr"/>
                      <a:r>
                        <a:rPr lang="en-US" sz="1200" b="0" i="0" u="none" strike="noStrike" kern="1200" baseline="0" dirty="0" smtClean="0">
                          <a:solidFill>
                            <a:schemeClr val="dk1"/>
                          </a:solidFill>
                          <a:latin typeface="Arial" panose="020B0604020202020204" pitchFamily="34" charset="0"/>
                          <a:ea typeface="+mn-ea"/>
                          <a:cs typeface="Arial" panose="020B0604020202020204" pitchFamily="34" charset="0"/>
                        </a:rPr>
                        <a:t>1 (0%) </a:t>
                      </a:r>
                      <a:endParaRPr lang="en-US" sz="1200" dirty="0" smtClean="0">
                        <a:latin typeface="Arial" panose="020B0604020202020204" pitchFamily="34" charset="0"/>
                        <a:cs typeface="Arial" panose="020B0604020202020204" pitchFamily="34" charset="0"/>
                      </a:endParaRPr>
                    </a:p>
                  </a:txBody>
                  <a:tcPr>
                    <a:solidFill>
                      <a:schemeClr val="bg2"/>
                    </a:solidFill>
                  </a:tcPr>
                </a:tc>
              </a:tr>
            </a:tbl>
          </a:graphicData>
        </a:graphic>
      </p:graphicFrame>
      <p:sp>
        <p:nvSpPr>
          <p:cNvPr id="6" name="TextBox 5"/>
          <p:cNvSpPr txBox="1"/>
          <p:nvPr/>
        </p:nvSpPr>
        <p:spPr>
          <a:xfrm>
            <a:off x="353171" y="4231118"/>
            <a:ext cx="8764858" cy="923330"/>
          </a:xfrm>
          <a:prstGeom prst="rect">
            <a:avLst/>
          </a:prstGeom>
          <a:noFill/>
        </p:spPr>
        <p:txBody>
          <a:bodyPr wrap="square" rtlCol="0">
            <a:spAutoFit/>
          </a:bodyPr>
          <a:lstStyle/>
          <a:p>
            <a:r>
              <a:rPr lang="en-US" sz="900" baseline="30000" dirty="0" smtClean="0">
                <a:latin typeface="Arial" panose="020B0604020202020204" pitchFamily="34" charset="0"/>
                <a:cs typeface="Arial" panose="020B0604020202020204" pitchFamily="34" charset="0"/>
              </a:rPr>
              <a:t>*</a:t>
            </a:r>
            <a:r>
              <a:rPr lang="en-US" sz="900" dirty="0" smtClean="0">
                <a:latin typeface="Arial" panose="020B0604020202020204" pitchFamily="34" charset="0"/>
                <a:cs typeface="Arial" panose="020B0604020202020204" pitchFamily="34" charset="0"/>
              </a:rPr>
              <a:t>A higher incidence of urinary tract infection  (UTI) was observed in patients with diabetes mellitus treated with BOTOX</a:t>
            </a:r>
            <a:r>
              <a:rPr lang="en-US" sz="900" baseline="30000" dirty="0" smtClean="0">
                <a:latin typeface="Arial" panose="020B0604020202020204" pitchFamily="34" charset="0"/>
                <a:cs typeface="Arial" panose="020B0604020202020204" pitchFamily="34" charset="0"/>
              </a:rPr>
              <a:t>® </a:t>
            </a:r>
            <a:r>
              <a:rPr lang="en-US" sz="900" dirty="0" smtClean="0">
                <a:latin typeface="Arial" panose="020B0604020202020204" pitchFamily="34" charset="0"/>
                <a:cs typeface="Arial" panose="020B0604020202020204" pitchFamily="34" charset="0"/>
              </a:rPr>
              <a:t>100 U and placebo than in patients without </a:t>
            </a:r>
          </a:p>
          <a:p>
            <a:r>
              <a:rPr lang="en-US" sz="900" dirty="0" smtClean="0">
                <a:latin typeface="Arial" panose="020B0604020202020204" pitchFamily="34" charset="0"/>
                <a:cs typeface="Arial" panose="020B0604020202020204" pitchFamily="34" charset="0"/>
              </a:rPr>
              <a:t>diabetes. The incidence of UTI increased in patients who experienced a maximum post-void residual (PVR) urine volume &gt; 200 mL following BOTOX</a:t>
            </a:r>
            <a:r>
              <a:rPr lang="en-US" sz="900" baseline="30000" dirty="0" smtClean="0">
                <a:latin typeface="Arial" panose="020B0604020202020204" pitchFamily="34" charset="0"/>
                <a:cs typeface="Arial" panose="020B0604020202020204" pitchFamily="34" charset="0"/>
              </a:rPr>
              <a:t>®</a:t>
            </a:r>
            <a:r>
              <a:rPr lang="en-US" sz="900" dirty="0" smtClean="0">
                <a:latin typeface="Arial" panose="020B0604020202020204" pitchFamily="34" charset="0"/>
                <a:cs typeface="Arial" panose="020B0604020202020204" pitchFamily="34" charset="0"/>
              </a:rPr>
              <a:t> injection </a:t>
            </a:r>
            <a:br>
              <a:rPr lang="en-US" sz="900" dirty="0" smtClean="0">
                <a:latin typeface="Arial" panose="020B0604020202020204" pitchFamily="34" charset="0"/>
                <a:cs typeface="Arial" panose="020B0604020202020204" pitchFamily="34" charset="0"/>
              </a:rPr>
            </a:br>
            <a:r>
              <a:rPr lang="en-US" sz="900" dirty="0" smtClean="0">
                <a:latin typeface="Arial" panose="020B0604020202020204" pitchFamily="34" charset="0"/>
                <a:cs typeface="Arial" panose="020B0604020202020204" pitchFamily="34" charset="0"/>
              </a:rPr>
              <a:t>compared to those with a maximum PVR &lt; 200 mL following BOTOX injection, 44% vs 23%, respectively. No change was observed in the overall safety profile with repeat dosing during an open-label, uncontrolled extension trial. </a:t>
            </a:r>
          </a:p>
          <a:p>
            <a:r>
              <a:rPr lang="en-US" sz="900" baseline="30000" dirty="0" smtClean="0">
                <a:latin typeface="Arial" panose="020B0604020202020204" pitchFamily="34" charset="0"/>
                <a:cs typeface="Arial" panose="020B0604020202020204" pitchFamily="34" charset="0"/>
              </a:rPr>
              <a:t>†</a:t>
            </a:r>
            <a:r>
              <a:rPr lang="en-US" sz="900" dirty="0" smtClean="0">
                <a:latin typeface="Arial" panose="020B0604020202020204" pitchFamily="34" charset="0"/>
                <a:cs typeface="Arial" panose="020B0604020202020204" pitchFamily="34" charset="0"/>
              </a:rPr>
              <a:t>Elevated </a:t>
            </a:r>
            <a:r>
              <a:rPr lang="en-US" sz="900" dirty="0">
                <a:latin typeface="Arial" panose="020B0604020202020204" pitchFamily="34" charset="0"/>
                <a:cs typeface="Arial" panose="020B0604020202020204" pitchFamily="34" charset="0"/>
              </a:rPr>
              <a:t>PVR not requiring catheterization. Catheterization was required for PVR &gt;350 mL </a:t>
            </a:r>
            <a:r>
              <a:rPr lang="en-US" sz="900" dirty="0" smtClean="0">
                <a:latin typeface="Arial" panose="020B0604020202020204" pitchFamily="34" charset="0"/>
                <a:cs typeface="Arial" panose="020B0604020202020204" pitchFamily="34" charset="0"/>
              </a:rPr>
              <a:t>regardless </a:t>
            </a:r>
            <a:r>
              <a:rPr lang="en-US" sz="900" dirty="0">
                <a:latin typeface="Arial" panose="020B0604020202020204" pitchFamily="34" charset="0"/>
                <a:cs typeface="Arial" panose="020B0604020202020204" pitchFamily="34" charset="0"/>
              </a:rPr>
              <a:t>of symptoms, </a:t>
            </a:r>
            <a:r>
              <a:rPr lang="en-US" sz="900" dirty="0" smtClean="0">
                <a:latin typeface="Arial" panose="020B0604020202020204" pitchFamily="34" charset="0"/>
                <a:cs typeface="Arial" panose="020B0604020202020204" pitchFamily="34" charset="0"/>
              </a:rPr>
              <a:t>and </a:t>
            </a:r>
            <a:r>
              <a:rPr lang="en-US" sz="900" dirty="0">
                <a:latin typeface="Arial" panose="020B0604020202020204" pitchFamily="34" charset="0"/>
                <a:cs typeface="Arial" panose="020B0604020202020204" pitchFamily="34" charset="0"/>
              </a:rPr>
              <a:t>for PVR &gt;200 mL to &lt;350 mL with </a:t>
            </a:r>
            <a:r>
              <a:rPr lang="en-US" sz="900" dirty="0" smtClean="0">
                <a:latin typeface="Arial" panose="020B0604020202020204" pitchFamily="34" charset="0"/>
                <a:cs typeface="Arial" panose="020B0604020202020204" pitchFamily="34" charset="0"/>
              </a:rPr>
              <a:t/>
            </a:r>
            <a:br>
              <a:rPr lang="en-US" sz="900" dirty="0" smtClean="0">
                <a:latin typeface="Arial" panose="020B0604020202020204" pitchFamily="34" charset="0"/>
                <a:cs typeface="Arial" panose="020B0604020202020204" pitchFamily="34" charset="0"/>
              </a:rPr>
            </a:br>
            <a:r>
              <a:rPr lang="en-US" sz="900" dirty="0" smtClean="0">
                <a:latin typeface="Arial" panose="020B0604020202020204" pitchFamily="34" charset="0"/>
                <a:cs typeface="Arial" panose="020B0604020202020204" pitchFamily="34" charset="0"/>
              </a:rPr>
              <a:t>symptoms (</a:t>
            </a:r>
            <a:r>
              <a:rPr lang="en-US" sz="900" dirty="0">
                <a:latin typeface="Arial" panose="020B0604020202020204" pitchFamily="34" charset="0"/>
                <a:cs typeface="Arial" panose="020B0604020202020204" pitchFamily="34" charset="0"/>
              </a:rPr>
              <a:t>e.g., voiding difficulty). </a:t>
            </a:r>
          </a:p>
        </p:txBody>
      </p:sp>
      <p:sp>
        <p:nvSpPr>
          <p:cNvPr id="7" name="TextBox 3"/>
          <p:cNvSpPr txBox="1">
            <a:spLocks noChangeArrowheads="1"/>
          </p:cNvSpPr>
          <p:nvPr/>
        </p:nvSpPr>
        <p:spPr bwMode="auto">
          <a:xfrm>
            <a:off x="353169" y="5638544"/>
            <a:ext cx="9153882" cy="246221"/>
          </a:xfrm>
          <a:prstGeom prst="rect">
            <a:avLst/>
          </a:prstGeom>
          <a:noFill/>
          <a:ln w="9525">
            <a:noFill/>
            <a:miter lim="800000"/>
            <a:headEnd/>
            <a:tailEnd/>
          </a:ln>
        </p:spPr>
        <p:txBody>
          <a:bodyPr wrap="square" anchor="b">
            <a:spAutoFit/>
          </a:bodyPr>
          <a:lstStyle/>
          <a:p>
            <a:pPr marL="0" lvl="1">
              <a:defRPr/>
            </a:pPr>
            <a:r>
              <a:rPr lang="en-US" sz="1000" b="1" dirty="0" smtClean="0">
                <a:latin typeface="Arial" panose="020B0604020202020204" pitchFamily="34" charset="0"/>
                <a:cs typeface="Arial" panose="020B0604020202020204" pitchFamily="34" charset="0"/>
              </a:rPr>
              <a:t>Reference: </a:t>
            </a:r>
            <a:r>
              <a:rPr lang="en-US" sz="1000" dirty="0" smtClean="0">
                <a:latin typeface="Arial" panose="020B0604020202020204" pitchFamily="34" charset="0"/>
                <a:cs typeface="Arial" panose="020B0604020202020204" pitchFamily="34" charset="0"/>
              </a:rPr>
              <a:t>1.  </a:t>
            </a:r>
            <a:r>
              <a:rPr lang="en-US" sz="1000" dirty="0" smtClean="0">
                <a:solidFill>
                  <a:srgbClr val="000000"/>
                </a:solidFill>
                <a:latin typeface="Arial" panose="020B0604020202020204" pitchFamily="34" charset="0"/>
                <a:cs typeface="Arial" panose="020B0604020202020204" pitchFamily="34" charset="0"/>
              </a:rPr>
              <a:t>BOTOX</a:t>
            </a:r>
            <a:r>
              <a:rPr lang="en-US" sz="1000" baseline="30000" dirty="0" smtClean="0">
                <a:solidFill>
                  <a:srgbClr val="000000"/>
                </a:solidFill>
                <a:latin typeface="Arial" panose="020B0604020202020204" pitchFamily="34" charset="0"/>
                <a:cs typeface="Arial" panose="020B0604020202020204" pitchFamily="34" charset="0"/>
              </a:rPr>
              <a:t>®</a:t>
            </a:r>
            <a:r>
              <a:rPr lang="en-US" sz="1000" dirty="0" smtClean="0">
                <a:solidFill>
                  <a:srgbClr val="000000"/>
                </a:solidFill>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Prescribing Information</a:t>
            </a:r>
            <a:r>
              <a:rPr lang="en-US" sz="1000" dirty="0" smtClean="0">
                <a:solidFill>
                  <a:srgbClr val="000000"/>
                </a:solidFill>
                <a:latin typeface="Arial" panose="020B0604020202020204" pitchFamily="34" charset="0"/>
                <a:cs typeface="Arial" panose="020B0604020202020204" pitchFamily="34" charset="0"/>
              </a:rPr>
              <a:t>]. Irvine, CA: Allergan, Inc.; February, 2014.</a:t>
            </a:r>
            <a:endParaRPr lang="en-US" sz="1000" dirty="0" smtClean="0">
              <a:latin typeface="Arial" panose="020B0604020202020204" pitchFamily="34" charset="0"/>
              <a:cs typeface="Arial" panose="020B0604020202020204" pitchFamily="34" charset="0"/>
            </a:endParaRPr>
          </a:p>
        </p:txBody>
      </p:sp>
      <p:sp>
        <p:nvSpPr>
          <p:cNvPr id="8" name="Rectangle 3"/>
          <p:cNvSpPr>
            <a:spLocks noChangeArrowheads="1"/>
          </p:cNvSpPr>
          <p:nvPr/>
        </p:nvSpPr>
        <p:spPr bwMode="auto">
          <a:xfrm>
            <a:off x="370553" y="5176544"/>
            <a:ext cx="9144000" cy="492443"/>
          </a:xfrm>
          <a:prstGeom prst="rect">
            <a:avLst/>
          </a:prstGeom>
          <a:noFill/>
          <a:ln w="9525">
            <a:noFill/>
            <a:miter lim="800000"/>
            <a:headEnd/>
            <a:tailEnd/>
          </a:ln>
        </p:spPr>
        <p:txBody>
          <a:bodyPr>
            <a:spAutoFit/>
          </a:bodyPr>
          <a:lstStyle/>
          <a:p>
            <a:r>
              <a:rPr lang="en-US" sz="1300" b="1" dirty="0">
                <a:latin typeface="Arial" panose="020B0604020202020204" pitchFamily="34" charset="0"/>
                <a:cs typeface="Arial" panose="020B0604020202020204" pitchFamily="34" charset="0"/>
              </a:rPr>
              <a:t>Please see </a:t>
            </a:r>
            <a:r>
              <a:rPr lang="en-US" sz="1300" b="1" dirty="0" smtClean="0">
                <a:latin typeface="Arial" panose="020B0604020202020204" pitchFamily="34" charset="0"/>
                <a:cs typeface="Arial" panose="020B0604020202020204" pitchFamily="34" charset="0"/>
              </a:rPr>
              <a:t>BOTOX</a:t>
            </a:r>
            <a:r>
              <a:rPr lang="en-US" sz="1300" b="1" baseline="30000" dirty="0">
                <a:latin typeface="Arial" panose="020B0604020202020204" pitchFamily="34" charset="0"/>
                <a:cs typeface="Arial" panose="020B0604020202020204" pitchFamily="34" charset="0"/>
              </a:rPr>
              <a:t>®</a:t>
            </a:r>
            <a:r>
              <a:rPr lang="en-US" sz="1300" b="1" dirty="0">
                <a:latin typeface="Arial" panose="020B0604020202020204" pitchFamily="34" charset="0"/>
                <a:cs typeface="Arial" panose="020B0604020202020204" pitchFamily="34" charset="0"/>
              </a:rPr>
              <a:t> and BOTOX</a:t>
            </a:r>
            <a:r>
              <a:rPr lang="en-US" sz="1300" b="1" baseline="30000" dirty="0">
                <a:latin typeface="Arial" panose="020B0604020202020204" pitchFamily="34" charset="0"/>
                <a:cs typeface="Arial" panose="020B0604020202020204" pitchFamily="34" charset="0"/>
              </a:rPr>
              <a:t> ®</a:t>
            </a:r>
            <a:r>
              <a:rPr lang="en-US" sz="1300" b="1" dirty="0">
                <a:latin typeface="Arial" panose="020B0604020202020204" pitchFamily="34" charset="0"/>
                <a:cs typeface="Arial" panose="020B0604020202020204" pitchFamily="34" charset="0"/>
              </a:rPr>
              <a:t> Cosmetic </a:t>
            </a:r>
            <a:r>
              <a:rPr lang="en-US" sz="1300" b="1" dirty="0" smtClean="0">
                <a:latin typeface="Arial" panose="020B0604020202020204" pitchFamily="34" charset="0"/>
                <a:cs typeface="Arial" panose="020B0604020202020204" pitchFamily="34" charset="0"/>
              </a:rPr>
              <a:t>Important Safety Information including Boxed Warning</a:t>
            </a:r>
          </a:p>
          <a:p>
            <a:r>
              <a:rPr lang="en-US" sz="1300" b="1" dirty="0" smtClean="0">
                <a:latin typeface="Arial" panose="020B0604020202020204" pitchFamily="34" charset="0"/>
                <a:cs typeface="Arial" panose="020B0604020202020204" pitchFamily="34" charset="0"/>
              </a:rPr>
              <a:t>included in this presentation.</a:t>
            </a:r>
            <a:endParaRPr lang="en-US" sz="1300" b="1" dirty="0">
              <a:latin typeface="Arial" panose="020B0604020202020204" pitchFamily="34" charset="0"/>
              <a:cs typeface="Arial" panose="020B0604020202020204" pitchFamily="34" charset="0"/>
            </a:endParaRPr>
          </a:p>
        </p:txBody>
      </p:sp>
      <p:sp>
        <p:nvSpPr>
          <p:cNvPr id="9" name="Content Placeholder 2"/>
          <p:cNvSpPr txBox="1">
            <a:spLocks/>
          </p:cNvSpPr>
          <p:nvPr/>
        </p:nvSpPr>
        <p:spPr>
          <a:xfrm>
            <a:off x="447769" y="1003356"/>
            <a:ext cx="8229600" cy="937904"/>
          </a:xfrm>
          <a:prstGeom prst="rect">
            <a:avLst/>
          </a:prstGeom>
        </p:spPr>
        <p:txBody>
          <a:bodyPr vert="horz" lIns="91440" tIns="45720" rIns="91440" bIns="45720" rtlCol="0">
            <a:normAutofit/>
          </a:bodyPr>
          <a:lstStyle>
            <a:lvl1pPr marL="230188" indent="-230188" algn="l" defTabSz="914400" rtl="0" eaLnBrk="1" latinLnBrk="0" hangingPunct="1">
              <a:spcBef>
                <a:spcPts val="600"/>
              </a:spcBef>
              <a:buClr>
                <a:srgbClr val="216EB6"/>
              </a:buClr>
              <a:buFont typeface="Arial" pitchFamily="34" charset="0"/>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ts val="600"/>
              </a:spcBef>
              <a:buClr>
                <a:srgbClr val="216EB6"/>
              </a:buClr>
              <a:buFont typeface="Arial" pitchFamily="34" charset="0"/>
              <a:buChar char="–"/>
              <a:defRPr sz="1800" kern="1200">
                <a:solidFill>
                  <a:schemeClr val="tx1"/>
                </a:solidFill>
                <a:latin typeface="Arial" pitchFamily="34" charset="0"/>
                <a:ea typeface="+mn-ea"/>
                <a:cs typeface="Arial" pitchFamily="34" charset="0"/>
              </a:defRPr>
            </a:lvl2pPr>
            <a:lvl3pPr marL="1082675" indent="-168275" algn="l" defTabSz="914400" rtl="0" eaLnBrk="1" latinLnBrk="0" hangingPunct="1">
              <a:spcBef>
                <a:spcPts val="600"/>
              </a:spcBef>
              <a:buClr>
                <a:srgbClr val="216EB6"/>
              </a:buClr>
              <a:buFont typeface="Arial" pitchFamily="34" charset="0"/>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ts val="600"/>
              </a:spcBef>
              <a:buClr>
                <a:srgbClr val="216EB6"/>
              </a:buClr>
              <a:buFont typeface="Arial" pitchFamily="34" charset="0"/>
              <a:buChar char="–"/>
              <a:defRPr sz="1400" kern="1200">
                <a:solidFill>
                  <a:schemeClr val="tx1"/>
                </a:solidFill>
                <a:latin typeface="Arial" pitchFamily="34" charset="0"/>
                <a:ea typeface="+mn-ea"/>
                <a:cs typeface="Arial" pitchFamily="34" charset="0"/>
              </a:defRPr>
            </a:lvl4pPr>
            <a:lvl5pPr marL="1997075" indent="-168275" algn="l" defTabSz="914400" rtl="0" eaLnBrk="1" latinLnBrk="0" hangingPunct="1">
              <a:spcBef>
                <a:spcPts val="600"/>
              </a:spcBef>
              <a:buClr>
                <a:srgbClr val="216EB6"/>
              </a:buClr>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200" b="1" dirty="0"/>
          </a:p>
        </p:txBody>
      </p:sp>
    </p:spTree>
    <p:extLst>
      <p:ext uri="{BB962C8B-B14F-4D97-AF65-F5344CB8AC3E}">
        <p14:creationId xmlns:p14="http://schemas.microsoft.com/office/powerpoint/2010/main" val="16528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318" y="2676954"/>
            <a:ext cx="7772400" cy="492125"/>
          </a:xfrm>
        </p:spPr>
        <p:txBody>
          <a:bodyPr>
            <a:noAutofit/>
          </a:bodyPr>
          <a:lstStyle/>
          <a:p>
            <a:pPr>
              <a:defRPr/>
            </a:pPr>
            <a:r>
              <a:rPr lang="en-US" dirty="0" smtClean="0"/>
              <a:t>Thank you</a:t>
            </a:r>
            <a:endParaRPr lang="en-US" dirty="0"/>
          </a:p>
        </p:txBody>
      </p:sp>
      <p:sp>
        <p:nvSpPr>
          <p:cNvPr id="53252" name="Text Box 4"/>
          <p:cNvSpPr txBox="1">
            <a:spLocks noChangeArrowheads="1"/>
          </p:cNvSpPr>
          <p:nvPr/>
        </p:nvSpPr>
        <p:spPr bwMode="auto">
          <a:xfrm>
            <a:off x="598400" y="5222435"/>
            <a:ext cx="3273425" cy="553998"/>
          </a:xfrm>
          <a:prstGeom prst="rect">
            <a:avLst/>
          </a:prstGeom>
          <a:noFill/>
          <a:ln w="9525">
            <a:noFill/>
            <a:miter lim="800000"/>
            <a:headEnd/>
            <a:tailEnd/>
          </a:ln>
        </p:spPr>
        <p:txBody>
          <a:bodyPr>
            <a:spAutoFit/>
          </a:bodyPr>
          <a:lstStyle/>
          <a:p>
            <a:r>
              <a:rPr lang="en-US" sz="1000" dirty="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2014 Allergan</a:t>
            </a:r>
            <a:r>
              <a:rPr lang="en-US" sz="1000" dirty="0">
                <a:latin typeface="Arial" panose="020B0604020202020204" pitchFamily="34" charset="0"/>
                <a:cs typeface="Arial" panose="020B0604020202020204" pitchFamily="34" charset="0"/>
              </a:rPr>
              <a:t>, Inc. All Rights </a:t>
            </a:r>
            <a:r>
              <a:rPr lang="en-US" sz="1000" dirty="0" smtClean="0">
                <a:latin typeface="Arial" panose="020B0604020202020204" pitchFamily="34" charset="0"/>
                <a:cs typeface="Arial" panose="020B0604020202020204" pitchFamily="34" charset="0"/>
              </a:rPr>
              <a:t>Reserved.</a:t>
            </a: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 marks owned by Allergan, Inc. </a:t>
            </a:r>
            <a:r>
              <a:rPr lang="en-US" sz="1000" dirty="0" smtClean="0">
                <a:latin typeface="Arial" panose="020B0604020202020204" pitchFamily="34" charset="0"/>
                <a:cs typeface="Arial" panose="020B0604020202020204" pitchFamily="34" charset="0"/>
              </a:rPr>
              <a:t>www.allergan.com  </a:t>
            </a:r>
            <a:br>
              <a:rPr lang="en-US" sz="1000" dirty="0" smtClean="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APC16DQ14</a:t>
            </a:r>
          </a:p>
        </p:txBody>
      </p:sp>
      <p:sp>
        <p:nvSpPr>
          <p:cNvPr id="6" name="Rectangle 3"/>
          <p:cNvSpPr>
            <a:spLocks noChangeArrowheads="1"/>
          </p:cNvSpPr>
          <p:nvPr/>
        </p:nvSpPr>
        <p:spPr bwMode="auto">
          <a:xfrm>
            <a:off x="580767" y="4413338"/>
            <a:ext cx="8118390" cy="584775"/>
          </a:xfrm>
          <a:prstGeom prst="rect">
            <a:avLst/>
          </a:prstGeom>
          <a:noFill/>
          <a:ln w="9525">
            <a:noFill/>
            <a:miter lim="800000"/>
            <a:headEnd/>
            <a:tailEnd/>
          </a:ln>
        </p:spPr>
        <p:txBody>
          <a:bodyPr wrap="square">
            <a:spAutoFit/>
          </a:bodyPr>
          <a:lstStyle/>
          <a:p>
            <a:r>
              <a:rPr lang="en-US" sz="1600" b="1" dirty="0">
                <a:latin typeface="Arial" panose="020B0604020202020204" pitchFamily="34" charset="0"/>
                <a:cs typeface="Arial" panose="020B0604020202020204" pitchFamily="34" charset="0"/>
              </a:rPr>
              <a:t>Please see BOTOX</a:t>
            </a:r>
            <a:r>
              <a:rPr lang="en-US" sz="1600" b="1" baseline="300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 full Prescribing Information, including Boxed Warning and Medication Guide available at this presentation.</a:t>
            </a:r>
          </a:p>
        </p:txBody>
      </p:sp>
    </p:spTree>
    <p:extLst>
      <p:ext uri="{BB962C8B-B14F-4D97-AF65-F5344CB8AC3E}">
        <p14:creationId xmlns:p14="http://schemas.microsoft.com/office/powerpoint/2010/main" val="181086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4"/>
          <p:cNvSpPr>
            <a:spLocks noGrp="1"/>
          </p:cNvSpPr>
          <p:nvPr>
            <p:ph type="ctrTitle"/>
          </p:nvPr>
        </p:nvSpPr>
        <p:spPr>
          <a:xfrm>
            <a:off x="263238" y="1639229"/>
            <a:ext cx="8575964" cy="2359685"/>
          </a:xfrm>
        </p:spPr>
        <p:txBody>
          <a:bodyPr anchor="ctr">
            <a:normAutofit/>
          </a:bodyPr>
          <a:lstStyle/>
          <a:p>
            <a:r>
              <a:rPr lang="en-US" sz="3600" dirty="0" smtClean="0">
                <a:effectLst/>
              </a:rPr>
              <a:t>Commitment </a:t>
            </a:r>
            <a:r>
              <a:rPr lang="en-US" sz="3600" dirty="0">
                <a:effectLst/>
              </a:rPr>
              <a:t>to the </a:t>
            </a:r>
            <a:r>
              <a:rPr lang="en-US" sz="3600" dirty="0" smtClean="0">
                <a:effectLst/>
              </a:rPr>
              <a:t>Botulinum </a:t>
            </a:r>
            <a:r>
              <a:rPr lang="en-US" sz="3600" dirty="0">
                <a:effectLst/>
              </a:rPr>
              <a:t>Toxin </a:t>
            </a:r>
            <a:r>
              <a:rPr lang="en-US" sz="3600" dirty="0" smtClean="0">
                <a:effectLst/>
              </a:rPr>
              <a:t>Class:</a:t>
            </a:r>
            <a:r>
              <a:rPr lang="en-US" sz="3600" dirty="0">
                <a:effectLst/>
              </a:rPr>
              <a:t> </a:t>
            </a:r>
            <a:r>
              <a:rPr lang="en-US" sz="3600" dirty="0" smtClean="0">
                <a:effectLst/>
              </a:rPr>
              <a:t>Cervical Dystonia Module</a:t>
            </a:r>
          </a:p>
        </p:txBody>
      </p:sp>
      <p:sp>
        <p:nvSpPr>
          <p:cNvPr id="3076" name="Text Box 5"/>
          <p:cNvSpPr txBox="1">
            <a:spLocks noChangeArrowheads="1"/>
          </p:cNvSpPr>
          <p:nvPr/>
        </p:nvSpPr>
        <p:spPr bwMode="auto">
          <a:xfrm>
            <a:off x="365125" y="4221163"/>
            <a:ext cx="7315200" cy="1584325"/>
          </a:xfrm>
          <a:prstGeom prst="rect">
            <a:avLst/>
          </a:prstGeom>
          <a:noFill/>
          <a:ln w="9525">
            <a:noFill/>
            <a:miter lim="800000"/>
            <a:headEnd/>
            <a:tailEnd/>
          </a:ln>
        </p:spPr>
        <p:txBody>
          <a:bodyPr anchor="ctr"/>
          <a:lstStyle/>
          <a:p>
            <a:pPr eaLnBrk="0" hangingPunct="0">
              <a:defRPr/>
            </a:pPr>
            <a:r>
              <a:rPr lang="en-US" sz="1600" b="1" dirty="0">
                <a:solidFill>
                  <a:schemeClr val="bg1"/>
                </a:solidFill>
                <a:latin typeface="Arial" panose="020B0604020202020204" pitchFamily="34" charset="0"/>
                <a:ea typeface="+mj-ea"/>
                <a:cs typeface="Arial" panose="020B0604020202020204" pitchFamily="34" charset="0"/>
              </a:rPr>
              <a:t>Presented to: </a:t>
            </a:r>
          </a:p>
          <a:p>
            <a:pPr eaLnBrk="0" hangingPunct="0">
              <a:defRPr/>
            </a:pPr>
            <a:r>
              <a:rPr lang="en-US" sz="1600" b="1" dirty="0">
                <a:solidFill>
                  <a:schemeClr val="bg1"/>
                </a:solidFill>
                <a:latin typeface="Arial" panose="020B0604020202020204" pitchFamily="34" charset="0"/>
                <a:ea typeface="+mj-ea"/>
                <a:cs typeface="Arial" panose="020B0604020202020204" pitchFamily="34" charset="0"/>
              </a:rPr>
              <a:t>Presented by:</a:t>
            </a:r>
          </a:p>
          <a:p>
            <a:pPr eaLnBrk="0" hangingPunct="0">
              <a:defRPr/>
            </a:pPr>
            <a:r>
              <a:rPr lang="en-US" sz="1600" b="1" dirty="0">
                <a:solidFill>
                  <a:schemeClr val="bg1"/>
                </a:solidFill>
                <a:latin typeface="Arial" panose="020B0604020202020204" pitchFamily="34" charset="0"/>
                <a:ea typeface="+mj-ea"/>
                <a:cs typeface="Arial" panose="020B0604020202020204" pitchFamily="34" charset="0"/>
              </a:rPr>
              <a:t>Date:</a:t>
            </a:r>
          </a:p>
        </p:txBody>
      </p:sp>
    </p:spTree>
    <p:extLst>
      <p:ext uri="{BB962C8B-B14F-4D97-AF65-F5344CB8AC3E}">
        <p14:creationId xmlns:p14="http://schemas.microsoft.com/office/powerpoint/2010/main" val="2006708637"/>
      </p:ext>
    </p:extLst>
  </p:cSld>
  <p:clrMapOvr>
    <a:masterClrMapping/>
  </p:clrMapOvr>
  <p:transition>
    <p:strips dir="l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normAutofit/>
          </a:bodyPr>
          <a:lstStyle/>
          <a:p>
            <a:r>
              <a:rPr lang="en-US" sz="2600" dirty="0" smtClean="0"/>
              <a:t>Location and Dosing: Cervical Dystonia</a:t>
            </a:r>
            <a:r>
              <a:rPr lang="en-US" sz="2600" baseline="30000" dirty="0" smtClean="0"/>
              <a:t>1,2</a:t>
            </a:r>
          </a:p>
        </p:txBody>
      </p:sp>
      <p:sp>
        <p:nvSpPr>
          <p:cNvPr id="31749" name="Text Box 4"/>
          <p:cNvSpPr txBox="1">
            <a:spLocks noChangeArrowheads="1"/>
          </p:cNvSpPr>
          <p:nvPr/>
        </p:nvSpPr>
        <p:spPr bwMode="auto">
          <a:xfrm>
            <a:off x="438410" y="5589660"/>
            <a:ext cx="9144000" cy="492443"/>
          </a:xfrm>
          <a:prstGeom prst="rect">
            <a:avLst/>
          </a:prstGeom>
          <a:noFill/>
          <a:ln w="9525">
            <a:noFill/>
            <a:miter lim="800000"/>
            <a:headEnd/>
            <a:tailEnd/>
          </a:ln>
        </p:spPr>
        <p:txBody>
          <a:bodyPr wrap="square">
            <a:spAutoFit/>
          </a:bodyPr>
          <a:lstStyle/>
          <a:p>
            <a:r>
              <a:rPr lang="en-US" sz="900" b="1" dirty="0" smtClean="0">
                <a:latin typeface="Arial" panose="020B0604020202020204" pitchFamily="34" charset="0"/>
                <a:cs typeface="Arial" panose="020B0604020202020204" pitchFamily="34" charset="0"/>
              </a:rPr>
              <a:t>References</a:t>
            </a:r>
            <a:r>
              <a:rPr lang="en-US" sz="900" dirty="0" smtClean="0">
                <a:latin typeface="Arial" panose="020B0604020202020204" pitchFamily="34" charset="0"/>
                <a:cs typeface="Arial" panose="020B0604020202020204" pitchFamily="34" charset="0"/>
              </a:rPr>
              <a:t>:  1. BOTOX</a:t>
            </a:r>
            <a:r>
              <a:rPr lang="en-US" sz="900" baseline="30000" dirty="0" smtClean="0">
                <a:latin typeface="Arial" panose="020B0604020202020204" pitchFamily="34" charset="0"/>
                <a:cs typeface="Arial" panose="020B0604020202020204" pitchFamily="34" charset="0"/>
              </a:rPr>
              <a:t>®</a:t>
            </a:r>
            <a:r>
              <a:rPr lang="en-US" sz="900" dirty="0" smtClean="0">
                <a:latin typeface="Arial" panose="020B0604020202020204" pitchFamily="34" charset="0"/>
                <a:cs typeface="Arial" panose="020B0604020202020204" pitchFamily="34" charset="0"/>
              </a:rPr>
              <a:t> [Prescribing Information]. Irvine, CA: Allergan, Inc.; February 2014. 2. </a:t>
            </a:r>
            <a:r>
              <a:rPr lang="en-US" sz="900" dirty="0">
                <a:latin typeface="Arial" panose="020B0604020202020204" pitchFamily="34" charset="0"/>
                <a:cs typeface="Arial" panose="020B0604020202020204" pitchFamily="34" charset="0"/>
              </a:rPr>
              <a:t>Charles D, </a:t>
            </a:r>
            <a:r>
              <a:rPr lang="en-US" sz="900" dirty="0" smtClean="0">
                <a:latin typeface="Arial" panose="020B0604020202020204" pitchFamily="34" charset="0"/>
                <a:cs typeface="Arial" panose="020B0604020202020204" pitchFamily="34" charset="0"/>
              </a:rPr>
              <a:t>et al. </a:t>
            </a:r>
            <a:r>
              <a:rPr lang="en-US" sz="900" i="1" dirty="0" smtClean="0">
                <a:latin typeface="Arial" panose="020B0604020202020204" pitchFamily="34" charset="0"/>
                <a:cs typeface="Arial" panose="020B0604020202020204" pitchFamily="34" charset="0"/>
              </a:rPr>
              <a:t>Continuum </a:t>
            </a:r>
            <a:r>
              <a:rPr lang="en-US" sz="900" i="1" dirty="0">
                <a:latin typeface="Arial" panose="020B0604020202020204" pitchFamily="34" charset="0"/>
                <a:cs typeface="Arial" panose="020B0604020202020204" pitchFamily="34" charset="0"/>
              </a:rPr>
              <a:t>Lifelong </a:t>
            </a:r>
            <a:r>
              <a:rPr lang="en-US" sz="900" i="1" dirty="0" smtClean="0">
                <a:latin typeface="Arial" panose="020B0604020202020204" pitchFamily="34" charset="0"/>
                <a:cs typeface="Arial" panose="020B0604020202020204" pitchFamily="34" charset="0"/>
              </a:rPr>
              <a:t>Learning </a:t>
            </a:r>
            <a:r>
              <a:rPr lang="en-US" sz="900" i="1" dirty="0">
                <a:latin typeface="Arial" panose="020B0604020202020204" pitchFamily="34" charset="0"/>
                <a:cs typeface="Arial" panose="020B0604020202020204" pitchFamily="34" charset="0"/>
              </a:rPr>
              <a:t>Neurol. </a:t>
            </a:r>
            <a:endParaRPr lang="en-US" sz="900" i="1" dirty="0" smtClean="0">
              <a:latin typeface="Arial" panose="020B0604020202020204" pitchFamily="34" charset="0"/>
              <a:cs typeface="Arial" panose="020B0604020202020204" pitchFamily="34" charset="0"/>
            </a:endParaRPr>
          </a:p>
          <a:p>
            <a:r>
              <a:rPr lang="en-US" sz="900" dirty="0" smtClean="0">
                <a:latin typeface="Arial" panose="020B0604020202020204" pitchFamily="34" charset="0"/>
                <a:cs typeface="Arial" panose="020B0604020202020204" pitchFamily="34" charset="0"/>
              </a:rPr>
              <a:t>2010;16(1</a:t>
            </a:r>
            <a:r>
              <a:rPr lang="en-US" sz="900" dirty="0">
                <a:latin typeface="Arial" panose="020B0604020202020204" pitchFamily="34" charset="0"/>
                <a:cs typeface="Arial" panose="020B0604020202020204" pitchFamily="34" charset="0"/>
              </a:rPr>
              <a:t>):131-157.</a:t>
            </a:r>
          </a:p>
          <a:p>
            <a:endParaRPr lang="en-US" sz="800" dirty="0">
              <a:solidFill>
                <a:schemeClr val="bg2"/>
              </a:solidFill>
              <a:latin typeface="Arial Narrow" pitchFamily="34" charset="0"/>
            </a:endParaRPr>
          </a:p>
        </p:txBody>
      </p:sp>
      <p:pic>
        <p:nvPicPr>
          <p:cNvPr id="31750" name="Picture 6" descr="C:\Users\Gerard\Documents\Shelby Work\Botox\xeomin\PagesfromBOTOXPDF_slide13.2\PagesfromBOTOXPDF_slide12.jpg"/>
          <p:cNvPicPr>
            <a:picLocks noChangeAspect="1" noChangeArrowheads="1"/>
          </p:cNvPicPr>
          <p:nvPr/>
        </p:nvPicPr>
        <p:blipFill rotWithShape="1">
          <a:blip r:embed="rId3" cstate="print"/>
          <a:srcRect t="10535" b="1016"/>
          <a:stretch/>
        </p:blipFill>
        <p:spPr bwMode="auto">
          <a:xfrm>
            <a:off x="914401" y="1454726"/>
            <a:ext cx="7549260" cy="3737185"/>
          </a:xfrm>
          <a:prstGeom prst="rect">
            <a:avLst/>
          </a:prstGeom>
          <a:solidFill>
            <a:schemeClr val="accent1"/>
          </a:solidFill>
          <a:ln w="9525">
            <a:noFill/>
            <a:miter lim="800000"/>
            <a:headEnd/>
            <a:tailEnd/>
          </a:ln>
        </p:spPr>
      </p:pic>
      <p:sp>
        <p:nvSpPr>
          <p:cNvPr id="5" name="Rectangle 3"/>
          <p:cNvSpPr>
            <a:spLocks noChangeArrowheads="1"/>
          </p:cNvSpPr>
          <p:nvPr/>
        </p:nvSpPr>
        <p:spPr bwMode="auto">
          <a:xfrm>
            <a:off x="432823" y="5193679"/>
            <a:ext cx="9502511" cy="461665"/>
          </a:xfrm>
          <a:prstGeom prst="rect">
            <a:avLst/>
          </a:prstGeom>
          <a:noFill/>
          <a:ln w="9525">
            <a:noFill/>
            <a:miter lim="800000"/>
            <a:headEnd/>
            <a:tailEnd/>
          </a:ln>
        </p:spPr>
        <p:txBody>
          <a:bodyPr wrap="square">
            <a:spAutoFit/>
          </a:bodyPr>
          <a:lstStyle/>
          <a:p>
            <a:r>
              <a:rPr lang="en-US" sz="1200" b="1" dirty="0">
                <a:latin typeface="Arial" panose="020B0604020202020204" pitchFamily="34" charset="0"/>
                <a:cs typeface="Arial" panose="020B0604020202020204" pitchFamily="34" charset="0"/>
              </a:rPr>
              <a:t>Please see BOTOX</a:t>
            </a:r>
            <a:r>
              <a:rPr lang="en-US" sz="1200" b="1" baseline="30000"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 and BOTOX</a:t>
            </a:r>
            <a:r>
              <a:rPr lang="en-US" sz="1200" b="1" baseline="300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 </a:t>
            </a:r>
            <a:r>
              <a:rPr lang="en-US" sz="1200" b="1" dirty="0" smtClean="0">
                <a:latin typeface="Arial" panose="020B0604020202020204" pitchFamily="34" charset="0"/>
                <a:cs typeface="Arial" panose="020B0604020202020204" pitchFamily="34" charset="0"/>
              </a:rPr>
              <a:t>Cosmetic Important </a:t>
            </a:r>
            <a:r>
              <a:rPr lang="en-US" sz="1200" b="1" dirty="0">
                <a:latin typeface="Arial" panose="020B0604020202020204" pitchFamily="34" charset="0"/>
                <a:cs typeface="Arial" panose="020B0604020202020204" pitchFamily="34" charset="0"/>
              </a:rPr>
              <a:t>Safety </a:t>
            </a:r>
            <a:r>
              <a:rPr lang="en-US" sz="1200" b="1" dirty="0" smtClean="0">
                <a:latin typeface="Arial" panose="020B0604020202020204" pitchFamily="34" charset="0"/>
                <a:cs typeface="Arial" panose="020B0604020202020204" pitchFamily="34" charset="0"/>
              </a:rPr>
              <a:t>Information </a:t>
            </a:r>
            <a:r>
              <a:rPr lang="en-US" sz="1200" b="1" dirty="0">
                <a:latin typeface="Arial" panose="020B0604020202020204" pitchFamily="34" charset="0"/>
                <a:cs typeface="Arial" panose="020B0604020202020204" pitchFamily="34" charset="0"/>
              </a:rPr>
              <a:t>including Boxed </a:t>
            </a:r>
            <a:r>
              <a:rPr lang="en-US" sz="1200" b="1" dirty="0" smtClean="0">
                <a:latin typeface="Arial" panose="020B0604020202020204" pitchFamily="34" charset="0"/>
                <a:cs typeface="Arial" panose="020B0604020202020204" pitchFamily="34" charset="0"/>
              </a:rPr>
              <a:t>Warning </a:t>
            </a:r>
            <a:r>
              <a:rPr lang="en-US" sz="1200" b="1" dirty="0">
                <a:latin typeface="Arial" panose="020B0604020202020204" pitchFamily="34" charset="0"/>
                <a:cs typeface="Arial" panose="020B0604020202020204" pitchFamily="34" charset="0"/>
              </a:rPr>
              <a:t>included </a:t>
            </a:r>
            <a:r>
              <a:rPr lang="en-US" sz="1200" b="1" dirty="0" smtClean="0">
                <a:latin typeface="Arial" panose="020B0604020202020204" pitchFamily="34" charset="0"/>
                <a:cs typeface="Arial" panose="020B0604020202020204" pitchFamily="34" charset="0"/>
              </a:rPr>
              <a:t/>
            </a:r>
            <a:br>
              <a:rPr lang="en-US" sz="1200" b="1"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in </a:t>
            </a:r>
            <a:r>
              <a:rPr lang="en-US" sz="1200" b="1" dirty="0">
                <a:latin typeface="Arial" panose="020B0604020202020204" pitchFamily="34" charset="0"/>
                <a:cs typeface="Arial" panose="020B0604020202020204" pitchFamily="34" charset="0"/>
              </a:rPr>
              <a:t>this presentation</a:t>
            </a:r>
            <a:r>
              <a:rPr lang="en-US" sz="1200" b="1" dirty="0" smtClean="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sp>
        <p:nvSpPr>
          <p:cNvPr id="2" name="TextBox 1"/>
          <p:cNvSpPr txBox="1"/>
          <p:nvPr/>
        </p:nvSpPr>
        <p:spPr>
          <a:xfrm>
            <a:off x="304800" y="1024173"/>
            <a:ext cx="6194323"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BOTOX</a:t>
            </a:r>
            <a:r>
              <a:rPr lang="en-US" b="1" baseline="30000" dirty="0" smtClean="0">
                <a:latin typeface="Arial" panose="020B0604020202020204" pitchFamily="34" charset="0"/>
                <a:cs typeface="Arial" panose="020B0604020202020204" pitchFamily="34" charset="0"/>
              </a:rPr>
              <a:t>®</a:t>
            </a:r>
            <a:r>
              <a:rPr lang="en-US" b="1" dirty="0" smtClean="0">
                <a:latin typeface="Arial" panose="020B0604020202020204" pitchFamily="34" charset="0"/>
                <a:cs typeface="Arial" panose="020B0604020202020204" pitchFamily="34" charset="0"/>
              </a:rPr>
              <a:t> Treatment of Cervical Dystonia</a:t>
            </a:r>
            <a:endParaRPr lang="en-US" b="1"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592815659"/>
              </p:ext>
            </p:extLst>
          </p:nvPr>
        </p:nvGraphicFramePr>
        <p:xfrm>
          <a:off x="914403" y="2651783"/>
          <a:ext cx="2114116" cy="2545734"/>
        </p:xfrm>
        <a:graphic>
          <a:graphicData uri="http://schemas.openxmlformats.org/drawingml/2006/table">
            <a:tbl>
              <a:tblPr firstRow="1" bandRow="1">
                <a:tableStyleId>{5C22544A-7EE6-4342-B048-85BDC9FD1C3A}</a:tableStyleId>
              </a:tblPr>
              <a:tblGrid>
                <a:gridCol w="1316176"/>
                <a:gridCol w="797940"/>
              </a:tblGrid>
              <a:tr h="334962">
                <a:tc gridSpan="2">
                  <a:txBody>
                    <a:bodyPr/>
                    <a:lstStyle/>
                    <a:p>
                      <a:pPr algn="ctr"/>
                      <a:r>
                        <a:rPr lang="en-US" sz="1200" dirty="0" smtClean="0">
                          <a:latin typeface="Arial Narrow" pitchFamily="34" charset="0"/>
                          <a:cs typeface="Times New Roman" pitchFamily="18" charset="0"/>
                        </a:rPr>
                        <a:t>Dosing Ranges</a:t>
                      </a:r>
                      <a:r>
                        <a:rPr lang="en-US" sz="1200" baseline="30000" dirty="0" smtClean="0">
                          <a:latin typeface="Arial Narrow" pitchFamily="34" charset="0"/>
                          <a:cs typeface="Times New Roman" pitchFamily="18" charset="0"/>
                        </a:rPr>
                        <a:t>1,2</a:t>
                      </a:r>
                      <a:endParaRPr lang="en-US" sz="1200" baseline="30000" dirty="0">
                        <a:latin typeface="Arial Narrow" pitchFamily="34" charset="0"/>
                        <a:cs typeface="Times New Roman" pitchFamily="18" charset="0"/>
                      </a:endParaRPr>
                    </a:p>
                  </a:txBody>
                  <a:tcPr anchor="ctr">
                    <a:solidFill>
                      <a:srgbClr val="7E479B"/>
                    </a:solidFill>
                  </a:tcPr>
                </a:tc>
                <a:tc hMerge="1">
                  <a:txBody>
                    <a:bodyPr/>
                    <a:lstStyle/>
                    <a:p>
                      <a:endParaRPr lang="en-US" dirty="0"/>
                    </a:p>
                  </a:txBody>
                  <a:tcPr/>
                </a:tc>
              </a:tr>
              <a:tr h="282995">
                <a:tc>
                  <a:txBody>
                    <a:bodyPr/>
                    <a:lstStyle/>
                    <a:p>
                      <a:r>
                        <a:rPr lang="en-US" sz="900" b="1" dirty="0" smtClean="0">
                          <a:solidFill>
                            <a:schemeClr val="bg1"/>
                          </a:solidFill>
                          <a:latin typeface="Arial Narrow" pitchFamily="34" charset="0"/>
                          <a:cs typeface="Times New Roman" pitchFamily="18" charset="0"/>
                        </a:rPr>
                        <a:t>Splenius capitis</a:t>
                      </a:r>
                      <a:endParaRPr lang="en-US" sz="900" b="1" dirty="0">
                        <a:solidFill>
                          <a:schemeClr val="bg1"/>
                        </a:solidFill>
                        <a:latin typeface="Arial Narrow" pitchFamily="34" charset="0"/>
                        <a:cs typeface="Times New Roman" pitchFamily="18" charset="0"/>
                      </a:endParaRPr>
                    </a:p>
                  </a:txBody>
                  <a:tcPr anchor="ctr">
                    <a:solidFill>
                      <a:srgbClr val="7E479B"/>
                    </a:solidFill>
                  </a:tcPr>
                </a:tc>
                <a:tc>
                  <a:txBody>
                    <a:bodyPr/>
                    <a:lstStyle/>
                    <a:p>
                      <a:r>
                        <a:rPr lang="en-US" sz="900" b="1" kern="1200" dirty="0" smtClean="0">
                          <a:solidFill>
                            <a:schemeClr val="bg1"/>
                          </a:solidFill>
                          <a:latin typeface="Arial Narrow" pitchFamily="34" charset="0"/>
                          <a:ea typeface="+mn-ea"/>
                          <a:cs typeface="Times New Roman" pitchFamily="18" charset="0"/>
                        </a:rPr>
                        <a:t>15 - 100 U</a:t>
                      </a:r>
                      <a:endParaRPr lang="en-US" sz="900" b="1" dirty="0">
                        <a:solidFill>
                          <a:schemeClr val="bg1"/>
                        </a:solidFill>
                        <a:latin typeface="Arial Narrow" pitchFamily="34" charset="0"/>
                        <a:cs typeface="Times New Roman" pitchFamily="18" charset="0"/>
                      </a:endParaRPr>
                    </a:p>
                  </a:txBody>
                  <a:tcPr anchor="ctr">
                    <a:solidFill>
                      <a:srgbClr val="7E479B"/>
                    </a:solidFill>
                  </a:tcPr>
                </a:tc>
              </a:tr>
              <a:tr h="289737">
                <a:tc>
                  <a:txBody>
                    <a:bodyPr/>
                    <a:lstStyle/>
                    <a:p>
                      <a:r>
                        <a:rPr lang="en-US" sz="900" b="1" dirty="0" smtClean="0">
                          <a:solidFill>
                            <a:schemeClr val="bg1"/>
                          </a:solidFill>
                          <a:latin typeface="Arial Narrow" pitchFamily="34" charset="0"/>
                          <a:cs typeface="Times New Roman" pitchFamily="18" charset="0"/>
                        </a:rPr>
                        <a:t>Levator scapulae</a:t>
                      </a:r>
                      <a:endParaRPr lang="en-US" sz="900" b="1" dirty="0">
                        <a:solidFill>
                          <a:schemeClr val="bg1"/>
                        </a:solidFill>
                        <a:latin typeface="Arial Narrow" pitchFamily="34" charset="0"/>
                        <a:cs typeface="Times New Roman" pitchFamily="18" charset="0"/>
                      </a:endParaRPr>
                    </a:p>
                  </a:txBody>
                  <a:tcPr anchor="ctr">
                    <a:solidFill>
                      <a:srgbClr val="7E479B"/>
                    </a:solidFill>
                  </a:tcPr>
                </a:tc>
                <a:tc>
                  <a:txBody>
                    <a:bodyPr/>
                    <a:lstStyle/>
                    <a:p>
                      <a:r>
                        <a:rPr lang="en-US" sz="900" b="1" kern="1200" dirty="0" smtClean="0">
                          <a:solidFill>
                            <a:schemeClr val="bg1"/>
                          </a:solidFill>
                          <a:latin typeface="Arial Narrow" pitchFamily="34" charset="0"/>
                          <a:ea typeface="+mn-ea"/>
                          <a:cs typeface="Times New Roman" pitchFamily="18" charset="0"/>
                        </a:rPr>
                        <a:t>20 - 100 U</a:t>
                      </a:r>
                      <a:endParaRPr lang="en-US" sz="900" b="1" dirty="0">
                        <a:solidFill>
                          <a:schemeClr val="bg1"/>
                        </a:solidFill>
                        <a:latin typeface="Arial Narrow" pitchFamily="34" charset="0"/>
                        <a:cs typeface="Times New Roman" pitchFamily="18" charset="0"/>
                      </a:endParaRPr>
                    </a:p>
                  </a:txBody>
                  <a:tcPr anchor="ctr">
                    <a:solidFill>
                      <a:srgbClr val="7E479B"/>
                    </a:solidFill>
                  </a:tcPr>
                </a:tc>
              </a:tr>
              <a:tr h="266559">
                <a:tc>
                  <a:txBody>
                    <a:bodyPr/>
                    <a:lstStyle/>
                    <a:p>
                      <a:r>
                        <a:rPr lang="en-US" sz="900" b="1" dirty="0" smtClean="0">
                          <a:solidFill>
                            <a:schemeClr val="bg1"/>
                          </a:solidFill>
                          <a:latin typeface="Arial Narrow" pitchFamily="34" charset="0"/>
                          <a:cs typeface="Times New Roman" pitchFamily="18" charset="0"/>
                        </a:rPr>
                        <a:t>Trapezius</a:t>
                      </a:r>
                      <a:endParaRPr lang="en-US" sz="900" b="1" dirty="0">
                        <a:solidFill>
                          <a:schemeClr val="bg1"/>
                        </a:solidFill>
                        <a:latin typeface="Arial Narrow" pitchFamily="34" charset="0"/>
                        <a:cs typeface="Times New Roman" pitchFamily="18" charset="0"/>
                      </a:endParaRPr>
                    </a:p>
                  </a:txBody>
                  <a:tcPr anchor="ctr">
                    <a:solidFill>
                      <a:srgbClr val="7E479B"/>
                    </a:solidFill>
                  </a:tcPr>
                </a:tc>
                <a:tc>
                  <a:txBody>
                    <a:bodyPr/>
                    <a:lstStyle/>
                    <a:p>
                      <a:r>
                        <a:rPr lang="en-US" sz="900" b="1" kern="1200" dirty="0" smtClean="0">
                          <a:solidFill>
                            <a:schemeClr val="bg1"/>
                          </a:solidFill>
                          <a:latin typeface="Arial Narrow" pitchFamily="34" charset="0"/>
                          <a:ea typeface="+mn-ea"/>
                          <a:cs typeface="Times New Roman" pitchFamily="18" charset="0"/>
                        </a:rPr>
                        <a:t>20 - 100 U</a:t>
                      </a:r>
                      <a:endParaRPr lang="en-US" sz="900" b="1" dirty="0">
                        <a:solidFill>
                          <a:schemeClr val="bg1"/>
                        </a:solidFill>
                        <a:latin typeface="Arial Narrow" pitchFamily="34" charset="0"/>
                        <a:cs typeface="Times New Roman" pitchFamily="18" charset="0"/>
                      </a:endParaRPr>
                    </a:p>
                  </a:txBody>
                  <a:tcPr anchor="ctr">
                    <a:solidFill>
                      <a:srgbClr val="7E479B"/>
                    </a:solidFill>
                  </a:tcPr>
                </a:tc>
              </a:tr>
              <a:tr h="278148">
                <a:tc>
                  <a:txBody>
                    <a:bodyPr/>
                    <a:lstStyle/>
                    <a:p>
                      <a:r>
                        <a:rPr lang="en-US" sz="900" b="1" dirty="0" smtClean="0">
                          <a:solidFill>
                            <a:schemeClr val="bg1"/>
                          </a:solidFill>
                          <a:latin typeface="Arial Narrow" pitchFamily="34" charset="0"/>
                          <a:cs typeface="Times New Roman" pitchFamily="18" charset="0"/>
                        </a:rPr>
                        <a:t>Sternocleidomastoid</a:t>
                      </a:r>
                      <a:endParaRPr lang="en-US" sz="900" b="1" dirty="0">
                        <a:solidFill>
                          <a:schemeClr val="bg1"/>
                        </a:solidFill>
                        <a:latin typeface="Arial Narrow" pitchFamily="34" charset="0"/>
                        <a:cs typeface="Times New Roman" pitchFamily="18" charset="0"/>
                      </a:endParaRPr>
                    </a:p>
                  </a:txBody>
                  <a:tcPr anchor="ctr">
                    <a:solidFill>
                      <a:srgbClr val="7E479B"/>
                    </a:solidFill>
                  </a:tcPr>
                </a:tc>
                <a:tc>
                  <a:txBody>
                    <a:bodyPr/>
                    <a:lstStyle/>
                    <a:p>
                      <a:r>
                        <a:rPr lang="en-US" sz="900" b="1" kern="1200" dirty="0" smtClean="0">
                          <a:solidFill>
                            <a:schemeClr val="bg1"/>
                          </a:solidFill>
                          <a:latin typeface="Arial Narrow" pitchFamily="34" charset="0"/>
                          <a:ea typeface="+mn-ea"/>
                          <a:cs typeface="Times New Roman" pitchFamily="18" charset="0"/>
                        </a:rPr>
                        <a:t>15 - 100 U</a:t>
                      </a:r>
                      <a:endParaRPr lang="en-US" sz="900" b="1" dirty="0">
                        <a:solidFill>
                          <a:schemeClr val="bg1"/>
                        </a:solidFill>
                        <a:latin typeface="Arial Narrow" pitchFamily="34" charset="0"/>
                        <a:cs typeface="Times New Roman" pitchFamily="18" charset="0"/>
                      </a:endParaRPr>
                    </a:p>
                  </a:txBody>
                  <a:tcPr anchor="ctr">
                    <a:solidFill>
                      <a:srgbClr val="7E479B"/>
                    </a:solidFill>
                  </a:tcPr>
                </a:tc>
              </a:tr>
              <a:tr h="266559">
                <a:tc>
                  <a:txBody>
                    <a:bodyPr/>
                    <a:lstStyle/>
                    <a:p>
                      <a:r>
                        <a:rPr lang="en-US" sz="900" b="1" dirty="0" smtClean="0">
                          <a:solidFill>
                            <a:schemeClr val="bg1"/>
                          </a:solidFill>
                          <a:latin typeface="Arial Narrow" pitchFamily="34" charset="0"/>
                          <a:cs typeface="Times New Roman" pitchFamily="18" charset="0"/>
                        </a:rPr>
                        <a:t>Scalene complex</a:t>
                      </a:r>
                      <a:endParaRPr lang="en-US" sz="900" b="1" dirty="0">
                        <a:solidFill>
                          <a:schemeClr val="bg1"/>
                        </a:solidFill>
                        <a:latin typeface="Arial Narrow" pitchFamily="34" charset="0"/>
                        <a:cs typeface="Times New Roman" pitchFamily="18" charset="0"/>
                      </a:endParaRPr>
                    </a:p>
                  </a:txBody>
                  <a:tcPr anchor="ctr">
                    <a:solidFill>
                      <a:srgbClr val="7E479B"/>
                    </a:solidFill>
                  </a:tcPr>
                </a:tc>
                <a:tc>
                  <a:txBody>
                    <a:bodyPr/>
                    <a:lstStyle/>
                    <a:p>
                      <a:r>
                        <a:rPr lang="en-US" sz="900" b="1" dirty="0" smtClean="0">
                          <a:solidFill>
                            <a:schemeClr val="bg1"/>
                          </a:solidFill>
                          <a:latin typeface="Arial Narrow" pitchFamily="34" charset="0"/>
                          <a:cs typeface="Times New Roman" pitchFamily="18" charset="0"/>
                        </a:rPr>
                        <a:t>15 - 50 U</a:t>
                      </a:r>
                      <a:endParaRPr lang="en-US" sz="900" b="1" dirty="0">
                        <a:solidFill>
                          <a:schemeClr val="bg1"/>
                        </a:solidFill>
                        <a:latin typeface="Arial Narrow" pitchFamily="34" charset="0"/>
                        <a:cs typeface="Times New Roman" pitchFamily="18" charset="0"/>
                      </a:endParaRPr>
                    </a:p>
                  </a:txBody>
                  <a:tcPr anchor="ctr">
                    <a:solidFill>
                      <a:srgbClr val="7E479B"/>
                    </a:solidFill>
                  </a:tcPr>
                </a:tc>
              </a:tr>
              <a:tr h="312916">
                <a:tc>
                  <a:txBody>
                    <a:bodyPr/>
                    <a:lstStyle/>
                    <a:p>
                      <a:r>
                        <a:rPr lang="en-US" sz="900" b="1" dirty="0" smtClean="0">
                          <a:solidFill>
                            <a:schemeClr val="bg1"/>
                          </a:solidFill>
                          <a:latin typeface="Arial Narrow" pitchFamily="34" charset="0"/>
                          <a:cs typeface="Times New Roman" pitchFamily="18" charset="0"/>
                        </a:rPr>
                        <a:t>Semispinalis capitis</a:t>
                      </a:r>
                      <a:endParaRPr lang="en-US" sz="900" b="1" dirty="0">
                        <a:solidFill>
                          <a:schemeClr val="bg1"/>
                        </a:solidFill>
                        <a:latin typeface="Arial Narrow" pitchFamily="34" charset="0"/>
                        <a:cs typeface="Times New Roman" pitchFamily="18" charset="0"/>
                      </a:endParaRPr>
                    </a:p>
                  </a:txBody>
                  <a:tcPr anchor="ctr">
                    <a:solidFill>
                      <a:srgbClr val="7E479B"/>
                    </a:solidFill>
                  </a:tcPr>
                </a:tc>
                <a:tc>
                  <a:txBody>
                    <a:bodyPr/>
                    <a:lstStyle/>
                    <a:p>
                      <a:r>
                        <a:rPr lang="en-US" sz="900" b="1" kern="1200" dirty="0" smtClean="0">
                          <a:solidFill>
                            <a:schemeClr val="bg1"/>
                          </a:solidFill>
                          <a:latin typeface="Arial Narrow" pitchFamily="34" charset="0"/>
                          <a:ea typeface="+mn-ea"/>
                          <a:cs typeface="Times New Roman" pitchFamily="18" charset="0"/>
                        </a:rPr>
                        <a:t>30 - 100 U</a:t>
                      </a:r>
                      <a:endParaRPr lang="en-US" sz="900" b="1" dirty="0">
                        <a:solidFill>
                          <a:schemeClr val="bg1"/>
                        </a:solidFill>
                        <a:latin typeface="Arial Narrow" pitchFamily="34" charset="0"/>
                        <a:cs typeface="Times New Roman" pitchFamily="18" charset="0"/>
                      </a:endParaRPr>
                    </a:p>
                  </a:txBody>
                  <a:tcPr anchor="ctr">
                    <a:solidFill>
                      <a:srgbClr val="7E479B"/>
                    </a:solidFill>
                  </a:tcPr>
                </a:tc>
              </a:tr>
              <a:tr h="278147">
                <a:tc>
                  <a:txBody>
                    <a:bodyPr/>
                    <a:lstStyle/>
                    <a:p>
                      <a:r>
                        <a:rPr lang="en-US" sz="900" b="1" dirty="0" smtClean="0">
                          <a:solidFill>
                            <a:schemeClr val="bg1"/>
                          </a:solidFill>
                          <a:latin typeface="Arial Narrow" pitchFamily="34" charset="0"/>
                          <a:cs typeface="Times New Roman" pitchFamily="18" charset="0"/>
                        </a:rPr>
                        <a:t>Longissimus</a:t>
                      </a:r>
                      <a:endParaRPr lang="en-US" sz="900" b="1" dirty="0">
                        <a:solidFill>
                          <a:schemeClr val="bg1"/>
                        </a:solidFill>
                        <a:latin typeface="Arial Narrow" pitchFamily="34" charset="0"/>
                        <a:cs typeface="Times New Roman" pitchFamily="18" charset="0"/>
                      </a:endParaRPr>
                    </a:p>
                  </a:txBody>
                  <a:tcPr anchor="ctr">
                    <a:solidFill>
                      <a:srgbClr val="7E479B"/>
                    </a:solidFill>
                  </a:tcPr>
                </a:tc>
                <a:tc>
                  <a:txBody>
                    <a:bodyPr/>
                    <a:lstStyle/>
                    <a:p>
                      <a:r>
                        <a:rPr lang="en-US" sz="900" b="1" dirty="0" smtClean="0">
                          <a:solidFill>
                            <a:schemeClr val="bg1"/>
                          </a:solidFill>
                          <a:latin typeface="Arial Narrow" pitchFamily="34" charset="0"/>
                          <a:cs typeface="Times New Roman" pitchFamily="18" charset="0"/>
                        </a:rPr>
                        <a:t>30 - 100 U</a:t>
                      </a:r>
                      <a:endParaRPr lang="en-US" sz="900" b="1" dirty="0">
                        <a:solidFill>
                          <a:schemeClr val="bg1"/>
                        </a:solidFill>
                        <a:latin typeface="Arial Narrow" pitchFamily="34" charset="0"/>
                        <a:cs typeface="Times New Roman" pitchFamily="18" charset="0"/>
                      </a:endParaRPr>
                    </a:p>
                  </a:txBody>
                  <a:tcPr anchor="ctr">
                    <a:solidFill>
                      <a:srgbClr val="7E479B"/>
                    </a:solidFill>
                  </a:tcPr>
                </a:tc>
              </a:tr>
              <a:tr h="235711">
                <a:tc>
                  <a:txBody>
                    <a:bodyPr/>
                    <a:lstStyle/>
                    <a:p>
                      <a:r>
                        <a:rPr lang="en-US" sz="900" b="1" dirty="0" smtClean="0">
                          <a:solidFill>
                            <a:schemeClr val="bg1"/>
                          </a:solidFill>
                          <a:latin typeface="Arial Narrow" pitchFamily="34" charset="0"/>
                          <a:cs typeface="Times New Roman" pitchFamily="18" charset="0"/>
                        </a:rPr>
                        <a:t>Splenius cervicis</a:t>
                      </a:r>
                      <a:endParaRPr lang="en-US" sz="900" b="1" dirty="0">
                        <a:solidFill>
                          <a:schemeClr val="bg1"/>
                        </a:solidFill>
                        <a:latin typeface="Arial Narrow" pitchFamily="34" charset="0"/>
                        <a:cs typeface="Times New Roman" pitchFamily="18" charset="0"/>
                      </a:endParaRPr>
                    </a:p>
                  </a:txBody>
                  <a:tcPr anchor="ctr">
                    <a:solidFill>
                      <a:srgbClr val="7E479B"/>
                    </a:solidFill>
                  </a:tcPr>
                </a:tc>
                <a:tc>
                  <a:txBody>
                    <a:bodyPr/>
                    <a:lstStyle/>
                    <a:p>
                      <a:r>
                        <a:rPr lang="en-US" sz="900" b="1" dirty="0" smtClean="0">
                          <a:solidFill>
                            <a:schemeClr val="bg1"/>
                          </a:solidFill>
                          <a:latin typeface="Arial Narrow" pitchFamily="34" charset="0"/>
                          <a:cs typeface="Times New Roman" pitchFamily="18" charset="0"/>
                        </a:rPr>
                        <a:t>20 - 60 U</a:t>
                      </a:r>
                      <a:endParaRPr lang="en-US" sz="900" b="1" dirty="0">
                        <a:solidFill>
                          <a:schemeClr val="bg1"/>
                        </a:solidFill>
                        <a:latin typeface="Arial Narrow" pitchFamily="34" charset="0"/>
                        <a:cs typeface="Times New Roman" pitchFamily="18" charset="0"/>
                      </a:endParaRPr>
                    </a:p>
                  </a:txBody>
                  <a:tcPr anchor="ctr">
                    <a:solidFill>
                      <a:srgbClr val="7E479B"/>
                    </a:solidFill>
                  </a:tcPr>
                </a:tc>
              </a:tr>
            </a:tbl>
          </a:graphicData>
        </a:graphic>
      </p:graphicFrame>
    </p:spTree>
    <p:extLst>
      <p:ext uri="{BB962C8B-B14F-4D97-AF65-F5344CB8AC3E}">
        <p14:creationId xmlns:p14="http://schemas.microsoft.com/office/powerpoint/2010/main" val="2377087249"/>
      </p:ext>
    </p:extLst>
  </p:cSld>
  <p:clrMapOvr>
    <a:masterClrMapping/>
  </p:clrMapOvr>
  <p:transition>
    <p:split orient="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467" y="0"/>
            <a:ext cx="8672506" cy="914400"/>
          </a:xfrm>
        </p:spPr>
        <p:txBody>
          <a:bodyPr>
            <a:noAutofit/>
          </a:bodyPr>
          <a:lstStyle/>
          <a:p>
            <a:r>
              <a:rPr lang="en-US" sz="2600" dirty="0"/>
              <a:t>Design of Phase 3 BOTOX</a:t>
            </a:r>
            <a:r>
              <a:rPr lang="en-US" sz="2600" baseline="30000" dirty="0"/>
              <a:t>®</a:t>
            </a:r>
            <a:r>
              <a:rPr lang="en-US" sz="2600" dirty="0"/>
              <a:t> (onabotulinumtoxinA) Pivotal </a:t>
            </a:r>
            <a:r>
              <a:rPr lang="en-US" sz="2600" dirty="0" smtClean="0"/>
              <a:t>Study</a:t>
            </a:r>
            <a:r>
              <a:rPr lang="en-US" sz="2600" baseline="30000" dirty="0" smtClean="0"/>
              <a:t>1</a:t>
            </a:r>
            <a:endParaRPr lang="en-US" sz="2600" dirty="0"/>
          </a:p>
        </p:txBody>
      </p:sp>
      <p:sp>
        <p:nvSpPr>
          <p:cNvPr id="5" name="Content Placeholder 2"/>
          <p:cNvSpPr>
            <a:spLocks noGrp="1"/>
          </p:cNvSpPr>
          <p:nvPr>
            <p:ph idx="1"/>
          </p:nvPr>
        </p:nvSpPr>
        <p:spPr>
          <a:xfrm>
            <a:off x="457200" y="1164313"/>
            <a:ext cx="8229600" cy="4197390"/>
          </a:xfrm>
        </p:spPr>
        <p:txBody>
          <a:bodyPr>
            <a:noAutofit/>
          </a:bodyPr>
          <a:lstStyle/>
          <a:p>
            <a:pPr>
              <a:lnSpc>
                <a:spcPct val="95000"/>
              </a:lnSpc>
            </a:pPr>
            <a:r>
              <a:rPr lang="en-US" sz="1400" dirty="0" smtClean="0"/>
              <a:t>A phase 3 randomized, multicenter, double-blind, placebo-controlled study of the treatment of cervical dystonia was conducted</a:t>
            </a:r>
            <a:endParaRPr lang="en-US" sz="1400" dirty="0"/>
          </a:p>
          <a:p>
            <a:pPr>
              <a:lnSpc>
                <a:spcPct val="95000"/>
              </a:lnSpc>
            </a:pPr>
            <a:r>
              <a:rPr lang="en-US" sz="1400" dirty="0" smtClean="0"/>
              <a:t>This study enrolled adult patients with cervical dystonia and a history of having received BOTOX</a:t>
            </a:r>
            <a:r>
              <a:rPr lang="en-US" sz="1400" baseline="30000" dirty="0" smtClean="0"/>
              <a:t>®  </a:t>
            </a:r>
            <a:r>
              <a:rPr lang="en-US" sz="1400" dirty="0" smtClean="0"/>
              <a:t>in an open-label manner with perceived good response and tolerable side effects </a:t>
            </a:r>
          </a:p>
          <a:p>
            <a:pPr>
              <a:lnSpc>
                <a:spcPct val="95000"/>
              </a:lnSpc>
            </a:pPr>
            <a:r>
              <a:rPr lang="en-US" sz="1400" dirty="0" smtClean="0"/>
              <a:t>Subjects participated in a 10-week, open-label enrichment period where they received their previously employed dose of BOTOX</a:t>
            </a:r>
            <a:r>
              <a:rPr lang="en-US" sz="1400" baseline="30000" dirty="0" smtClean="0"/>
              <a:t>®</a:t>
            </a:r>
            <a:r>
              <a:rPr lang="en-US" sz="1400" dirty="0" smtClean="0"/>
              <a:t>. A </a:t>
            </a:r>
            <a:r>
              <a:rPr lang="en-US" sz="1400" dirty="0"/>
              <a:t>randomized evaluation was performed up to 6 weeks </a:t>
            </a:r>
            <a:r>
              <a:rPr lang="en-US" sz="1400" dirty="0" smtClean="0"/>
              <a:t/>
            </a:r>
            <a:br>
              <a:rPr lang="en-US" sz="1400" dirty="0" smtClean="0"/>
            </a:br>
            <a:r>
              <a:rPr lang="en-US" sz="1400" dirty="0" smtClean="0"/>
              <a:t>after </a:t>
            </a:r>
            <a:r>
              <a:rPr lang="en-US" sz="1400" dirty="0"/>
              <a:t>completion of the open-label period, at the visit when the subjects' Cervical Dystonia Severity Scale </a:t>
            </a:r>
            <a:r>
              <a:rPr lang="en-US" sz="1400" dirty="0" smtClean="0"/>
              <a:t>(CDSS) scores returned to 4 or higher. Only patients who were again perceived as showing </a:t>
            </a:r>
            <a:br>
              <a:rPr lang="en-US" sz="1400" dirty="0" smtClean="0"/>
            </a:br>
            <a:r>
              <a:rPr lang="en-US" sz="1400" dirty="0" smtClean="0"/>
              <a:t>a response were advanced to the randomized evaluation period</a:t>
            </a:r>
          </a:p>
          <a:p>
            <a:pPr>
              <a:lnSpc>
                <a:spcPct val="95000"/>
              </a:lnSpc>
            </a:pPr>
            <a:r>
              <a:rPr lang="en-US" sz="1400" dirty="0" smtClean="0"/>
              <a:t>There were 214 subjects evaluated for the open-label period, of which 170 progressed into the randomized, blinded-treatment period (88 in the BOTOX</a:t>
            </a:r>
            <a:r>
              <a:rPr lang="en-US" sz="1400" baseline="30000" dirty="0"/>
              <a:t>®</a:t>
            </a:r>
            <a:r>
              <a:rPr lang="en-US" sz="1400" dirty="0" smtClean="0"/>
              <a:t> group, 82 in the placebo group)  </a:t>
            </a:r>
          </a:p>
          <a:p>
            <a:pPr>
              <a:lnSpc>
                <a:spcPct val="95000"/>
              </a:lnSpc>
            </a:pPr>
            <a:r>
              <a:rPr lang="en-US" sz="1400" dirty="0" smtClean="0"/>
              <a:t>Patient evaluations continued for at least 10 weeks post injection </a:t>
            </a:r>
          </a:p>
          <a:p>
            <a:pPr>
              <a:lnSpc>
                <a:spcPct val="95000"/>
              </a:lnSpc>
            </a:pPr>
            <a:r>
              <a:rPr lang="en-US" sz="1400" dirty="0" smtClean="0"/>
              <a:t>The median total BOTOX</a:t>
            </a:r>
            <a:r>
              <a:rPr lang="en-US" sz="1400" baseline="30000" dirty="0" smtClean="0"/>
              <a:t>® </a:t>
            </a:r>
            <a:r>
              <a:rPr lang="en-US" sz="1400" dirty="0" smtClean="0"/>
              <a:t>dose in patients receiving BOTOX</a:t>
            </a:r>
            <a:r>
              <a:rPr lang="en-US" sz="1400" baseline="30000" dirty="0"/>
              <a:t>® </a:t>
            </a:r>
            <a:r>
              <a:rPr lang="en-US" sz="1400" dirty="0" smtClean="0"/>
              <a:t>(n=88) was 236 Units, with 25</a:t>
            </a:r>
            <a:r>
              <a:rPr lang="en-US" sz="1400" baseline="30000" dirty="0" smtClean="0"/>
              <a:t>th</a:t>
            </a:r>
            <a:r>
              <a:rPr lang="en-US" sz="1400" dirty="0" smtClean="0"/>
              <a:t> and 75</a:t>
            </a:r>
            <a:r>
              <a:rPr lang="en-US" sz="1400" baseline="30000" dirty="0" smtClean="0"/>
              <a:t>th</a:t>
            </a:r>
            <a:r>
              <a:rPr lang="en-US" sz="1400" dirty="0" smtClean="0"/>
              <a:t> percentile ranges of 198 Units to 300 Units </a:t>
            </a:r>
          </a:p>
          <a:p>
            <a:pPr>
              <a:lnSpc>
                <a:spcPct val="95000"/>
              </a:lnSpc>
            </a:pPr>
            <a:r>
              <a:rPr lang="en-US" sz="1400" dirty="0"/>
              <a:t>The </a:t>
            </a:r>
            <a:r>
              <a:rPr lang="en-US" sz="1400" dirty="0" smtClean="0"/>
              <a:t>primary outcome of the study was a dual end point, requiring evidence of both a change in the CDSS and an increase in the percentage of patients showing any improvement on the Physician Global Assessment Scale at 6 weeks after injection</a:t>
            </a:r>
            <a:endParaRPr lang="en-US" sz="1400" baseline="30000" dirty="0" smtClean="0"/>
          </a:p>
        </p:txBody>
      </p:sp>
      <p:sp>
        <p:nvSpPr>
          <p:cNvPr id="6" name="Text Box 4"/>
          <p:cNvSpPr txBox="1">
            <a:spLocks noChangeArrowheads="1"/>
          </p:cNvSpPr>
          <p:nvPr/>
        </p:nvSpPr>
        <p:spPr bwMode="auto">
          <a:xfrm>
            <a:off x="438410" y="5631018"/>
            <a:ext cx="8567045" cy="230832"/>
          </a:xfrm>
          <a:prstGeom prst="rect">
            <a:avLst/>
          </a:prstGeom>
          <a:noFill/>
          <a:ln w="9525">
            <a:noFill/>
            <a:miter lim="800000"/>
            <a:headEnd/>
            <a:tailEnd/>
          </a:ln>
        </p:spPr>
        <p:txBody>
          <a:bodyPr wrap="square">
            <a:spAutoFit/>
          </a:bodyPr>
          <a:lstStyle/>
          <a:p>
            <a:r>
              <a:rPr lang="en-US" sz="900" b="1" dirty="0" smtClean="0">
                <a:latin typeface="Arial" panose="020B0604020202020204" pitchFamily="34" charset="0"/>
                <a:cs typeface="Arial" panose="020B0604020202020204" pitchFamily="34" charset="0"/>
              </a:rPr>
              <a:t>Reference:</a:t>
            </a:r>
            <a:r>
              <a:rPr lang="en-US" sz="900" dirty="0" smtClean="0">
                <a:latin typeface="Arial" panose="020B0604020202020204" pitchFamily="34" charset="0"/>
                <a:cs typeface="Arial" panose="020B0604020202020204" pitchFamily="34" charset="0"/>
              </a:rPr>
              <a:t> 1. BOTOX</a:t>
            </a:r>
            <a:r>
              <a:rPr lang="en-US" sz="900" baseline="30000" dirty="0" smtClean="0">
                <a:latin typeface="Arial" panose="020B0604020202020204" pitchFamily="34" charset="0"/>
                <a:cs typeface="Arial" panose="020B0604020202020204" pitchFamily="34" charset="0"/>
              </a:rPr>
              <a:t>®</a:t>
            </a:r>
            <a:r>
              <a:rPr lang="en-US" sz="900" dirty="0" smtClean="0">
                <a:latin typeface="Arial" panose="020B0604020202020204" pitchFamily="34" charset="0"/>
                <a:cs typeface="Arial" panose="020B0604020202020204" pitchFamily="34" charset="0"/>
              </a:rPr>
              <a:t> [Prescribing Information]. Irvine, CA: Allergan, Inc.; February 2014. </a:t>
            </a:r>
            <a:endParaRPr lang="en-US" sz="800" dirty="0">
              <a:solidFill>
                <a:schemeClr val="bg2"/>
              </a:solidFill>
              <a:latin typeface="Arial Narrow" pitchFamily="34" charset="0"/>
            </a:endParaRPr>
          </a:p>
        </p:txBody>
      </p:sp>
      <p:sp>
        <p:nvSpPr>
          <p:cNvPr id="7" name="Rectangle 3"/>
          <p:cNvSpPr>
            <a:spLocks noChangeArrowheads="1"/>
          </p:cNvSpPr>
          <p:nvPr/>
        </p:nvSpPr>
        <p:spPr bwMode="auto">
          <a:xfrm>
            <a:off x="438410" y="5237431"/>
            <a:ext cx="9144000" cy="461665"/>
          </a:xfrm>
          <a:prstGeom prst="rect">
            <a:avLst/>
          </a:prstGeom>
          <a:noFill/>
          <a:ln w="9525">
            <a:noFill/>
            <a:miter lim="800000"/>
            <a:headEnd/>
            <a:tailEnd/>
          </a:ln>
        </p:spPr>
        <p:txBody>
          <a:bodyPr>
            <a:spAutoFit/>
          </a:bodyPr>
          <a:lstStyle/>
          <a:p>
            <a:r>
              <a:rPr lang="en-US" sz="1200" b="1" dirty="0">
                <a:latin typeface="Arial" panose="020B0604020202020204" pitchFamily="34" charset="0"/>
                <a:cs typeface="Arial" panose="020B0604020202020204" pitchFamily="34" charset="0"/>
              </a:rPr>
              <a:t>Please see BOTOX</a:t>
            </a:r>
            <a:r>
              <a:rPr lang="en-US" sz="1200" b="1" baseline="30000"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 and BOTOX</a:t>
            </a:r>
            <a:r>
              <a:rPr lang="en-US" sz="1200" b="1" baseline="300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 Cosmetic Important Safety Information including Boxed Warning included </a:t>
            </a:r>
            <a:endParaRPr lang="en-US" sz="1200" b="1" dirty="0" smtClean="0">
              <a:latin typeface="Arial" panose="020B0604020202020204" pitchFamily="34" charset="0"/>
              <a:cs typeface="Arial" panose="020B0604020202020204" pitchFamily="34" charset="0"/>
            </a:endParaRPr>
          </a:p>
          <a:p>
            <a:r>
              <a:rPr lang="en-US" sz="1200" b="1" dirty="0" smtClean="0">
                <a:latin typeface="Arial" panose="020B0604020202020204" pitchFamily="34" charset="0"/>
                <a:cs typeface="Arial" panose="020B0604020202020204" pitchFamily="34" charset="0"/>
              </a:rPr>
              <a:t>in </a:t>
            </a:r>
            <a:r>
              <a:rPr lang="en-US" sz="1200" b="1" dirty="0">
                <a:latin typeface="Arial" panose="020B0604020202020204" pitchFamily="34" charset="0"/>
                <a:cs typeface="Arial" panose="020B0604020202020204" pitchFamily="34" charset="0"/>
              </a:rPr>
              <a:t>this presentation.</a:t>
            </a:r>
          </a:p>
        </p:txBody>
      </p:sp>
    </p:spTree>
    <p:extLst>
      <p:ext uri="{BB962C8B-B14F-4D97-AF65-F5344CB8AC3E}">
        <p14:creationId xmlns:p14="http://schemas.microsoft.com/office/powerpoint/2010/main" val="1511157846"/>
      </p:ext>
    </p:extLst>
  </p:cSld>
  <p:clrMapOvr>
    <a:masterClrMapping/>
  </p:clrMapOvr>
  <p:transition>
    <p:split orient="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050" y="0"/>
            <a:ext cx="9250878" cy="914400"/>
          </a:xfrm>
        </p:spPr>
        <p:txBody>
          <a:bodyPr>
            <a:noAutofit/>
          </a:bodyPr>
          <a:lstStyle/>
          <a:p>
            <a:r>
              <a:rPr lang="en-US" sz="1800" dirty="0"/>
              <a:t>BOTOX</a:t>
            </a:r>
            <a:r>
              <a:rPr lang="en-US" sz="1800" baseline="30000" dirty="0"/>
              <a:t>®</a:t>
            </a:r>
            <a:r>
              <a:rPr lang="en-US" sz="1800" dirty="0"/>
              <a:t> (onabotulinumtoxinA) &amp; BOTOX</a:t>
            </a:r>
            <a:r>
              <a:rPr lang="en-US" sz="1800" baseline="30000" dirty="0"/>
              <a:t>®</a:t>
            </a:r>
            <a:r>
              <a:rPr lang="en-US" sz="1800" dirty="0"/>
              <a:t> Cosmetic </a:t>
            </a:r>
            <a:r>
              <a:rPr lang="en-US" sz="1800" dirty="0" smtClean="0"/>
              <a:t>(</a:t>
            </a:r>
            <a:r>
              <a:rPr lang="en-US" sz="1800" dirty="0"/>
              <a:t>onabotulinumtoxinA) </a:t>
            </a:r>
            <a:r>
              <a:rPr lang="en-US" sz="1800" dirty="0" smtClean="0"/>
              <a:t>Important </a:t>
            </a:r>
            <a:r>
              <a:rPr lang="en-US" sz="1800" dirty="0"/>
              <a:t>Safety Information </a:t>
            </a:r>
            <a:r>
              <a:rPr lang="en-US" sz="1800" b="0" dirty="0"/>
              <a:t>(continued)</a:t>
            </a:r>
          </a:p>
        </p:txBody>
      </p:sp>
      <p:sp>
        <p:nvSpPr>
          <p:cNvPr id="3" name="Content Placeholder 2"/>
          <p:cNvSpPr>
            <a:spLocks noGrp="1"/>
          </p:cNvSpPr>
          <p:nvPr>
            <p:ph idx="4294967295"/>
          </p:nvPr>
        </p:nvSpPr>
        <p:spPr>
          <a:xfrm>
            <a:off x="452438" y="1027113"/>
            <a:ext cx="8312150" cy="4495806"/>
          </a:xfrm>
        </p:spPr>
        <p:txBody>
          <a:bodyPr>
            <a:noAutofit/>
          </a:bodyPr>
          <a:lstStyle/>
          <a:p>
            <a:pPr marL="0" indent="0">
              <a:spcBef>
                <a:spcPts val="0"/>
              </a:spcBef>
              <a:buNone/>
            </a:pPr>
            <a:r>
              <a:rPr lang="en-US" sz="1200" b="1" dirty="0" smtClean="0">
                <a:latin typeface="Arial" panose="020B0604020202020204" pitchFamily="34" charset="0"/>
                <a:cs typeface="Arial" panose="020B0604020202020204" pitchFamily="34" charset="0"/>
              </a:rPr>
              <a:t>Cervical </a:t>
            </a:r>
            <a:r>
              <a:rPr lang="en-US" sz="1200" b="1" dirty="0">
                <a:latin typeface="Arial" panose="020B0604020202020204" pitchFamily="34" charset="0"/>
                <a:cs typeface="Arial" panose="020B0604020202020204" pitchFamily="34" charset="0"/>
              </a:rPr>
              <a:t>Dystonia</a:t>
            </a:r>
            <a:endParaRPr lang="en-US" sz="1200" dirty="0">
              <a:latin typeface="Arial" panose="020B0604020202020204" pitchFamily="34" charset="0"/>
              <a:cs typeface="Arial" panose="020B0604020202020204" pitchFamily="34" charset="0"/>
            </a:endParaRPr>
          </a:p>
          <a:p>
            <a:pPr marL="0" indent="0">
              <a:spcBef>
                <a:spcPts val="0"/>
              </a:spcBef>
              <a:buNone/>
            </a:pPr>
            <a:r>
              <a:rPr lang="en-US" sz="1200" dirty="0">
                <a:latin typeface="Arial" panose="020B0604020202020204" pitchFamily="34" charset="0"/>
                <a:cs typeface="Arial" panose="020B0604020202020204" pitchFamily="34" charset="0"/>
              </a:rPr>
              <a:t>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is indicated for the treatment of adults with cervical dystonia to reduce </a:t>
            </a:r>
            <a:r>
              <a:rPr lang="en-US" sz="1200" dirty="0" smtClean="0">
                <a:latin typeface="Arial" panose="020B0604020202020204" pitchFamily="34" charset="0"/>
                <a:cs typeface="Arial" panose="020B0604020202020204" pitchFamily="34" charset="0"/>
              </a:rPr>
              <a:t>the severity </a:t>
            </a:r>
            <a:r>
              <a:rPr lang="en-US" sz="1200" dirty="0">
                <a:latin typeface="Arial" panose="020B0604020202020204" pitchFamily="34" charset="0"/>
                <a:cs typeface="Arial" panose="020B0604020202020204" pitchFamily="34" charset="0"/>
              </a:rPr>
              <a:t>of abnormal head position and neck pain associated with cervical dystonia</a:t>
            </a:r>
            <a:r>
              <a:rPr lang="en-US" sz="1200" dirty="0" smtClean="0">
                <a:latin typeface="Arial" panose="020B0604020202020204" pitchFamily="34" charset="0"/>
                <a:cs typeface="Arial" panose="020B0604020202020204" pitchFamily="34" charset="0"/>
              </a:rPr>
              <a:t>.</a:t>
            </a:r>
          </a:p>
          <a:p>
            <a:pPr marL="0" indent="0">
              <a:spcBef>
                <a:spcPts val="0"/>
              </a:spcBef>
              <a:buNone/>
            </a:pPr>
            <a:r>
              <a:rPr lang="en-US" sz="1200" b="1" dirty="0" smtClean="0">
                <a:latin typeface="Arial" panose="020B0604020202020204" pitchFamily="34" charset="0"/>
                <a:cs typeface="Arial" panose="020B0604020202020204" pitchFamily="34" charset="0"/>
              </a:rPr>
              <a:t>Blepharospasm </a:t>
            </a:r>
            <a:r>
              <a:rPr lang="en-US" sz="1200" b="1" dirty="0">
                <a:latin typeface="Arial" panose="020B0604020202020204" pitchFamily="34" charset="0"/>
                <a:cs typeface="Arial" panose="020B0604020202020204" pitchFamily="34" charset="0"/>
              </a:rPr>
              <a:t>and Strabismus</a:t>
            </a:r>
            <a:endParaRPr lang="en-US" sz="1200" dirty="0">
              <a:latin typeface="Arial" panose="020B0604020202020204" pitchFamily="34" charset="0"/>
              <a:cs typeface="Arial" panose="020B0604020202020204" pitchFamily="34" charset="0"/>
            </a:endParaRPr>
          </a:p>
          <a:p>
            <a:pPr marL="0" indent="0">
              <a:spcBef>
                <a:spcPts val="0"/>
              </a:spcBef>
              <a:buNone/>
            </a:pPr>
            <a:r>
              <a:rPr lang="en-US" sz="1200" dirty="0">
                <a:latin typeface="Arial" panose="020B0604020202020204" pitchFamily="34" charset="0"/>
                <a:cs typeface="Arial" panose="020B0604020202020204" pitchFamily="34" charset="0"/>
              </a:rPr>
              <a:t>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is indicated for the treatment of strabismus and blepharospasm associated with dystonia, including benign essential blepharospasm or VII nerve disorders in patients 12 years of age and above</a:t>
            </a:r>
            <a:r>
              <a:rPr lang="en-US" sz="1200" dirty="0" smtClean="0">
                <a:latin typeface="Arial" panose="020B0604020202020204" pitchFamily="34" charset="0"/>
                <a:cs typeface="Arial" panose="020B0604020202020204" pitchFamily="34" charset="0"/>
              </a:rPr>
              <a:t>.</a:t>
            </a:r>
          </a:p>
          <a:p>
            <a:pPr marL="0" indent="0">
              <a:spcBef>
                <a:spcPts val="0"/>
              </a:spcBef>
              <a:buNone/>
            </a:pPr>
            <a:r>
              <a:rPr lang="en-US" sz="1200" b="1" dirty="0" smtClean="0">
                <a:latin typeface="Arial" panose="020B0604020202020204" pitchFamily="34" charset="0"/>
                <a:cs typeface="Arial" panose="020B0604020202020204" pitchFamily="34" charset="0"/>
              </a:rPr>
              <a:t>Primary </a:t>
            </a:r>
            <a:r>
              <a:rPr lang="en-US" sz="1200" b="1" dirty="0">
                <a:latin typeface="Arial" panose="020B0604020202020204" pitchFamily="34" charset="0"/>
                <a:cs typeface="Arial" panose="020B0604020202020204" pitchFamily="34" charset="0"/>
              </a:rPr>
              <a:t>Axillary Hyperhidrosis</a:t>
            </a:r>
            <a:endParaRPr lang="en-US" sz="1200" dirty="0">
              <a:latin typeface="Arial" panose="020B0604020202020204" pitchFamily="34" charset="0"/>
              <a:cs typeface="Arial" panose="020B0604020202020204" pitchFamily="34" charset="0"/>
            </a:endParaRPr>
          </a:p>
          <a:p>
            <a:pPr marL="0" indent="0">
              <a:spcBef>
                <a:spcPts val="0"/>
              </a:spcBef>
              <a:buNone/>
            </a:pPr>
            <a:r>
              <a:rPr lang="en-US" sz="1200" dirty="0">
                <a:latin typeface="Arial" panose="020B0604020202020204" pitchFamily="34" charset="0"/>
                <a:cs typeface="Arial" panose="020B0604020202020204" pitchFamily="34" charset="0"/>
              </a:rPr>
              <a:t>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is indicated for the treatment of severe primary axillary hyperhidrosis that </a:t>
            </a:r>
            <a:r>
              <a:rPr lang="en-US" sz="1200" dirty="0" smtClean="0">
                <a:latin typeface="Arial" panose="020B0604020202020204" pitchFamily="34" charset="0"/>
                <a:cs typeface="Arial" panose="020B0604020202020204" pitchFamily="34" charset="0"/>
              </a:rPr>
              <a:t>is inadequately </a:t>
            </a:r>
            <a:r>
              <a:rPr lang="en-US" sz="1200" dirty="0">
                <a:latin typeface="Arial" panose="020B0604020202020204" pitchFamily="34" charset="0"/>
                <a:cs typeface="Arial" panose="020B0604020202020204" pitchFamily="34" charset="0"/>
              </a:rPr>
              <a:t>managed with topical agents</a:t>
            </a:r>
            <a:r>
              <a:rPr lang="en-US" sz="1200" dirty="0" smtClean="0">
                <a:latin typeface="Arial" panose="020B0604020202020204" pitchFamily="34" charset="0"/>
                <a:cs typeface="Arial" panose="020B0604020202020204" pitchFamily="34" charset="0"/>
              </a:rPr>
              <a:t>.</a:t>
            </a:r>
            <a:br>
              <a:rPr lang="en-US" sz="1200"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Important </a:t>
            </a:r>
            <a:r>
              <a:rPr lang="en-US" sz="1200" b="1" dirty="0">
                <a:latin typeface="Arial" panose="020B0604020202020204" pitchFamily="34" charset="0"/>
                <a:cs typeface="Arial" panose="020B0604020202020204" pitchFamily="34" charset="0"/>
              </a:rPr>
              <a:t>Limitations</a:t>
            </a:r>
            <a:endParaRPr lang="en-US" sz="1200" dirty="0">
              <a:latin typeface="Arial" panose="020B0604020202020204" pitchFamily="34" charset="0"/>
              <a:cs typeface="Arial" panose="020B0604020202020204" pitchFamily="34" charset="0"/>
            </a:endParaRPr>
          </a:p>
          <a:p>
            <a:pPr marL="0" indent="0">
              <a:spcBef>
                <a:spcPts val="0"/>
              </a:spcBef>
              <a:buNone/>
            </a:pPr>
            <a:r>
              <a:rPr lang="en-US" sz="1200" dirty="0">
                <a:latin typeface="Arial" panose="020B0604020202020204" pitchFamily="34" charset="0"/>
                <a:cs typeface="Arial" panose="020B0604020202020204" pitchFamily="34" charset="0"/>
              </a:rPr>
              <a:t>The safety and effectiveness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for hyperhidrosis in other body areas have </a:t>
            </a:r>
            <a:r>
              <a:rPr lang="en-US" sz="1200" dirty="0" smtClean="0">
                <a:latin typeface="Arial" panose="020B0604020202020204" pitchFamily="34" charset="0"/>
                <a:cs typeface="Arial" panose="020B0604020202020204" pitchFamily="34" charset="0"/>
              </a:rPr>
              <a:t>not been </a:t>
            </a:r>
            <a:r>
              <a:rPr lang="en-US" sz="1200" dirty="0">
                <a:latin typeface="Arial" panose="020B0604020202020204" pitchFamily="34" charset="0"/>
                <a:cs typeface="Arial" panose="020B0604020202020204" pitchFamily="34" charset="0"/>
              </a:rPr>
              <a:t>established. Weakness of hand muscles and blepharoptosis may occur in </a:t>
            </a:r>
            <a:r>
              <a:rPr lang="en-US" sz="1200" dirty="0" smtClean="0">
                <a:latin typeface="Arial" panose="020B0604020202020204" pitchFamily="34" charset="0"/>
                <a:cs typeface="Arial" panose="020B0604020202020204" pitchFamily="34" charset="0"/>
              </a:rPr>
              <a:t>patients who </a:t>
            </a:r>
            <a:r>
              <a:rPr lang="en-US" sz="1200" dirty="0">
                <a:latin typeface="Arial" panose="020B0604020202020204" pitchFamily="34" charset="0"/>
                <a:cs typeface="Arial" panose="020B0604020202020204" pitchFamily="34" charset="0"/>
              </a:rPr>
              <a:t>receive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for palmar hyperhidrosis and facial hyperhidrosis, </a:t>
            </a:r>
            <a:r>
              <a:rPr lang="en-US" sz="1200" dirty="0" smtClean="0">
                <a:latin typeface="Arial" panose="020B0604020202020204" pitchFamily="34" charset="0"/>
                <a:cs typeface="Arial" panose="020B0604020202020204" pitchFamily="34" charset="0"/>
              </a:rPr>
              <a:t>respectively. Patients </a:t>
            </a:r>
            <a:r>
              <a:rPr lang="en-US" sz="1200" dirty="0">
                <a:latin typeface="Arial" panose="020B0604020202020204" pitchFamily="34" charset="0"/>
                <a:cs typeface="Arial" panose="020B0604020202020204" pitchFamily="34" charset="0"/>
              </a:rPr>
              <a:t>should be evaluated for potential causes of secondary hyperhidrosis (</a:t>
            </a:r>
            <a:r>
              <a:rPr lang="en-US" sz="1200" dirty="0" smtClean="0">
                <a:latin typeface="Arial" panose="020B0604020202020204" pitchFamily="34" charset="0"/>
                <a:cs typeface="Arial" panose="020B0604020202020204" pitchFamily="34" charset="0"/>
              </a:rPr>
              <a:t>eg, hyperthyroidism</a:t>
            </a:r>
            <a:r>
              <a:rPr lang="en-US" sz="1200" dirty="0">
                <a:latin typeface="Arial" panose="020B0604020202020204" pitchFamily="34" charset="0"/>
                <a:cs typeface="Arial" panose="020B0604020202020204" pitchFamily="34" charset="0"/>
              </a:rPr>
              <a:t>) to avoid symptomatic treatment of hyperhidrosis without the </a:t>
            </a:r>
            <a:r>
              <a:rPr lang="en-US" sz="1200" dirty="0" smtClean="0">
                <a:latin typeface="Arial" panose="020B0604020202020204" pitchFamily="34" charset="0"/>
                <a:cs typeface="Arial" panose="020B0604020202020204" pitchFamily="34" charset="0"/>
              </a:rPr>
              <a:t>diagnosis and/or </a:t>
            </a:r>
            <a:r>
              <a:rPr lang="en-US" sz="1200" dirty="0">
                <a:latin typeface="Arial" panose="020B0604020202020204" pitchFamily="34" charset="0"/>
                <a:cs typeface="Arial" panose="020B0604020202020204" pitchFamily="34" charset="0"/>
              </a:rPr>
              <a:t>treatment of the underlying disease.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Safety </a:t>
            </a:r>
            <a:r>
              <a:rPr lang="en-US" sz="1200" dirty="0">
                <a:latin typeface="Arial" panose="020B0604020202020204" pitchFamily="34" charset="0"/>
                <a:cs typeface="Arial" panose="020B0604020202020204" pitchFamily="34" charset="0"/>
              </a:rPr>
              <a:t>and effectiveness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have not been established for the treatment of axillary hyperhidrosis in pediatric patients under age 18</a:t>
            </a:r>
            <a:r>
              <a:rPr lang="en-US" sz="1200" dirty="0" smtClean="0">
                <a:latin typeface="Arial" panose="020B0604020202020204" pitchFamily="34" charset="0"/>
                <a:cs typeface="Arial" panose="020B0604020202020204" pitchFamily="34" charset="0"/>
              </a:rPr>
              <a:t>.</a:t>
            </a:r>
          </a:p>
          <a:p>
            <a:pPr marL="0" indent="0">
              <a:spcBef>
                <a:spcPts val="0"/>
              </a:spcBef>
              <a:buNone/>
            </a:pPr>
            <a:r>
              <a:rPr lang="en-US" sz="1200" b="1" dirty="0" smtClean="0">
                <a:latin typeface="Arial" panose="020B0604020202020204" pitchFamily="34" charset="0"/>
                <a:cs typeface="Arial" panose="020B0604020202020204" pitchFamily="34" charset="0"/>
              </a:rPr>
              <a:t>Glabellar </a:t>
            </a:r>
            <a:r>
              <a:rPr lang="en-US" sz="1200" b="1" dirty="0">
                <a:latin typeface="Arial" panose="020B0604020202020204" pitchFamily="34" charset="0"/>
                <a:cs typeface="Arial" panose="020B0604020202020204" pitchFamily="34" charset="0"/>
              </a:rPr>
              <a:t>Lines</a:t>
            </a:r>
            <a:endParaRPr lang="en-US" sz="1200" dirty="0">
              <a:latin typeface="Arial" panose="020B0604020202020204" pitchFamily="34" charset="0"/>
              <a:cs typeface="Arial" panose="020B0604020202020204" pitchFamily="34" charset="0"/>
            </a:endParaRPr>
          </a:p>
          <a:p>
            <a:pPr marL="0" indent="0">
              <a:lnSpc>
                <a:spcPct val="100000"/>
              </a:lnSpc>
              <a:spcBef>
                <a:spcPts val="100"/>
              </a:spcBef>
              <a:buNone/>
            </a:pPr>
            <a:r>
              <a:rPr lang="en-US" sz="1200" dirty="0">
                <a:latin typeface="Arial" panose="020B0604020202020204" pitchFamily="34" charset="0"/>
                <a:cs typeface="Arial" panose="020B0604020202020204" pitchFamily="34" charset="0"/>
              </a:rPr>
              <a:t>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Cosmetic is indicated for the temporary improvement in the appearance of moderate to severe glabellar lines associated with corrugator and/or procerus muscle activity in patients 18 to 65 years of </a:t>
            </a:r>
            <a:r>
              <a:rPr lang="en-US" sz="1200" dirty="0" smtClean="0">
                <a:latin typeface="Arial" panose="020B0604020202020204" pitchFamily="34" charset="0"/>
                <a:cs typeface="Arial" panose="020B0604020202020204" pitchFamily="34" charset="0"/>
              </a:rPr>
              <a:t>age.</a:t>
            </a:r>
            <a:br>
              <a:rPr lang="en-US" sz="1200"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Lateral </a:t>
            </a:r>
            <a:r>
              <a:rPr lang="en-US" sz="1200" b="1" dirty="0">
                <a:latin typeface="Arial" panose="020B0604020202020204" pitchFamily="34" charset="0"/>
                <a:cs typeface="Arial" panose="020B0604020202020204" pitchFamily="34" charset="0"/>
              </a:rPr>
              <a:t>Canthal </a:t>
            </a:r>
            <a:r>
              <a:rPr lang="en-US" sz="1200" b="1" dirty="0" smtClean="0">
                <a:latin typeface="Arial" panose="020B0604020202020204" pitchFamily="34" charset="0"/>
                <a:cs typeface="Arial" panose="020B0604020202020204" pitchFamily="34" charset="0"/>
              </a:rPr>
              <a:t>Lines</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Cosmetic is indicated for the temporary improvement in the appearance of moderate to severe lateral canthal lines associated with orbicularis oculi activity in adult patients. </a:t>
            </a:r>
          </a:p>
          <a:p>
            <a:pPr marL="0" indent="0">
              <a:spcBef>
                <a:spcPts val="0"/>
              </a:spcBef>
              <a:buNone/>
            </a:pPr>
            <a:endParaRPr lang="en-US" sz="1200" dirty="0">
              <a:latin typeface="Arial" panose="020B0604020202020204" pitchFamily="34" charset="0"/>
              <a:cs typeface="Arial" panose="020B0604020202020204" pitchFamily="34" charset="0"/>
            </a:endParaRPr>
          </a:p>
        </p:txBody>
      </p:sp>
      <p:sp>
        <p:nvSpPr>
          <p:cNvPr id="6" name="TextBox 5"/>
          <p:cNvSpPr txBox="1">
            <a:spLocks noChangeArrowheads="1"/>
          </p:cNvSpPr>
          <p:nvPr/>
        </p:nvSpPr>
        <p:spPr bwMode="auto">
          <a:xfrm>
            <a:off x="452438" y="5641848"/>
            <a:ext cx="828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buNone/>
            </a:pPr>
            <a:r>
              <a:rPr lang="en-US" sz="1200" b="1" dirty="0" smtClean="0"/>
              <a:t>Please see additional Important Safety Information on the next slide.</a:t>
            </a:r>
          </a:p>
        </p:txBody>
      </p:sp>
    </p:spTree>
    <p:extLst>
      <p:ext uri="{BB962C8B-B14F-4D97-AF65-F5344CB8AC3E}">
        <p14:creationId xmlns:p14="http://schemas.microsoft.com/office/powerpoint/2010/main" val="1882463204"/>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4"/>
          <p:cNvSpPr txBox="1">
            <a:spLocks noChangeArrowheads="1"/>
          </p:cNvSpPr>
          <p:nvPr/>
        </p:nvSpPr>
        <p:spPr bwMode="auto">
          <a:xfrm>
            <a:off x="438912" y="5561680"/>
            <a:ext cx="7835900" cy="369332"/>
          </a:xfrm>
          <a:prstGeom prst="rect">
            <a:avLst/>
          </a:prstGeom>
          <a:noFill/>
          <a:ln w="9525">
            <a:noFill/>
            <a:miter lim="800000"/>
            <a:headEnd/>
            <a:tailEnd/>
          </a:ln>
        </p:spPr>
        <p:txBody>
          <a:bodyPr>
            <a:spAutoFit/>
          </a:bodyPr>
          <a:lstStyle/>
          <a:p>
            <a:r>
              <a:rPr lang="en-US" sz="900" b="1" dirty="0" smtClean="0">
                <a:latin typeface="Arial" panose="020B0604020202020204" pitchFamily="34" charset="0"/>
                <a:cs typeface="Arial" panose="020B0604020202020204" pitchFamily="34" charset="0"/>
              </a:rPr>
              <a:t>References: </a:t>
            </a:r>
            <a:r>
              <a:rPr lang="en-US" sz="900" dirty="0" smtClean="0">
                <a:latin typeface="Arial" panose="020B0604020202020204" pitchFamily="34" charset="0"/>
                <a:cs typeface="Arial" panose="020B0604020202020204" pitchFamily="34" charset="0"/>
              </a:rPr>
              <a:t>1</a:t>
            </a:r>
            <a:r>
              <a:rPr lang="en-US" sz="900" dirty="0">
                <a:latin typeface="Arial" panose="020B0604020202020204" pitchFamily="34" charset="0"/>
                <a:cs typeface="Arial" panose="020B0604020202020204" pitchFamily="34" charset="0"/>
              </a:rPr>
              <a:t>. </a:t>
            </a:r>
            <a:r>
              <a:rPr lang="en-US" sz="900" dirty="0" smtClean="0">
                <a:latin typeface="Arial" panose="020B0604020202020204" pitchFamily="34" charset="0"/>
                <a:cs typeface="Arial" panose="020B0604020202020204" pitchFamily="34" charset="0"/>
              </a:rPr>
              <a:t>BOTOX</a:t>
            </a:r>
            <a:r>
              <a:rPr lang="en-US" sz="900" baseline="30000" dirty="0" smtClean="0">
                <a:latin typeface="Arial" panose="020B0604020202020204" pitchFamily="34" charset="0"/>
                <a:cs typeface="Arial" panose="020B0604020202020204" pitchFamily="34" charset="0"/>
              </a:rPr>
              <a:t>®</a:t>
            </a:r>
            <a:r>
              <a:rPr lang="en-US" sz="900" dirty="0" smtClean="0">
                <a:latin typeface="Arial" panose="020B0604020202020204" pitchFamily="34" charset="0"/>
                <a:cs typeface="Arial" panose="020B0604020202020204" pitchFamily="34" charset="0"/>
              </a:rPr>
              <a:t> (onabotulinumtoxinA) [Prescribing Information]. Irvine, CA: Allergan, Inc.; February 2014. 2. </a:t>
            </a:r>
            <a:r>
              <a:rPr lang="en-US" sz="900" dirty="0" smtClean="0"/>
              <a:t>Charles </a:t>
            </a:r>
            <a:r>
              <a:rPr lang="en-US" sz="900" dirty="0"/>
              <a:t>D, </a:t>
            </a:r>
            <a:r>
              <a:rPr lang="en-US" sz="900" dirty="0" smtClean="0"/>
              <a:t>et al. </a:t>
            </a:r>
            <a:r>
              <a:rPr lang="en-US" sz="900" i="1" dirty="0" smtClean="0"/>
              <a:t>Clin </a:t>
            </a:r>
            <a:r>
              <a:rPr lang="en-US" sz="900" i="1" dirty="0"/>
              <a:t>Neuropharmacol. </a:t>
            </a:r>
            <a:r>
              <a:rPr lang="en-US" sz="900" dirty="0"/>
              <a:t>2012;35(5):208-214</a:t>
            </a:r>
            <a:r>
              <a:rPr lang="en-US" sz="900" dirty="0" smtClean="0"/>
              <a:t>.</a:t>
            </a:r>
            <a:r>
              <a:rPr lang="en-US" sz="900" b="1" dirty="0" smtClean="0"/>
              <a:t> </a:t>
            </a:r>
            <a:endParaRPr lang="en-US" sz="900" dirty="0">
              <a:latin typeface="Arial" panose="020B0604020202020204" pitchFamily="34" charset="0"/>
              <a:cs typeface="Arial" panose="020B0604020202020204" pitchFamily="34" charset="0"/>
            </a:endParaRPr>
          </a:p>
        </p:txBody>
      </p:sp>
      <p:sp>
        <p:nvSpPr>
          <p:cNvPr id="29700" name="Rectangle 10"/>
          <p:cNvSpPr>
            <a:spLocks noGrp="1" noChangeArrowheads="1"/>
          </p:cNvSpPr>
          <p:nvPr>
            <p:ph type="title"/>
          </p:nvPr>
        </p:nvSpPr>
        <p:spPr/>
        <p:txBody>
          <a:bodyPr>
            <a:noAutofit/>
          </a:bodyPr>
          <a:lstStyle/>
          <a:p>
            <a:r>
              <a:rPr lang="en-US" sz="2600" dirty="0" smtClean="0"/>
              <a:t>BOTOX</a:t>
            </a:r>
            <a:r>
              <a:rPr lang="en-US" sz="2600" baseline="30000" dirty="0" smtClean="0"/>
              <a:t>®</a:t>
            </a:r>
            <a:r>
              <a:rPr lang="en-US" sz="2600" dirty="0" smtClean="0"/>
              <a:t> (onabotulinumtoxinA) Provided Significant Benefit in Cervical Dystonia Patients</a:t>
            </a:r>
            <a:r>
              <a:rPr lang="en-US" sz="2600" baseline="30000" dirty="0" smtClean="0"/>
              <a:t>1,2</a:t>
            </a:r>
            <a:endParaRPr lang="en-US" sz="2600" baseline="30000" dirty="0"/>
          </a:p>
        </p:txBody>
      </p:sp>
      <p:sp>
        <p:nvSpPr>
          <p:cNvPr id="11" name="TextBox 10"/>
          <p:cNvSpPr txBox="1"/>
          <p:nvPr/>
        </p:nvSpPr>
        <p:spPr>
          <a:xfrm>
            <a:off x="5867400" y="5324475"/>
            <a:ext cx="47625" cy="184666"/>
          </a:xfrm>
          <a:prstGeom prst="rect">
            <a:avLst/>
          </a:prstGeom>
          <a:solidFill>
            <a:schemeClr val="bg1"/>
          </a:solidFill>
        </p:spPr>
        <p:txBody>
          <a:bodyPr wrap="square" rtlCol="0">
            <a:spAutoFit/>
          </a:bodyPr>
          <a:lstStyle/>
          <a:p>
            <a:endParaRPr lang="en-US" sz="600" dirty="0"/>
          </a:p>
        </p:txBody>
      </p:sp>
      <p:pic>
        <p:nvPicPr>
          <p:cNvPr id="4" name="Picture 3" descr="816733_bar charts_pg6_LO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89" y="1824104"/>
            <a:ext cx="8022952" cy="2616021"/>
          </a:xfrm>
          <a:prstGeom prst="rect">
            <a:avLst/>
          </a:prstGeom>
        </p:spPr>
      </p:pic>
      <p:sp>
        <p:nvSpPr>
          <p:cNvPr id="5" name="TextBox 4"/>
          <p:cNvSpPr txBox="1"/>
          <p:nvPr/>
        </p:nvSpPr>
        <p:spPr>
          <a:xfrm>
            <a:off x="648968" y="1367761"/>
            <a:ext cx="3628641" cy="307777"/>
          </a:xfrm>
          <a:prstGeom prst="rect">
            <a:avLst/>
          </a:prstGeom>
          <a:noFill/>
        </p:spPr>
        <p:txBody>
          <a:bodyPr wrap="square" rtlCol="0">
            <a:spAutoFit/>
          </a:bodyPr>
          <a:lstStyle/>
          <a:p>
            <a:pPr algn="ctr"/>
            <a:r>
              <a:rPr lang="en-US" sz="1400" b="1" dirty="0">
                <a:latin typeface="Arial"/>
                <a:cs typeface="Arial"/>
              </a:rPr>
              <a:t>Head Position </a:t>
            </a:r>
            <a:r>
              <a:rPr lang="en-US" sz="1400" b="1" dirty="0" smtClean="0">
                <a:latin typeface="Arial"/>
                <a:cs typeface="Arial"/>
              </a:rPr>
              <a:t>Improvement</a:t>
            </a:r>
            <a:r>
              <a:rPr lang="en-US" sz="1400" b="1" baseline="30000" dirty="0">
                <a:latin typeface="Arial"/>
                <a:cs typeface="Arial"/>
              </a:rPr>
              <a:t>2</a:t>
            </a:r>
            <a:r>
              <a:rPr lang="en-US" sz="1400" b="1" baseline="30000" dirty="0" smtClean="0">
                <a:latin typeface="Arial"/>
                <a:cs typeface="Arial"/>
              </a:rPr>
              <a:t>,a</a:t>
            </a:r>
            <a:endParaRPr lang="en-US" sz="1400" b="1" baseline="30000" dirty="0">
              <a:latin typeface="Arial"/>
              <a:cs typeface="Arial"/>
            </a:endParaRPr>
          </a:p>
        </p:txBody>
      </p:sp>
      <p:sp>
        <p:nvSpPr>
          <p:cNvPr id="12" name="TextBox 11"/>
          <p:cNvSpPr txBox="1"/>
          <p:nvPr/>
        </p:nvSpPr>
        <p:spPr>
          <a:xfrm>
            <a:off x="4689320" y="1367761"/>
            <a:ext cx="3628641" cy="523220"/>
          </a:xfrm>
          <a:prstGeom prst="rect">
            <a:avLst/>
          </a:prstGeom>
          <a:noFill/>
        </p:spPr>
        <p:txBody>
          <a:bodyPr wrap="square" rtlCol="0">
            <a:spAutoFit/>
          </a:bodyPr>
          <a:lstStyle/>
          <a:p>
            <a:pPr algn="ctr"/>
            <a:r>
              <a:rPr lang="en-US" sz="1400" b="1" dirty="0">
                <a:latin typeface="Arial"/>
                <a:cs typeface="Arial"/>
              </a:rPr>
              <a:t>Physician Global Assessment </a:t>
            </a:r>
            <a:r>
              <a:rPr lang="en-US" sz="1400" b="1" dirty="0" smtClean="0">
                <a:latin typeface="Arial"/>
                <a:cs typeface="Arial"/>
              </a:rPr>
              <a:t>Improvement</a:t>
            </a:r>
            <a:r>
              <a:rPr lang="en-US" sz="1400" b="1" baseline="30000" dirty="0">
                <a:latin typeface="Arial"/>
                <a:cs typeface="Arial"/>
              </a:rPr>
              <a:t>2</a:t>
            </a:r>
            <a:r>
              <a:rPr lang="en-US" sz="1400" b="1" baseline="30000" dirty="0" smtClean="0">
                <a:latin typeface="Arial"/>
                <a:cs typeface="Arial"/>
              </a:rPr>
              <a:t>,b</a:t>
            </a:r>
            <a:endParaRPr lang="en-US" sz="1400" b="1" baseline="30000" dirty="0">
              <a:latin typeface="Arial"/>
              <a:cs typeface="Arial"/>
            </a:endParaRPr>
          </a:p>
        </p:txBody>
      </p:sp>
      <p:sp>
        <p:nvSpPr>
          <p:cNvPr id="6" name="TextBox 5"/>
          <p:cNvSpPr txBox="1"/>
          <p:nvPr/>
        </p:nvSpPr>
        <p:spPr>
          <a:xfrm>
            <a:off x="647964" y="4331008"/>
            <a:ext cx="3629646" cy="707886"/>
          </a:xfrm>
          <a:prstGeom prst="rect">
            <a:avLst/>
          </a:prstGeom>
          <a:noFill/>
        </p:spPr>
        <p:txBody>
          <a:bodyPr wrap="square" rtlCol="0">
            <a:spAutoFit/>
          </a:bodyPr>
          <a:lstStyle/>
          <a:p>
            <a:pPr marL="55563" indent="-55563"/>
            <a:r>
              <a:rPr lang="en-US" sz="800" baseline="30000" dirty="0" smtClean="0">
                <a:solidFill>
                  <a:schemeClr val="bg2">
                    <a:lumMod val="75000"/>
                  </a:schemeClr>
                </a:solidFill>
                <a:latin typeface="Arial"/>
                <a:cs typeface="Arial"/>
              </a:rPr>
              <a:t>a </a:t>
            </a:r>
            <a:r>
              <a:rPr lang="en-US" sz="800" dirty="0" smtClean="0">
                <a:solidFill>
                  <a:schemeClr val="bg2">
                    <a:lumMod val="75000"/>
                  </a:schemeClr>
                </a:solidFill>
                <a:latin typeface="Arial"/>
                <a:cs typeface="Arial"/>
              </a:rPr>
              <a:t>Cervical </a:t>
            </a:r>
            <a:r>
              <a:rPr lang="en-US" sz="800" dirty="0">
                <a:solidFill>
                  <a:schemeClr val="bg2">
                    <a:lumMod val="75000"/>
                  </a:schemeClr>
                </a:solidFill>
                <a:latin typeface="Arial"/>
                <a:cs typeface="Arial"/>
              </a:rPr>
              <a:t>Dystonia Severity Scale (CDSS) quantifies the severity of abnormal head positioning and was devised for this study. CDSS allots 1 point for each 5 degrees (or part thereof) of head deviation in each of the 3 planes of head movement (range of scores up to theoretical maximum of 54</a:t>
            </a:r>
            <a:r>
              <a:rPr lang="en-US" sz="800" dirty="0" smtClean="0">
                <a:solidFill>
                  <a:schemeClr val="bg2">
                    <a:lumMod val="75000"/>
                  </a:schemeClr>
                </a:solidFill>
                <a:latin typeface="Arial"/>
                <a:cs typeface="Arial"/>
              </a:rPr>
              <a:t>).</a:t>
            </a:r>
            <a:r>
              <a:rPr lang="en-US" sz="800" baseline="30000" dirty="0">
                <a:solidFill>
                  <a:schemeClr val="bg2">
                    <a:lumMod val="75000"/>
                  </a:schemeClr>
                </a:solidFill>
                <a:latin typeface="Arial"/>
                <a:cs typeface="Arial"/>
              </a:rPr>
              <a:t>1</a:t>
            </a:r>
            <a:r>
              <a:rPr lang="en-US" sz="800" dirty="0" smtClean="0">
                <a:solidFill>
                  <a:schemeClr val="bg2">
                    <a:lumMod val="75000"/>
                  </a:schemeClr>
                </a:solidFill>
                <a:latin typeface="Arial"/>
                <a:cs typeface="Arial"/>
              </a:rPr>
              <a:t> </a:t>
            </a:r>
            <a:endParaRPr lang="en-US" sz="800" dirty="0">
              <a:solidFill>
                <a:schemeClr val="bg2">
                  <a:lumMod val="75000"/>
                </a:schemeClr>
              </a:solidFill>
              <a:latin typeface="Arial"/>
              <a:cs typeface="Arial"/>
            </a:endParaRPr>
          </a:p>
        </p:txBody>
      </p:sp>
      <p:sp>
        <p:nvSpPr>
          <p:cNvPr id="14" name="TextBox 13"/>
          <p:cNvSpPr txBox="1"/>
          <p:nvPr/>
        </p:nvSpPr>
        <p:spPr>
          <a:xfrm>
            <a:off x="4688316" y="4331008"/>
            <a:ext cx="3629646" cy="461665"/>
          </a:xfrm>
          <a:prstGeom prst="rect">
            <a:avLst/>
          </a:prstGeom>
          <a:noFill/>
        </p:spPr>
        <p:txBody>
          <a:bodyPr wrap="square" rtlCol="0">
            <a:spAutoFit/>
          </a:bodyPr>
          <a:lstStyle/>
          <a:p>
            <a:pPr marL="55563" indent="-55563"/>
            <a:r>
              <a:rPr lang="en-US" sz="800" baseline="30000" dirty="0" smtClean="0">
                <a:solidFill>
                  <a:schemeClr val="bg2">
                    <a:lumMod val="75000"/>
                  </a:schemeClr>
                </a:solidFill>
                <a:latin typeface="Arial"/>
                <a:cs typeface="Arial"/>
              </a:rPr>
              <a:t>B </a:t>
            </a:r>
            <a:r>
              <a:rPr lang="en-US" sz="800" dirty="0" smtClean="0">
                <a:solidFill>
                  <a:schemeClr val="bg2">
                    <a:lumMod val="75000"/>
                  </a:schemeClr>
                </a:solidFill>
              </a:rPr>
              <a:t>Physician </a:t>
            </a:r>
            <a:r>
              <a:rPr lang="en-US" sz="800" dirty="0">
                <a:solidFill>
                  <a:schemeClr val="bg2">
                    <a:lumMod val="75000"/>
                  </a:schemeClr>
                </a:solidFill>
              </a:rPr>
              <a:t>Global Assessment scale scores range from -4 (</a:t>
            </a:r>
            <a:r>
              <a:rPr lang="en-US" sz="800" i="1" dirty="0">
                <a:solidFill>
                  <a:schemeClr val="bg2">
                    <a:lumMod val="75000"/>
                  </a:schemeClr>
                </a:solidFill>
              </a:rPr>
              <a:t>very marked worsening of dystonia</a:t>
            </a:r>
            <a:r>
              <a:rPr lang="en-US" sz="800" dirty="0">
                <a:solidFill>
                  <a:schemeClr val="bg2">
                    <a:lumMod val="75000"/>
                  </a:schemeClr>
                </a:solidFill>
              </a:rPr>
              <a:t>) to 0 (</a:t>
            </a:r>
            <a:r>
              <a:rPr lang="en-US" sz="800" i="1" dirty="0">
                <a:solidFill>
                  <a:schemeClr val="bg2">
                    <a:lumMod val="75000"/>
                  </a:schemeClr>
                </a:solidFill>
              </a:rPr>
              <a:t>no change</a:t>
            </a:r>
            <a:r>
              <a:rPr lang="en-US" sz="800" dirty="0">
                <a:solidFill>
                  <a:schemeClr val="bg2">
                    <a:lumMod val="75000"/>
                  </a:schemeClr>
                </a:solidFill>
              </a:rPr>
              <a:t>) to +4 (</a:t>
            </a:r>
            <a:r>
              <a:rPr lang="en-US" sz="800" i="1" dirty="0">
                <a:solidFill>
                  <a:schemeClr val="bg2">
                    <a:lumMod val="75000"/>
                  </a:schemeClr>
                </a:solidFill>
              </a:rPr>
              <a:t>complete abolishment of dystonia symptoms</a:t>
            </a:r>
            <a:r>
              <a:rPr lang="en-US" sz="800" dirty="0">
                <a:solidFill>
                  <a:schemeClr val="bg2">
                    <a:lumMod val="75000"/>
                  </a:schemeClr>
                </a:solidFill>
              </a:rPr>
              <a:t>) on patients’ overall change since </a:t>
            </a:r>
            <a:r>
              <a:rPr lang="en-US" sz="800" dirty="0" smtClean="0">
                <a:solidFill>
                  <a:schemeClr val="bg2">
                    <a:lumMod val="75000"/>
                  </a:schemeClr>
                </a:solidFill>
              </a:rPr>
              <a:t>treatment.</a:t>
            </a:r>
            <a:r>
              <a:rPr lang="en-US" sz="800" baseline="30000" dirty="0">
                <a:solidFill>
                  <a:schemeClr val="bg2">
                    <a:lumMod val="75000"/>
                  </a:schemeClr>
                </a:solidFill>
              </a:rPr>
              <a:t>1</a:t>
            </a:r>
            <a:r>
              <a:rPr lang="en-US" sz="800" dirty="0" smtClean="0">
                <a:solidFill>
                  <a:schemeClr val="bg2">
                    <a:lumMod val="75000"/>
                  </a:schemeClr>
                </a:solidFill>
              </a:rPr>
              <a:t> </a:t>
            </a:r>
            <a:endParaRPr lang="en-US" sz="800" dirty="0">
              <a:solidFill>
                <a:schemeClr val="bg2">
                  <a:lumMod val="75000"/>
                </a:schemeClr>
              </a:solidFill>
              <a:latin typeface="Arial"/>
              <a:cs typeface="Arial"/>
            </a:endParaRPr>
          </a:p>
        </p:txBody>
      </p:sp>
      <p:sp>
        <p:nvSpPr>
          <p:cNvPr id="15" name="Rectangle 3"/>
          <p:cNvSpPr>
            <a:spLocks noChangeArrowheads="1"/>
          </p:cNvSpPr>
          <p:nvPr/>
        </p:nvSpPr>
        <p:spPr bwMode="auto">
          <a:xfrm>
            <a:off x="438410" y="5166407"/>
            <a:ext cx="9144000" cy="461665"/>
          </a:xfrm>
          <a:prstGeom prst="rect">
            <a:avLst/>
          </a:prstGeom>
          <a:noFill/>
          <a:ln w="9525">
            <a:noFill/>
            <a:miter lim="800000"/>
            <a:headEnd/>
            <a:tailEnd/>
          </a:ln>
        </p:spPr>
        <p:txBody>
          <a:bodyPr>
            <a:spAutoFit/>
          </a:bodyPr>
          <a:lstStyle/>
          <a:p>
            <a:r>
              <a:rPr lang="en-US" sz="1200" b="1" dirty="0">
                <a:latin typeface="Arial" panose="020B0604020202020204" pitchFamily="34" charset="0"/>
                <a:cs typeface="Arial" panose="020B0604020202020204" pitchFamily="34" charset="0"/>
              </a:rPr>
              <a:t>Please see BOTOX</a:t>
            </a:r>
            <a:r>
              <a:rPr lang="en-US" sz="1200" b="1" baseline="30000"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 and BOTOX</a:t>
            </a:r>
            <a:r>
              <a:rPr lang="en-US" sz="1200" b="1" baseline="300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 Cosmetic Important Safety Information including Boxed Warning included </a:t>
            </a:r>
            <a:r>
              <a:rPr lang="en-US" sz="1200" b="1" dirty="0" smtClean="0">
                <a:latin typeface="Arial" panose="020B0604020202020204" pitchFamily="34" charset="0"/>
                <a:cs typeface="Arial" panose="020B0604020202020204" pitchFamily="34" charset="0"/>
              </a:rPr>
              <a:t/>
            </a:r>
            <a:br>
              <a:rPr lang="en-US" sz="1200" b="1"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in </a:t>
            </a:r>
            <a:r>
              <a:rPr lang="en-US" sz="1200" b="1" dirty="0">
                <a:latin typeface="Arial" panose="020B0604020202020204" pitchFamily="34" charset="0"/>
                <a:cs typeface="Arial" panose="020B0604020202020204" pitchFamily="34" charset="0"/>
              </a:rPr>
              <a:t>this presentation.</a:t>
            </a:r>
          </a:p>
        </p:txBody>
      </p:sp>
    </p:spTree>
    <p:extLst>
      <p:ext uri="{BB962C8B-B14F-4D97-AF65-F5344CB8AC3E}">
        <p14:creationId xmlns:p14="http://schemas.microsoft.com/office/powerpoint/2010/main" val="2030885666"/>
      </p:ext>
    </p:extLst>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600" dirty="0" smtClean="0"/>
              <a:t>Significant Improvements in Neck Pain </a:t>
            </a:r>
            <a:endParaRPr lang="en-US" sz="2600" dirty="0"/>
          </a:p>
        </p:txBody>
      </p:sp>
      <p:sp>
        <p:nvSpPr>
          <p:cNvPr id="7" name="Rectangle 3"/>
          <p:cNvSpPr>
            <a:spLocks noChangeArrowheads="1"/>
          </p:cNvSpPr>
          <p:nvPr/>
        </p:nvSpPr>
        <p:spPr bwMode="auto">
          <a:xfrm>
            <a:off x="428625" y="4970818"/>
            <a:ext cx="9144000" cy="461665"/>
          </a:xfrm>
          <a:prstGeom prst="rect">
            <a:avLst/>
          </a:prstGeom>
          <a:noFill/>
          <a:ln w="9525">
            <a:noFill/>
            <a:miter lim="800000"/>
            <a:headEnd/>
            <a:tailEnd/>
          </a:ln>
        </p:spPr>
        <p:txBody>
          <a:bodyPr>
            <a:spAutoFit/>
          </a:bodyPr>
          <a:lstStyle/>
          <a:p>
            <a:r>
              <a:rPr lang="en-US" sz="1200" b="1" dirty="0">
                <a:latin typeface="Arial" panose="020B0604020202020204" pitchFamily="34" charset="0"/>
                <a:cs typeface="Arial" panose="020B0604020202020204" pitchFamily="34" charset="0"/>
              </a:rPr>
              <a:t>Please see BOTOX</a:t>
            </a:r>
            <a:r>
              <a:rPr lang="en-US" sz="1200" b="1" baseline="30000"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 and BOTOX</a:t>
            </a:r>
            <a:r>
              <a:rPr lang="en-US" sz="1200" b="1" baseline="300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 Cosmetic Important Safety Information including Boxed Warning included </a:t>
            </a:r>
            <a:r>
              <a:rPr lang="en-US" sz="1200" b="1" dirty="0" smtClean="0">
                <a:latin typeface="Arial" panose="020B0604020202020204" pitchFamily="34" charset="0"/>
                <a:cs typeface="Arial" panose="020B0604020202020204" pitchFamily="34" charset="0"/>
              </a:rPr>
              <a:t/>
            </a:r>
            <a:br>
              <a:rPr lang="en-US" sz="1200" b="1"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in </a:t>
            </a:r>
            <a:r>
              <a:rPr lang="en-US" sz="1200" b="1" dirty="0">
                <a:latin typeface="Arial" panose="020B0604020202020204" pitchFamily="34" charset="0"/>
                <a:cs typeface="Arial" panose="020B0604020202020204" pitchFamily="34" charset="0"/>
              </a:rPr>
              <a:t>this presentation.</a:t>
            </a:r>
          </a:p>
        </p:txBody>
      </p:sp>
      <p:pic>
        <p:nvPicPr>
          <p:cNvPr id="8" name="Picture 7" descr="816733_bar charts_pg8_LO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70" y="1831879"/>
            <a:ext cx="8012809" cy="2493818"/>
          </a:xfrm>
          <a:prstGeom prst="rect">
            <a:avLst/>
          </a:prstGeom>
        </p:spPr>
      </p:pic>
      <p:sp>
        <p:nvSpPr>
          <p:cNvPr id="9" name="TextBox 8"/>
          <p:cNvSpPr txBox="1"/>
          <p:nvPr/>
        </p:nvSpPr>
        <p:spPr>
          <a:xfrm>
            <a:off x="648968" y="1367761"/>
            <a:ext cx="3628641" cy="307777"/>
          </a:xfrm>
          <a:prstGeom prst="rect">
            <a:avLst/>
          </a:prstGeom>
          <a:noFill/>
        </p:spPr>
        <p:txBody>
          <a:bodyPr wrap="square" rtlCol="0">
            <a:spAutoFit/>
          </a:bodyPr>
          <a:lstStyle/>
          <a:p>
            <a:pPr algn="ctr"/>
            <a:r>
              <a:rPr lang="en-US" sz="1400" b="1" dirty="0">
                <a:cs typeface="Arial"/>
              </a:rPr>
              <a:t>Decrease in Pain </a:t>
            </a:r>
            <a:r>
              <a:rPr lang="en-US" sz="1400" b="1" dirty="0" smtClean="0">
                <a:cs typeface="Arial"/>
              </a:rPr>
              <a:t>Intensity</a:t>
            </a:r>
            <a:r>
              <a:rPr lang="en-US" sz="1400" b="1" baseline="30000" dirty="0" smtClean="0">
                <a:cs typeface="Arial"/>
              </a:rPr>
              <a:t>1,a</a:t>
            </a:r>
            <a:endParaRPr lang="en-US" sz="1400" b="1" baseline="30000" dirty="0">
              <a:latin typeface="Arial"/>
              <a:cs typeface="Arial"/>
            </a:endParaRPr>
          </a:p>
        </p:txBody>
      </p:sp>
      <p:sp>
        <p:nvSpPr>
          <p:cNvPr id="10" name="TextBox 9"/>
          <p:cNvSpPr txBox="1"/>
          <p:nvPr/>
        </p:nvSpPr>
        <p:spPr>
          <a:xfrm>
            <a:off x="4689320" y="1367761"/>
            <a:ext cx="3628641" cy="307777"/>
          </a:xfrm>
          <a:prstGeom prst="rect">
            <a:avLst/>
          </a:prstGeom>
          <a:noFill/>
        </p:spPr>
        <p:txBody>
          <a:bodyPr wrap="square" rtlCol="0">
            <a:spAutoFit/>
          </a:bodyPr>
          <a:lstStyle/>
          <a:p>
            <a:pPr algn="ctr"/>
            <a:r>
              <a:rPr lang="en-US" sz="1400" b="1" dirty="0">
                <a:cs typeface="Arial"/>
              </a:rPr>
              <a:t>Decrease in Pain </a:t>
            </a:r>
            <a:r>
              <a:rPr lang="en-US" sz="1400" b="1" dirty="0" smtClean="0">
                <a:cs typeface="Arial"/>
              </a:rPr>
              <a:t>Frequency</a:t>
            </a:r>
            <a:r>
              <a:rPr lang="en-US" sz="1400" b="1" baseline="30000" dirty="0" smtClean="0">
                <a:cs typeface="Arial"/>
              </a:rPr>
              <a:t>1</a:t>
            </a:r>
            <a:r>
              <a:rPr lang="en-US" sz="1400" b="1" baseline="30000" dirty="0" smtClean="0">
                <a:latin typeface="Arial"/>
                <a:cs typeface="Arial"/>
              </a:rPr>
              <a:t>,b</a:t>
            </a:r>
            <a:endParaRPr lang="en-US" sz="1400" b="1" baseline="30000" dirty="0">
              <a:latin typeface="Arial"/>
              <a:cs typeface="Arial"/>
            </a:endParaRPr>
          </a:p>
        </p:txBody>
      </p:sp>
      <p:sp>
        <p:nvSpPr>
          <p:cNvPr id="11" name="TextBox 10"/>
          <p:cNvSpPr txBox="1"/>
          <p:nvPr/>
        </p:nvSpPr>
        <p:spPr>
          <a:xfrm>
            <a:off x="647964" y="4331008"/>
            <a:ext cx="3629646" cy="338554"/>
          </a:xfrm>
          <a:prstGeom prst="rect">
            <a:avLst/>
          </a:prstGeom>
          <a:noFill/>
        </p:spPr>
        <p:txBody>
          <a:bodyPr wrap="square" rtlCol="0">
            <a:spAutoFit/>
          </a:bodyPr>
          <a:lstStyle/>
          <a:p>
            <a:pPr marL="55563" indent="-55563"/>
            <a:r>
              <a:rPr lang="en-US" sz="800" baseline="30000" dirty="0" smtClean="0">
                <a:solidFill>
                  <a:srgbClr val="7C7C7C"/>
                </a:solidFill>
                <a:latin typeface="Arial"/>
                <a:cs typeface="Arial"/>
              </a:rPr>
              <a:t>a </a:t>
            </a:r>
            <a:r>
              <a:rPr lang="en-US" sz="800" dirty="0" smtClean="0">
                <a:solidFill>
                  <a:srgbClr val="7C7C7C"/>
                </a:solidFill>
              </a:rPr>
              <a:t>Pain </a:t>
            </a:r>
            <a:r>
              <a:rPr lang="en-US" sz="800" dirty="0">
                <a:solidFill>
                  <a:srgbClr val="7C7C7C"/>
                </a:solidFill>
              </a:rPr>
              <a:t>intensity was evaluated on a scale of 0 (</a:t>
            </a:r>
            <a:r>
              <a:rPr lang="en-US" sz="800" i="1" dirty="0">
                <a:solidFill>
                  <a:srgbClr val="7C7C7C"/>
                </a:solidFill>
              </a:rPr>
              <a:t>no pain</a:t>
            </a:r>
            <a:r>
              <a:rPr lang="en-US" sz="800" dirty="0">
                <a:solidFill>
                  <a:srgbClr val="7C7C7C"/>
                </a:solidFill>
              </a:rPr>
              <a:t>) to 4 (</a:t>
            </a:r>
            <a:r>
              <a:rPr lang="en-US" sz="800" i="1" dirty="0">
                <a:solidFill>
                  <a:srgbClr val="7C7C7C"/>
                </a:solidFill>
              </a:rPr>
              <a:t>very severe in intensity</a:t>
            </a:r>
            <a:r>
              <a:rPr lang="en-US" sz="800" dirty="0" smtClean="0">
                <a:solidFill>
                  <a:srgbClr val="7C7C7C"/>
                </a:solidFill>
              </a:rPr>
              <a:t>).</a:t>
            </a:r>
            <a:r>
              <a:rPr lang="en-US" sz="800" baseline="30000" dirty="0" smtClean="0">
                <a:solidFill>
                  <a:srgbClr val="7C7C7C"/>
                </a:solidFill>
              </a:rPr>
              <a:t>1</a:t>
            </a:r>
            <a:endParaRPr lang="en-US" sz="800" dirty="0">
              <a:solidFill>
                <a:srgbClr val="7C7C7C"/>
              </a:solidFill>
              <a:latin typeface="Arial"/>
              <a:cs typeface="Arial"/>
            </a:endParaRPr>
          </a:p>
        </p:txBody>
      </p:sp>
      <p:sp>
        <p:nvSpPr>
          <p:cNvPr id="12" name="TextBox 11"/>
          <p:cNvSpPr txBox="1"/>
          <p:nvPr/>
        </p:nvSpPr>
        <p:spPr>
          <a:xfrm>
            <a:off x="4688316" y="4331008"/>
            <a:ext cx="3629646" cy="338554"/>
          </a:xfrm>
          <a:prstGeom prst="rect">
            <a:avLst/>
          </a:prstGeom>
          <a:noFill/>
        </p:spPr>
        <p:txBody>
          <a:bodyPr wrap="square" rtlCol="0">
            <a:spAutoFit/>
          </a:bodyPr>
          <a:lstStyle/>
          <a:p>
            <a:pPr marL="55563" indent="-55563"/>
            <a:r>
              <a:rPr lang="en-US" sz="800" baseline="30000" dirty="0" smtClean="0">
                <a:solidFill>
                  <a:srgbClr val="7C7C7C"/>
                </a:solidFill>
                <a:latin typeface="Arial"/>
                <a:cs typeface="Arial"/>
              </a:rPr>
              <a:t>b </a:t>
            </a:r>
            <a:r>
              <a:rPr lang="en-US" sz="800" dirty="0" smtClean="0">
                <a:solidFill>
                  <a:srgbClr val="7C7C7C"/>
                </a:solidFill>
              </a:rPr>
              <a:t>Pain </a:t>
            </a:r>
            <a:r>
              <a:rPr lang="en-US" sz="800" dirty="0">
                <a:solidFill>
                  <a:srgbClr val="7C7C7C"/>
                </a:solidFill>
              </a:rPr>
              <a:t>frequency was evaluated on a scale of 0 (</a:t>
            </a:r>
            <a:r>
              <a:rPr lang="en-US" sz="800" i="1" dirty="0">
                <a:solidFill>
                  <a:srgbClr val="7C7C7C"/>
                </a:solidFill>
              </a:rPr>
              <a:t>no pain</a:t>
            </a:r>
            <a:r>
              <a:rPr lang="en-US" sz="800" dirty="0">
                <a:solidFill>
                  <a:srgbClr val="7C7C7C"/>
                </a:solidFill>
              </a:rPr>
              <a:t>) to 4 (</a:t>
            </a:r>
            <a:r>
              <a:rPr lang="en-US" sz="800" i="1" dirty="0">
                <a:solidFill>
                  <a:srgbClr val="7C7C7C"/>
                </a:solidFill>
              </a:rPr>
              <a:t>constant in frequency</a:t>
            </a:r>
            <a:r>
              <a:rPr lang="en-US" sz="800" dirty="0" smtClean="0">
                <a:solidFill>
                  <a:srgbClr val="7C7C7C"/>
                </a:solidFill>
              </a:rPr>
              <a:t>).</a:t>
            </a:r>
            <a:r>
              <a:rPr lang="en-US" sz="800" baseline="30000" dirty="0" smtClean="0">
                <a:solidFill>
                  <a:srgbClr val="7C7C7C"/>
                </a:solidFill>
              </a:rPr>
              <a:t>1</a:t>
            </a:r>
            <a:endParaRPr lang="en-US" sz="800" baseline="30000" dirty="0">
              <a:solidFill>
                <a:srgbClr val="7C7C7C"/>
              </a:solidFill>
              <a:latin typeface="Arial"/>
              <a:cs typeface="Arial"/>
            </a:endParaRPr>
          </a:p>
        </p:txBody>
      </p:sp>
      <p:sp>
        <p:nvSpPr>
          <p:cNvPr id="13" name="Text Box 4"/>
          <p:cNvSpPr txBox="1">
            <a:spLocks noChangeArrowheads="1"/>
          </p:cNvSpPr>
          <p:nvPr/>
        </p:nvSpPr>
        <p:spPr bwMode="auto">
          <a:xfrm>
            <a:off x="419916" y="5461064"/>
            <a:ext cx="7835900" cy="230832"/>
          </a:xfrm>
          <a:prstGeom prst="rect">
            <a:avLst/>
          </a:prstGeom>
          <a:noFill/>
          <a:ln w="9525">
            <a:noFill/>
            <a:miter lim="800000"/>
            <a:headEnd/>
            <a:tailEnd/>
          </a:ln>
        </p:spPr>
        <p:txBody>
          <a:bodyPr>
            <a:spAutoFit/>
          </a:bodyPr>
          <a:lstStyle/>
          <a:p>
            <a:r>
              <a:rPr lang="en-US" sz="900" b="1" dirty="0" smtClean="0">
                <a:latin typeface="Arial" panose="020B0604020202020204" pitchFamily="34" charset="0"/>
                <a:cs typeface="Arial" panose="020B0604020202020204" pitchFamily="34" charset="0"/>
              </a:rPr>
              <a:t>Reference: </a:t>
            </a:r>
            <a:r>
              <a:rPr lang="en-US" sz="900" dirty="0" smtClean="0">
                <a:latin typeface="Arial" panose="020B0604020202020204" pitchFamily="34" charset="0"/>
                <a:cs typeface="Arial" panose="020B0604020202020204" pitchFamily="34" charset="0"/>
              </a:rPr>
              <a:t>1</a:t>
            </a:r>
            <a:r>
              <a:rPr lang="en-US" sz="900" dirty="0">
                <a:latin typeface="Arial" panose="020B0604020202020204" pitchFamily="34" charset="0"/>
                <a:cs typeface="Arial" panose="020B0604020202020204" pitchFamily="34" charset="0"/>
              </a:rPr>
              <a:t>. </a:t>
            </a:r>
            <a:r>
              <a:rPr lang="en-US" sz="900" dirty="0" smtClean="0"/>
              <a:t>Charles </a:t>
            </a:r>
            <a:r>
              <a:rPr lang="en-US" sz="900" dirty="0"/>
              <a:t>D, </a:t>
            </a:r>
            <a:r>
              <a:rPr lang="en-US" sz="900" dirty="0" smtClean="0"/>
              <a:t>et al. </a:t>
            </a:r>
            <a:r>
              <a:rPr lang="en-US" sz="900" i="1" dirty="0" smtClean="0"/>
              <a:t>Clin </a:t>
            </a:r>
            <a:r>
              <a:rPr lang="en-US" sz="900" i="1" dirty="0"/>
              <a:t>Neuropharmacol. </a:t>
            </a:r>
            <a:r>
              <a:rPr lang="en-US" sz="900" dirty="0"/>
              <a:t>2012;35(5):208-214</a:t>
            </a:r>
            <a:r>
              <a:rPr lang="en-US" sz="900" dirty="0" smtClean="0"/>
              <a:t>.</a:t>
            </a:r>
            <a:r>
              <a:rPr lang="en-US" sz="900" b="1" dirty="0" smtClean="0"/>
              <a:t> </a:t>
            </a:r>
            <a:endParaRPr lang="en-US"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1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Title 1"/>
          <p:cNvSpPr>
            <a:spLocks noGrp="1"/>
          </p:cNvSpPr>
          <p:nvPr>
            <p:ph type="title"/>
          </p:nvPr>
        </p:nvSpPr>
        <p:spPr>
          <a:xfrm>
            <a:off x="287338" y="183248"/>
            <a:ext cx="8347075" cy="646331"/>
          </a:xfrm>
        </p:spPr>
        <p:txBody>
          <a:bodyPr>
            <a:noAutofit/>
          </a:bodyPr>
          <a:lstStyle/>
          <a:p>
            <a:pPr eaLnBrk="1" hangingPunct="1"/>
            <a:r>
              <a:rPr lang="en-US" sz="2000" dirty="0" smtClean="0"/>
              <a:t>Cervical Dystonia Market Share for BOTOX</a:t>
            </a:r>
            <a:r>
              <a:rPr lang="en-US" sz="2000" baseline="30000" dirty="0" smtClean="0"/>
              <a:t>®</a:t>
            </a:r>
            <a:r>
              <a:rPr lang="en-US" sz="2000" dirty="0" smtClean="0"/>
              <a:t> (onabotulinumtoxinA) Patients </a:t>
            </a:r>
            <a:r>
              <a:rPr lang="en-US" sz="2000" dirty="0"/>
              <a:t>R</a:t>
            </a:r>
            <a:r>
              <a:rPr lang="en-US" sz="2000" dirty="0" smtClean="0"/>
              <a:t>emains </a:t>
            </a:r>
            <a:r>
              <a:rPr lang="en-US" sz="2000" dirty="0"/>
              <a:t>H</a:t>
            </a:r>
            <a:r>
              <a:rPr lang="en-US" sz="2000" dirty="0" smtClean="0"/>
              <a:t>igh and Majority of Doses </a:t>
            </a:r>
            <a:r>
              <a:rPr lang="en-US" sz="2000" dirty="0"/>
              <a:t>A</a:t>
            </a:r>
            <a:r>
              <a:rPr lang="en-US" sz="2000" dirty="0" smtClean="0"/>
              <a:t>re </a:t>
            </a:r>
            <a:r>
              <a:rPr lang="en-US" sz="2000" dirty="0"/>
              <a:t>U</a:t>
            </a:r>
            <a:r>
              <a:rPr lang="en-US" sz="2000" dirty="0" smtClean="0"/>
              <a:t>nder 200 Units</a:t>
            </a:r>
          </a:p>
        </p:txBody>
      </p:sp>
      <p:sp>
        <p:nvSpPr>
          <p:cNvPr id="31" name="Text Box 18"/>
          <p:cNvSpPr txBox="1">
            <a:spLocks noChangeArrowheads="1"/>
          </p:cNvSpPr>
          <p:nvPr/>
        </p:nvSpPr>
        <p:spPr bwMode="auto">
          <a:xfrm>
            <a:off x="561261" y="5331106"/>
            <a:ext cx="804227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n-US" sz="700" dirty="0">
                <a:solidFill>
                  <a:srgbClr val="333333"/>
                </a:solidFill>
                <a:latin typeface="+mn-lt"/>
              </a:rPr>
              <a:t>Base: Treatment </a:t>
            </a:r>
            <a:r>
              <a:rPr lang="en-US" sz="700" dirty="0" smtClean="0">
                <a:solidFill>
                  <a:srgbClr val="333333"/>
                </a:solidFill>
                <a:latin typeface="+mn-lt"/>
              </a:rPr>
              <a:t>opportunities. Data </a:t>
            </a:r>
            <a:r>
              <a:rPr lang="en-US" sz="700" dirty="0">
                <a:solidFill>
                  <a:srgbClr val="333333"/>
                </a:solidFill>
                <a:latin typeface="+mn-lt"/>
              </a:rPr>
              <a:t>is weighted based on the number of charts.</a:t>
            </a:r>
          </a:p>
          <a:p>
            <a:pPr algn="l" eaLnBrk="1" hangingPunct="1"/>
            <a:r>
              <a:rPr lang="en-US" sz="700" dirty="0" smtClean="0">
                <a:solidFill>
                  <a:srgbClr val="FF0000"/>
                </a:solidFill>
                <a:latin typeface="+mn-lt"/>
              </a:rPr>
              <a:t>N/O/P/M</a:t>
            </a:r>
            <a:r>
              <a:rPr lang="en-US" sz="700" dirty="0" smtClean="0">
                <a:solidFill>
                  <a:srgbClr val="333333"/>
                </a:solidFill>
                <a:latin typeface="+mn-lt"/>
              </a:rPr>
              <a:t>: </a:t>
            </a:r>
            <a:r>
              <a:rPr lang="en-US" sz="700" dirty="0">
                <a:solidFill>
                  <a:srgbClr val="333333"/>
                </a:solidFill>
                <a:latin typeface="+mn-lt"/>
              </a:rPr>
              <a:t>Significantly greater than indicated group at a 95% confidence level</a:t>
            </a:r>
            <a:r>
              <a:rPr lang="en-US" sz="700" dirty="0" smtClean="0">
                <a:solidFill>
                  <a:srgbClr val="333333"/>
                </a:solidFill>
                <a:latin typeface="+mn-lt"/>
              </a:rPr>
              <a:t>. </a:t>
            </a:r>
            <a:r>
              <a:rPr lang="en-US" sz="700" dirty="0" smtClean="0">
                <a:solidFill>
                  <a:srgbClr val="008000"/>
                </a:solidFill>
                <a:latin typeface="+mn-lt"/>
                <a:sym typeface="Wingdings 3"/>
              </a:rPr>
              <a:t></a:t>
            </a:r>
            <a:r>
              <a:rPr lang="en-US" sz="700" dirty="0">
                <a:solidFill>
                  <a:srgbClr val="333333"/>
                </a:solidFill>
                <a:latin typeface="+mn-lt"/>
              </a:rPr>
              <a:t>/</a:t>
            </a:r>
            <a:r>
              <a:rPr lang="en-US" sz="700" dirty="0">
                <a:solidFill>
                  <a:srgbClr val="FF0000"/>
                </a:solidFill>
                <a:latin typeface="+mn-lt"/>
                <a:sym typeface="Wingdings 3"/>
              </a:rPr>
              <a:t></a:t>
            </a:r>
            <a:r>
              <a:rPr lang="en-US" sz="700" dirty="0">
                <a:solidFill>
                  <a:srgbClr val="333333"/>
                </a:solidFill>
                <a:latin typeface="+mn-lt"/>
                <a:sym typeface="Wingdings 3"/>
              </a:rPr>
              <a:t>: </a:t>
            </a:r>
            <a:r>
              <a:rPr lang="en-US" sz="700" dirty="0" smtClean="0">
                <a:solidFill>
                  <a:srgbClr val="333333"/>
                </a:solidFill>
                <a:latin typeface="+mn-lt"/>
                <a:sym typeface="Wingdings 3"/>
              </a:rPr>
              <a:t>Significantly different than previous month at a 95% confidence level</a:t>
            </a:r>
            <a:r>
              <a:rPr lang="en-US" sz="700" dirty="0" smtClean="0">
                <a:solidFill>
                  <a:srgbClr val="333333"/>
                </a:solidFill>
                <a:latin typeface="+mn-lt"/>
              </a:rPr>
              <a:t>. </a:t>
            </a:r>
            <a:r>
              <a:rPr lang="en-US" sz="700" dirty="0" smtClean="0">
                <a:solidFill>
                  <a:srgbClr val="FFB3B3"/>
                </a:solidFill>
                <a:latin typeface="+mn-lt"/>
              </a:rPr>
              <a:t>¢</a:t>
            </a:r>
            <a:r>
              <a:rPr lang="en-US" sz="700" dirty="0" smtClean="0">
                <a:solidFill>
                  <a:srgbClr val="333333"/>
                </a:solidFill>
                <a:latin typeface="+mn-lt"/>
              </a:rPr>
              <a:t>: </a:t>
            </a:r>
            <a:r>
              <a:rPr lang="en-US" sz="700" dirty="0">
                <a:solidFill>
                  <a:srgbClr val="333333"/>
                </a:solidFill>
                <a:latin typeface="+mn-lt"/>
              </a:rPr>
              <a:t>Small base size</a:t>
            </a:r>
            <a:r>
              <a:rPr lang="en-US" sz="700" dirty="0" smtClean="0">
                <a:solidFill>
                  <a:srgbClr val="333333"/>
                </a:solidFill>
                <a:latin typeface="+mn-lt"/>
              </a:rPr>
              <a:t>. </a:t>
            </a:r>
            <a:fld id="{E8F151E1-08ED-4D3C-8398-23768642B6CE}" type="datetime6">
              <a:rPr lang="en-US" sz="700">
                <a:solidFill>
                  <a:srgbClr val="333333"/>
                </a:solidFill>
                <a:latin typeface="+mn-lt"/>
              </a:rPr>
              <a:pPr algn="l" eaLnBrk="1" hangingPunct="1"/>
              <a:t>March 15</a:t>
            </a:fld>
            <a:r>
              <a:rPr lang="en-US" sz="700" dirty="0">
                <a:solidFill>
                  <a:srgbClr val="333333"/>
                </a:solidFill>
                <a:latin typeface="+mn-lt"/>
              </a:rPr>
              <a:t> – </a:t>
            </a:r>
            <a:fld id="{7BAA5C4F-B2CA-4F06-BC1A-D53D842BD8D7}" type="slidenum">
              <a:rPr lang="en-US" sz="700" smtClean="0">
                <a:solidFill>
                  <a:srgbClr val="333333"/>
                </a:solidFill>
                <a:latin typeface="+mn-lt"/>
              </a:rPr>
              <a:pPr algn="l" eaLnBrk="1" hangingPunct="1"/>
              <a:t>42</a:t>
            </a:fld>
            <a:r>
              <a:rPr lang="en-US" sz="700" dirty="0">
                <a:solidFill>
                  <a:srgbClr val="333333"/>
                </a:solidFill>
                <a:latin typeface="+mn-lt"/>
              </a:rPr>
              <a:t>.</a:t>
            </a:r>
          </a:p>
        </p:txBody>
      </p:sp>
      <p:grpSp>
        <p:nvGrpSpPr>
          <p:cNvPr id="7" name="Group 6"/>
          <p:cNvGrpSpPr/>
          <p:nvPr/>
        </p:nvGrpSpPr>
        <p:grpSpPr>
          <a:xfrm>
            <a:off x="484186" y="1209948"/>
            <a:ext cx="8092716" cy="2621007"/>
            <a:chOff x="484186" y="1547580"/>
            <a:chExt cx="8092716" cy="2621007"/>
          </a:xfrm>
        </p:grpSpPr>
        <p:grpSp>
          <p:nvGrpSpPr>
            <p:cNvPr id="2" name="Group 1"/>
            <p:cNvGrpSpPr/>
            <p:nvPr/>
          </p:nvGrpSpPr>
          <p:grpSpPr>
            <a:xfrm>
              <a:off x="484186" y="1547580"/>
              <a:ext cx="8092716" cy="2621007"/>
              <a:chOff x="991643" y="1547580"/>
              <a:chExt cx="6970890" cy="2257678"/>
            </a:xfrm>
          </p:grpSpPr>
          <p:pic>
            <p:nvPicPr>
              <p:cNvPr id="5120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4930"/>
              <a:stretch/>
            </p:blipFill>
            <p:spPr bwMode="auto">
              <a:xfrm>
                <a:off x="1290855" y="1547580"/>
                <a:ext cx="6671678" cy="2257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Pentagon 61"/>
              <p:cNvSpPr/>
              <p:nvPr/>
            </p:nvSpPr>
            <p:spPr>
              <a:xfrm>
                <a:off x="991643" y="1741579"/>
                <a:ext cx="1005840" cy="194557"/>
              </a:xfrm>
              <a:prstGeom prst="homePlate">
                <a:avLst/>
              </a:prstGeom>
              <a:solidFill>
                <a:schemeClr val="bg1">
                  <a:lumMod val="85000"/>
                </a:schemeClr>
              </a:solidFill>
              <a:ln>
                <a:noFill/>
              </a:ln>
              <a:effectLst>
                <a:outerShdw blurRad="50800" dist="38100" dir="2700000" algn="tl" rotWithShape="0">
                  <a:prstClr val="black">
                    <a:alpha val="40000"/>
                  </a:prstClr>
                </a:outerShdw>
              </a:effectLst>
              <a:scene3d>
                <a:camera prst="orthographicFront"/>
                <a:lightRig rig="threePt" dir="t"/>
              </a:scene3d>
              <a:sp3d>
                <a:bevelT w="25400" h="25400" prst="angle"/>
              </a:sp3d>
            </p:spPr>
            <p:style>
              <a:lnRef idx="2">
                <a:schemeClr val="accent1">
                  <a:shade val="50000"/>
                </a:schemeClr>
              </a:lnRef>
              <a:fillRef idx="1">
                <a:schemeClr val="accent1"/>
              </a:fillRef>
              <a:effectRef idx="0">
                <a:schemeClr val="accent1"/>
              </a:effectRef>
              <a:fontRef idx="minor">
                <a:schemeClr val="lt1"/>
              </a:fontRef>
            </p:style>
            <p:txBody>
              <a:bodyPr wrap="none" tIns="0" bIns="0" anchor="ctr"/>
              <a:lstStyle/>
              <a:p>
                <a:r>
                  <a:rPr lang="en-US" sz="800" b="1" dirty="0">
                    <a:solidFill>
                      <a:srgbClr val="333333"/>
                    </a:solidFill>
                    <a:cs typeface="Arial" pitchFamily="34" charset="0"/>
                  </a:rPr>
                  <a:t>Month ending…</a:t>
                </a:r>
              </a:p>
            </p:txBody>
          </p:sp>
          <p:sp>
            <p:nvSpPr>
              <p:cNvPr id="43" name="TextBox 42"/>
              <p:cNvSpPr txBox="1"/>
              <p:nvPr/>
            </p:nvSpPr>
            <p:spPr>
              <a:xfrm>
                <a:off x="2864111" y="3629975"/>
                <a:ext cx="87314" cy="117874"/>
              </a:xfrm>
              <a:prstGeom prst="rect">
                <a:avLst/>
              </a:prstGeom>
              <a:noFill/>
            </p:spPr>
            <p:txBody>
              <a:bodyPr wrap="none" lIns="0" tIns="0" rIns="0" bIns="0" rtlCol="0" anchor="ctr" anchorCtr="1">
                <a:spAutoFit/>
              </a:bodyPr>
              <a:lstStyle/>
              <a:p>
                <a:r>
                  <a:rPr lang="en-US" sz="900" dirty="0">
                    <a:solidFill>
                      <a:srgbClr val="008000"/>
                    </a:solidFill>
                    <a:latin typeface="Wingdings 3" pitchFamily="18" charset="2"/>
                    <a:cs typeface="Arial"/>
                  </a:rPr>
                  <a:t>Ç</a:t>
                </a:r>
                <a:endParaRPr lang="en-US" sz="900" dirty="0">
                  <a:solidFill>
                    <a:srgbClr val="008000"/>
                  </a:solidFill>
                  <a:latin typeface="Wingdings 3" pitchFamily="18" charset="2"/>
                  <a:cs typeface="Arial" charset="0"/>
                </a:endParaRPr>
              </a:p>
            </p:txBody>
          </p:sp>
          <p:sp>
            <p:nvSpPr>
              <p:cNvPr id="45" name="TextBox 44"/>
              <p:cNvSpPr txBox="1"/>
              <p:nvPr/>
            </p:nvSpPr>
            <p:spPr>
              <a:xfrm>
                <a:off x="2362555" y="3640473"/>
                <a:ext cx="165897" cy="117874"/>
              </a:xfrm>
              <a:prstGeom prst="rect">
                <a:avLst/>
              </a:prstGeom>
              <a:noFill/>
            </p:spPr>
            <p:txBody>
              <a:bodyPr wrap="none" lIns="45720" tIns="0" rIns="45720" bIns="0" rtlCol="0" anchor="ctr" anchorCtr="1">
                <a:spAutoFit/>
              </a:bodyPr>
              <a:lstStyle/>
              <a:p>
                <a:r>
                  <a:rPr lang="en-US" sz="900" dirty="0">
                    <a:solidFill>
                      <a:srgbClr val="FF0000"/>
                    </a:solidFill>
                    <a:latin typeface="Wingdings 3" pitchFamily="18" charset="2"/>
                    <a:cs typeface="Arial"/>
                  </a:rPr>
                  <a:t>È</a:t>
                </a:r>
                <a:endParaRPr lang="en-US" sz="900" dirty="0">
                  <a:solidFill>
                    <a:srgbClr val="FF0000"/>
                  </a:solidFill>
                  <a:latin typeface="Wingdings 3" pitchFamily="18" charset="2"/>
                  <a:cs typeface="Arial" charset="0"/>
                </a:endParaRPr>
              </a:p>
            </p:txBody>
          </p:sp>
        </p:grpSp>
        <p:sp>
          <p:nvSpPr>
            <p:cNvPr id="4" name="Rectangle 3"/>
            <p:cNvSpPr/>
            <p:nvPr/>
          </p:nvSpPr>
          <p:spPr>
            <a:xfrm>
              <a:off x="1761565" y="3605493"/>
              <a:ext cx="6696635" cy="30255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chorCtr="0">
              <a:noAutofit/>
            </a:bodyPr>
            <a:lstStyle/>
            <a:p>
              <a:pPr eaLnBrk="0" hangingPunct="0">
                <a:lnSpc>
                  <a:spcPct val="90000"/>
                </a:lnSpc>
                <a:buClr>
                  <a:srgbClr val="6707A5"/>
                </a:buClr>
              </a:pPr>
              <a:endParaRPr lang="en-US" sz="1200" dirty="0">
                <a:solidFill>
                  <a:srgbClr val="000000"/>
                </a:solidFill>
              </a:endParaRPr>
            </a:p>
          </p:txBody>
        </p:sp>
      </p:grpSp>
      <p:grpSp>
        <p:nvGrpSpPr>
          <p:cNvPr id="6" name="Group 5"/>
          <p:cNvGrpSpPr/>
          <p:nvPr/>
        </p:nvGrpSpPr>
        <p:grpSpPr>
          <a:xfrm>
            <a:off x="797756" y="3842856"/>
            <a:ext cx="7795382" cy="1404778"/>
            <a:chOff x="797756" y="4222053"/>
            <a:chExt cx="7795382" cy="1404778"/>
          </a:xfrm>
        </p:grpSpPr>
        <p:pic>
          <p:nvPicPr>
            <p:cNvPr id="1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7872" b="48319"/>
            <a:stretch/>
          </p:blipFill>
          <p:spPr bwMode="auto">
            <a:xfrm>
              <a:off x="797756" y="4222053"/>
              <a:ext cx="7795382" cy="1404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a:xfrm>
              <a:off x="1925782" y="5440375"/>
              <a:ext cx="6611935" cy="9322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chorCtr="0">
              <a:noAutofit/>
            </a:bodyPr>
            <a:lstStyle/>
            <a:p>
              <a:pPr eaLnBrk="0" hangingPunct="0">
                <a:lnSpc>
                  <a:spcPct val="90000"/>
                </a:lnSpc>
                <a:buClr>
                  <a:srgbClr val="6707A5"/>
                </a:buClr>
              </a:pPr>
              <a:endParaRPr lang="en-US" sz="1200" dirty="0">
                <a:solidFill>
                  <a:srgbClr val="000000"/>
                </a:solidFill>
              </a:endParaRPr>
            </a:p>
          </p:txBody>
        </p:sp>
        <p:sp>
          <p:nvSpPr>
            <p:cNvPr id="18" name="Rectangle 17"/>
            <p:cNvSpPr/>
            <p:nvPr/>
          </p:nvSpPr>
          <p:spPr>
            <a:xfrm>
              <a:off x="1172150" y="5440375"/>
              <a:ext cx="576870" cy="18645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chorCtr="0">
              <a:noAutofit/>
            </a:bodyPr>
            <a:lstStyle/>
            <a:p>
              <a:pPr eaLnBrk="0" hangingPunct="0">
                <a:lnSpc>
                  <a:spcPct val="90000"/>
                </a:lnSpc>
                <a:buClr>
                  <a:srgbClr val="6707A5"/>
                </a:buClr>
              </a:pPr>
              <a:endParaRPr lang="en-US" sz="1200" dirty="0">
                <a:solidFill>
                  <a:srgbClr val="000000"/>
                </a:solidFill>
              </a:endParaRPr>
            </a:p>
          </p:txBody>
        </p:sp>
      </p:grpSp>
      <p:sp>
        <p:nvSpPr>
          <p:cNvPr id="19" name="Rectangle 3"/>
          <p:cNvSpPr>
            <a:spLocks noChangeArrowheads="1"/>
          </p:cNvSpPr>
          <p:nvPr/>
        </p:nvSpPr>
        <p:spPr bwMode="auto">
          <a:xfrm>
            <a:off x="458890" y="5677222"/>
            <a:ext cx="9144000" cy="276999"/>
          </a:xfrm>
          <a:prstGeom prst="rect">
            <a:avLst/>
          </a:prstGeom>
          <a:noFill/>
          <a:ln w="9525">
            <a:noFill/>
            <a:miter lim="800000"/>
            <a:headEnd/>
            <a:tailEnd/>
          </a:ln>
        </p:spPr>
        <p:txBody>
          <a:bodyPr>
            <a:spAutoFit/>
          </a:bodyPr>
          <a:lstStyle/>
          <a:p>
            <a:r>
              <a:rPr lang="en-US" sz="1200" b="1" dirty="0">
                <a:latin typeface="Arial     "/>
              </a:rPr>
              <a:t>Please see </a:t>
            </a:r>
            <a:r>
              <a:rPr lang="en-US" sz="1200" b="1" dirty="0" smtClean="0">
                <a:latin typeface="Arial     "/>
              </a:rPr>
              <a:t>BOTOX</a:t>
            </a:r>
            <a:r>
              <a:rPr lang="en-US" sz="1200" b="1" baseline="30000" dirty="0">
                <a:latin typeface="Arial     "/>
              </a:rPr>
              <a:t>®</a:t>
            </a:r>
            <a:r>
              <a:rPr lang="en-US" sz="1200" b="1" dirty="0">
                <a:latin typeface="Arial     "/>
              </a:rPr>
              <a:t> and </a:t>
            </a:r>
            <a:r>
              <a:rPr lang="en-US" sz="1200" b="1" dirty="0" smtClean="0">
                <a:latin typeface="Arial     "/>
              </a:rPr>
              <a:t>BOTOX</a:t>
            </a:r>
            <a:r>
              <a:rPr lang="en-US" sz="1200" b="1" baseline="30000" dirty="0" smtClean="0">
                <a:latin typeface="Arial     "/>
              </a:rPr>
              <a:t>®</a:t>
            </a:r>
            <a:r>
              <a:rPr lang="en-US" sz="1200" b="1" dirty="0" smtClean="0">
                <a:latin typeface="Arial     "/>
              </a:rPr>
              <a:t> </a:t>
            </a:r>
            <a:r>
              <a:rPr lang="en-US" sz="1200" b="1" dirty="0">
                <a:latin typeface="Arial     "/>
              </a:rPr>
              <a:t>Cosmetic </a:t>
            </a:r>
            <a:r>
              <a:rPr lang="en-US" sz="1200" b="1" dirty="0" smtClean="0">
                <a:latin typeface="Arial     "/>
              </a:rPr>
              <a:t>Important Safety Information included in this presentation.</a:t>
            </a:r>
            <a:endParaRPr lang="en-US" sz="1200" b="1" dirty="0">
              <a:latin typeface="Arial     "/>
            </a:endParaRPr>
          </a:p>
        </p:txBody>
      </p:sp>
      <p:sp>
        <p:nvSpPr>
          <p:cNvPr id="20" name="Text Box 4"/>
          <p:cNvSpPr txBox="1">
            <a:spLocks noChangeArrowheads="1"/>
          </p:cNvSpPr>
          <p:nvPr/>
        </p:nvSpPr>
        <p:spPr bwMode="auto">
          <a:xfrm>
            <a:off x="455428" y="5532088"/>
            <a:ext cx="7835900" cy="230832"/>
          </a:xfrm>
          <a:prstGeom prst="rect">
            <a:avLst/>
          </a:prstGeom>
          <a:noFill/>
          <a:ln w="9525">
            <a:noFill/>
            <a:miter lim="800000"/>
            <a:headEnd/>
            <a:tailEnd/>
          </a:ln>
        </p:spPr>
        <p:txBody>
          <a:bodyPr>
            <a:spAutoFit/>
          </a:bodyPr>
          <a:lstStyle/>
          <a:p>
            <a:r>
              <a:rPr lang="en-US" sz="900" b="1" dirty="0" smtClean="0">
                <a:latin typeface="Arial" panose="020B0604020202020204" pitchFamily="34" charset="0"/>
                <a:cs typeface="Arial" panose="020B0604020202020204" pitchFamily="34" charset="0"/>
              </a:rPr>
              <a:t>Reference: </a:t>
            </a:r>
            <a:r>
              <a:rPr lang="en-US" sz="900" dirty="0" smtClean="0">
                <a:latin typeface="Arial" panose="020B0604020202020204" pitchFamily="34" charset="0"/>
                <a:cs typeface="Arial" panose="020B0604020202020204" pitchFamily="34" charset="0"/>
              </a:rPr>
              <a:t>1</a:t>
            </a:r>
            <a:r>
              <a:rPr lang="en-US" sz="900" dirty="0">
                <a:latin typeface="Arial" panose="020B0604020202020204" pitchFamily="34" charset="0"/>
                <a:cs typeface="Arial" panose="020B0604020202020204" pitchFamily="34" charset="0"/>
              </a:rPr>
              <a:t>. </a:t>
            </a:r>
            <a:r>
              <a:rPr lang="en-US" sz="900" dirty="0" smtClean="0"/>
              <a:t>Data on file</a:t>
            </a:r>
            <a:r>
              <a:rPr lang="en-US" sz="900" dirty="0"/>
              <a:t>.</a:t>
            </a:r>
            <a:r>
              <a:rPr lang="en-US" sz="900" dirty="0" smtClean="0"/>
              <a:t> Allergan, Inc.</a:t>
            </a:r>
            <a:r>
              <a:rPr lang="en-US" sz="900" b="1" dirty="0" smtClean="0"/>
              <a:t> </a:t>
            </a:r>
            <a:endParaRPr lang="en-US"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062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318" y="2676954"/>
            <a:ext cx="7772400" cy="492125"/>
          </a:xfrm>
        </p:spPr>
        <p:txBody>
          <a:bodyPr>
            <a:noAutofit/>
          </a:bodyPr>
          <a:lstStyle/>
          <a:p>
            <a:pPr>
              <a:defRPr/>
            </a:pPr>
            <a:r>
              <a:rPr lang="en-US" dirty="0" smtClean="0"/>
              <a:t>Thank you</a:t>
            </a:r>
            <a:endParaRPr lang="en-US" dirty="0"/>
          </a:p>
        </p:txBody>
      </p:sp>
      <p:sp>
        <p:nvSpPr>
          <p:cNvPr id="53252" name="Text Box 4"/>
          <p:cNvSpPr txBox="1">
            <a:spLocks noChangeArrowheads="1"/>
          </p:cNvSpPr>
          <p:nvPr/>
        </p:nvSpPr>
        <p:spPr bwMode="auto">
          <a:xfrm>
            <a:off x="598400" y="5222435"/>
            <a:ext cx="3273425" cy="553998"/>
          </a:xfrm>
          <a:prstGeom prst="rect">
            <a:avLst/>
          </a:prstGeom>
          <a:noFill/>
          <a:ln w="9525">
            <a:noFill/>
            <a:miter lim="800000"/>
            <a:headEnd/>
            <a:tailEnd/>
          </a:ln>
        </p:spPr>
        <p:txBody>
          <a:bodyPr>
            <a:spAutoFit/>
          </a:bodyPr>
          <a:lstStyle/>
          <a:p>
            <a:r>
              <a:rPr lang="en-US" sz="1000" dirty="0">
                <a:cs typeface="Arial" panose="020B0604020202020204" pitchFamily="34" charset="0"/>
              </a:rPr>
              <a:t>© </a:t>
            </a:r>
            <a:r>
              <a:rPr lang="en-US" sz="1000" dirty="0" smtClean="0">
                <a:cs typeface="Arial" panose="020B0604020202020204" pitchFamily="34" charset="0"/>
              </a:rPr>
              <a:t>2014 Allergan</a:t>
            </a:r>
            <a:r>
              <a:rPr lang="en-US" sz="1000" dirty="0">
                <a:cs typeface="Arial" panose="020B0604020202020204" pitchFamily="34" charset="0"/>
              </a:rPr>
              <a:t>, Inc. All Rights </a:t>
            </a:r>
            <a:r>
              <a:rPr lang="en-US" sz="1000" dirty="0" smtClean="0">
                <a:cs typeface="Arial" panose="020B0604020202020204" pitchFamily="34" charset="0"/>
              </a:rPr>
              <a:t>Reserved.</a:t>
            </a:r>
            <a:endParaRPr lang="en-US" sz="1000" dirty="0">
              <a:cs typeface="Arial" panose="020B0604020202020204" pitchFamily="34" charset="0"/>
            </a:endParaRPr>
          </a:p>
          <a:p>
            <a:r>
              <a:rPr lang="en-US" sz="1000" dirty="0">
                <a:cs typeface="Arial" panose="020B0604020202020204" pitchFamily="34" charset="0"/>
              </a:rPr>
              <a:t>® marks owned by Allergan, Inc. </a:t>
            </a:r>
            <a:r>
              <a:rPr lang="en-US" sz="1000" dirty="0" smtClean="0">
                <a:cs typeface="Arial" panose="020B0604020202020204" pitchFamily="34" charset="0"/>
              </a:rPr>
              <a:t>www.allergan.com  </a:t>
            </a:r>
            <a:br>
              <a:rPr lang="en-US" sz="1000" dirty="0" smtClean="0">
                <a:cs typeface="Arial" panose="020B0604020202020204" pitchFamily="34" charset="0"/>
              </a:rPr>
            </a:br>
            <a:r>
              <a:rPr lang="en-US" sz="1000" dirty="0"/>
              <a:t>APC21TP15</a:t>
            </a:r>
            <a:endParaRPr lang="en-US" sz="1000" dirty="0">
              <a:cs typeface="Arial" panose="020B0604020202020204" pitchFamily="34" charset="0"/>
            </a:endParaRPr>
          </a:p>
        </p:txBody>
      </p:sp>
      <p:sp>
        <p:nvSpPr>
          <p:cNvPr id="6" name="Rectangle 3"/>
          <p:cNvSpPr>
            <a:spLocks noChangeArrowheads="1"/>
          </p:cNvSpPr>
          <p:nvPr/>
        </p:nvSpPr>
        <p:spPr bwMode="auto">
          <a:xfrm>
            <a:off x="580767" y="4413338"/>
            <a:ext cx="8118390" cy="584775"/>
          </a:xfrm>
          <a:prstGeom prst="rect">
            <a:avLst/>
          </a:prstGeom>
          <a:noFill/>
          <a:ln w="9525">
            <a:noFill/>
            <a:miter lim="800000"/>
            <a:headEnd/>
            <a:tailEnd/>
          </a:ln>
        </p:spPr>
        <p:txBody>
          <a:bodyPr wrap="square">
            <a:spAutoFit/>
          </a:bodyPr>
          <a:lstStyle/>
          <a:p>
            <a:r>
              <a:rPr lang="en-US" sz="1600" b="1" dirty="0">
                <a:latin typeface="Arial" panose="020B0604020202020204" pitchFamily="34" charset="0"/>
                <a:cs typeface="Arial" panose="020B0604020202020204" pitchFamily="34" charset="0"/>
              </a:rPr>
              <a:t>Please see BOTOX</a:t>
            </a:r>
            <a:r>
              <a:rPr lang="en-US" sz="1600" b="1" baseline="300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 full Prescribing Information, including Boxed Warning and Medication Guide available at this presentation.</a:t>
            </a:r>
          </a:p>
        </p:txBody>
      </p:sp>
    </p:spTree>
    <p:extLst>
      <p:ext uri="{BB962C8B-B14F-4D97-AF65-F5344CB8AC3E}">
        <p14:creationId xmlns:p14="http://schemas.microsoft.com/office/powerpoint/2010/main" val="189010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4"/>
          <p:cNvSpPr>
            <a:spLocks noGrp="1"/>
          </p:cNvSpPr>
          <p:nvPr>
            <p:ph type="ctrTitle"/>
          </p:nvPr>
        </p:nvSpPr>
        <p:spPr>
          <a:xfrm>
            <a:off x="685800" y="2205502"/>
            <a:ext cx="7772400" cy="1470025"/>
          </a:xfrm>
        </p:spPr>
        <p:txBody>
          <a:bodyPr anchor="ctr">
            <a:normAutofit/>
          </a:bodyPr>
          <a:lstStyle/>
          <a:p>
            <a:r>
              <a:rPr lang="en-US" sz="3500" dirty="0">
                <a:latin typeface="+mj-lt"/>
              </a:rPr>
              <a:t>Commitment to the Botulinum </a:t>
            </a:r>
            <a:r>
              <a:rPr lang="en-US" sz="3500" dirty="0" smtClean="0">
                <a:latin typeface="+mj-lt"/>
              </a:rPr>
              <a:t/>
            </a:r>
            <a:br>
              <a:rPr lang="en-US" sz="3500" dirty="0" smtClean="0">
                <a:latin typeface="+mj-lt"/>
              </a:rPr>
            </a:br>
            <a:r>
              <a:rPr lang="en-US" sz="3500" dirty="0" smtClean="0">
                <a:latin typeface="+mj-lt"/>
              </a:rPr>
              <a:t>Toxin Class:</a:t>
            </a:r>
            <a:r>
              <a:rPr lang="en-US" sz="3500" dirty="0">
                <a:latin typeface="+mj-lt"/>
              </a:rPr>
              <a:t> </a:t>
            </a:r>
            <a:r>
              <a:rPr lang="en-US" sz="3500" dirty="0" smtClean="0">
                <a:latin typeface="+mj-lt"/>
              </a:rPr>
              <a:t>NDO Module</a:t>
            </a:r>
          </a:p>
        </p:txBody>
      </p:sp>
      <p:sp>
        <p:nvSpPr>
          <p:cNvPr id="3076" name="Text Box 5"/>
          <p:cNvSpPr txBox="1">
            <a:spLocks noChangeArrowheads="1"/>
          </p:cNvSpPr>
          <p:nvPr/>
        </p:nvSpPr>
        <p:spPr bwMode="auto">
          <a:xfrm>
            <a:off x="365125" y="4221163"/>
            <a:ext cx="7315200" cy="1584325"/>
          </a:xfrm>
          <a:prstGeom prst="rect">
            <a:avLst/>
          </a:prstGeom>
          <a:noFill/>
          <a:ln w="9525">
            <a:noFill/>
            <a:miter lim="800000"/>
            <a:headEnd/>
            <a:tailEnd/>
          </a:ln>
        </p:spPr>
        <p:txBody>
          <a:bodyPr anchor="ctr"/>
          <a:lstStyle/>
          <a:p>
            <a:pPr eaLnBrk="0" hangingPunct="0">
              <a:lnSpc>
                <a:spcPct val="85000"/>
              </a:lnSpc>
              <a:defRPr/>
            </a:pPr>
            <a:r>
              <a:rPr lang="en-US" sz="2200" b="1" dirty="0">
                <a:solidFill>
                  <a:schemeClr val="bg1"/>
                </a:solidFill>
                <a:latin typeface="+mj-lt"/>
                <a:ea typeface="+mj-ea"/>
                <a:cs typeface="+mj-cs"/>
              </a:rPr>
              <a:t>Presented to: </a:t>
            </a:r>
          </a:p>
          <a:p>
            <a:pPr eaLnBrk="0" hangingPunct="0">
              <a:lnSpc>
                <a:spcPct val="85000"/>
              </a:lnSpc>
              <a:defRPr/>
            </a:pPr>
            <a:r>
              <a:rPr lang="en-US" sz="2200" b="1" dirty="0">
                <a:solidFill>
                  <a:schemeClr val="bg1"/>
                </a:solidFill>
                <a:latin typeface="+mj-lt"/>
                <a:ea typeface="+mj-ea"/>
                <a:cs typeface="+mj-cs"/>
              </a:rPr>
              <a:t>Presented by:</a:t>
            </a:r>
          </a:p>
          <a:p>
            <a:pPr eaLnBrk="0" hangingPunct="0">
              <a:lnSpc>
                <a:spcPct val="85000"/>
              </a:lnSpc>
              <a:defRPr/>
            </a:pPr>
            <a:r>
              <a:rPr lang="en-US" sz="2200" b="1" dirty="0">
                <a:solidFill>
                  <a:schemeClr val="bg1"/>
                </a:solidFill>
                <a:latin typeface="+mj-lt"/>
                <a:ea typeface="+mj-ea"/>
                <a:cs typeface="+mj-cs"/>
              </a:rPr>
              <a:t>Date:</a:t>
            </a:r>
          </a:p>
        </p:txBody>
      </p:sp>
    </p:spTree>
    <p:extLst>
      <p:ext uri="{BB962C8B-B14F-4D97-AF65-F5344CB8AC3E}">
        <p14:creationId xmlns:p14="http://schemas.microsoft.com/office/powerpoint/2010/main" val="1907241665"/>
      </p:ext>
    </p:extLst>
  </p:cSld>
  <p:clrMapOvr>
    <a:masterClrMapping/>
  </p:clrMapOvr>
  <p:transition>
    <p:strips dir="l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7"/>
          <p:cNvSpPr>
            <a:spLocks noGrp="1" noChangeArrowheads="1"/>
          </p:cNvSpPr>
          <p:nvPr>
            <p:ph type="title"/>
          </p:nvPr>
        </p:nvSpPr>
        <p:spPr>
          <a:xfrm>
            <a:off x="207492" y="-52573"/>
            <a:ext cx="9124950" cy="1005230"/>
          </a:xfrm>
        </p:spPr>
        <p:txBody>
          <a:bodyPr>
            <a:normAutofit fontScale="90000"/>
          </a:bodyPr>
          <a:lstStyle/>
          <a:p>
            <a:r>
              <a:rPr lang="en-US" sz="3000" dirty="0"/>
              <a:t>Over 4.4 Million Americans with a Neurologic Condition </a:t>
            </a:r>
            <a:r>
              <a:rPr lang="en-US" sz="3000" dirty="0" smtClean="0"/>
              <a:t>Have </a:t>
            </a:r>
            <a:r>
              <a:rPr lang="en-US" sz="3000" dirty="0"/>
              <a:t>Detrusor Overactivity</a:t>
            </a:r>
            <a:r>
              <a:rPr lang="en-US" sz="3000" baseline="30000" dirty="0"/>
              <a:t>1</a:t>
            </a:r>
            <a:endParaRPr lang="en-US" sz="3000" baseline="30000" dirty="0" smtClean="0"/>
          </a:p>
        </p:txBody>
      </p:sp>
      <p:sp>
        <p:nvSpPr>
          <p:cNvPr id="1028" name="Content Placeholder 6"/>
          <p:cNvSpPr>
            <a:spLocks noGrp="1"/>
          </p:cNvSpPr>
          <p:nvPr>
            <p:ph idx="1"/>
          </p:nvPr>
        </p:nvSpPr>
        <p:spPr>
          <a:xfrm>
            <a:off x="271848" y="1200494"/>
            <a:ext cx="8643551" cy="4014058"/>
          </a:xfrm>
        </p:spPr>
        <p:txBody>
          <a:bodyPr/>
          <a:lstStyle/>
          <a:p>
            <a:r>
              <a:rPr lang="en-US" sz="1800" dirty="0"/>
              <a:t>Approximately</a:t>
            </a:r>
            <a:r>
              <a:rPr lang="en-US" sz="1800" dirty="0" smtClean="0"/>
              <a:t> </a:t>
            </a:r>
            <a:r>
              <a:rPr lang="en-US" sz="1800" dirty="0"/>
              <a:t>2.6 million Americans with a neurologic condition have urinary </a:t>
            </a:r>
            <a:r>
              <a:rPr lang="en-US" sz="1800" dirty="0" smtClean="0"/>
              <a:t/>
            </a:r>
            <a:br>
              <a:rPr lang="en-US" sz="1800" dirty="0" smtClean="0"/>
            </a:br>
            <a:r>
              <a:rPr lang="en-US" sz="1800" dirty="0" smtClean="0"/>
              <a:t>incontinence </a:t>
            </a:r>
            <a:r>
              <a:rPr lang="en-US" sz="1800" dirty="0"/>
              <a:t>(UI)</a:t>
            </a:r>
            <a:r>
              <a:rPr lang="en-US" sz="1800" baseline="30000" dirty="0"/>
              <a:t>1</a:t>
            </a:r>
          </a:p>
          <a:p>
            <a:r>
              <a:rPr lang="en-US" sz="1800" dirty="0"/>
              <a:t>Urinary incontinence due to neurogenic detrusor </a:t>
            </a:r>
            <a:r>
              <a:rPr lang="en-US" sz="1800" dirty="0" err="1" smtClean="0"/>
              <a:t>overactivity</a:t>
            </a:r>
            <a:r>
              <a:rPr lang="en-US" sz="1800" dirty="0" smtClean="0"/>
              <a:t> (NDO) can </a:t>
            </a:r>
            <a:r>
              <a:rPr lang="en-US" sz="1800" dirty="0"/>
              <a:t>occur </a:t>
            </a:r>
            <a:r>
              <a:rPr lang="en-US" sz="1800" dirty="0" smtClean="0"/>
              <a:t/>
            </a:r>
            <a:br>
              <a:rPr lang="en-US" sz="1800" dirty="0" smtClean="0"/>
            </a:br>
            <a:r>
              <a:rPr lang="en-US" sz="1800" dirty="0" smtClean="0"/>
              <a:t>across </a:t>
            </a:r>
            <a:r>
              <a:rPr lang="en-US" sz="1800" dirty="0"/>
              <a:t>a range of neurologic injuries or diseases</a:t>
            </a:r>
            <a:r>
              <a:rPr lang="en-US" sz="1800" baseline="30000" dirty="0"/>
              <a:t>2</a:t>
            </a:r>
          </a:p>
          <a:p>
            <a:pPr lvl="1"/>
            <a:r>
              <a:rPr lang="en-US" sz="1600" dirty="0"/>
              <a:t>Multiple </a:t>
            </a:r>
            <a:r>
              <a:rPr lang="en-US" sz="1600" dirty="0" smtClean="0"/>
              <a:t>sclerosis </a:t>
            </a:r>
            <a:r>
              <a:rPr lang="en-US" sz="1600" dirty="0"/>
              <a:t>(MS)</a:t>
            </a:r>
          </a:p>
          <a:p>
            <a:pPr lvl="1"/>
            <a:r>
              <a:rPr lang="en-US" sz="1600" dirty="0"/>
              <a:t>Spinal </a:t>
            </a:r>
            <a:r>
              <a:rPr lang="en-US" sz="1600" dirty="0" smtClean="0"/>
              <a:t>cord injury </a:t>
            </a:r>
            <a:r>
              <a:rPr lang="en-US" sz="1600" dirty="0"/>
              <a:t>(SCI)</a:t>
            </a:r>
          </a:p>
          <a:p>
            <a:pPr lvl="1"/>
            <a:r>
              <a:rPr lang="en-US" sz="1600" dirty="0"/>
              <a:t>Parkinson’s </a:t>
            </a:r>
            <a:r>
              <a:rPr lang="en-US" sz="1600" dirty="0" smtClean="0"/>
              <a:t>disease </a:t>
            </a:r>
            <a:r>
              <a:rPr lang="en-US" sz="1600" dirty="0"/>
              <a:t>(PD)</a:t>
            </a:r>
          </a:p>
          <a:p>
            <a:pPr lvl="1"/>
            <a:r>
              <a:rPr lang="en-US" sz="1600" dirty="0"/>
              <a:t>Stroke</a:t>
            </a:r>
          </a:p>
          <a:p>
            <a:pPr marL="0" indent="0">
              <a:buNone/>
            </a:pPr>
            <a:endParaRPr lang="en-US" sz="1800" dirty="0" smtClean="0"/>
          </a:p>
        </p:txBody>
      </p:sp>
      <p:sp>
        <p:nvSpPr>
          <p:cNvPr id="4" name="Rectangle 3"/>
          <p:cNvSpPr/>
          <p:nvPr/>
        </p:nvSpPr>
        <p:spPr>
          <a:xfrm>
            <a:off x="417268" y="5612762"/>
            <a:ext cx="9144000" cy="246221"/>
          </a:xfrm>
          <a:prstGeom prst="rect">
            <a:avLst/>
          </a:prstGeom>
        </p:spPr>
        <p:txBody>
          <a:bodyPr wrap="square">
            <a:spAutoFit/>
          </a:bodyPr>
          <a:lstStyle/>
          <a:p>
            <a:r>
              <a:rPr lang="en-US" sz="1000" b="1" dirty="0">
                <a:latin typeface="Arial" panose="020B0604020202020204" pitchFamily="34" charset="0"/>
                <a:cs typeface="Arial" panose="020B0604020202020204" pitchFamily="34" charset="0"/>
              </a:rPr>
              <a:t>References: </a:t>
            </a:r>
            <a:r>
              <a:rPr lang="en-US" sz="1000" dirty="0">
                <a:latin typeface="Arial" panose="020B0604020202020204" pitchFamily="34" charset="0"/>
                <a:cs typeface="Arial" panose="020B0604020202020204" pitchFamily="34" charset="0"/>
              </a:rPr>
              <a:t>1. Data on </a:t>
            </a:r>
            <a:r>
              <a:rPr lang="en-US" sz="1000" dirty="0" smtClean="0">
                <a:latin typeface="Arial" panose="020B0604020202020204" pitchFamily="34" charset="0"/>
                <a:cs typeface="Arial" panose="020B0604020202020204" pitchFamily="34" charset="0"/>
              </a:rPr>
              <a:t>file. </a:t>
            </a:r>
            <a:r>
              <a:rPr lang="en-US" sz="1000" dirty="0">
                <a:latin typeface="Arial" panose="020B0604020202020204" pitchFamily="34" charset="0"/>
                <a:cs typeface="Arial" panose="020B0604020202020204" pitchFamily="34" charset="0"/>
              </a:rPr>
              <a:t>Allergan, Inc. 2. Denys P, </a:t>
            </a:r>
            <a:r>
              <a:rPr lang="en-US" sz="1000" dirty="0" smtClean="0">
                <a:latin typeface="Arial" panose="020B0604020202020204" pitchFamily="34" charset="0"/>
                <a:cs typeface="Arial" panose="020B0604020202020204" pitchFamily="34" charset="0"/>
              </a:rPr>
              <a:t>Schnitzler A, Roche N. </a:t>
            </a:r>
            <a:r>
              <a:rPr lang="en-US" sz="1000" i="1" dirty="0">
                <a:latin typeface="Arial" panose="020B0604020202020204" pitchFamily="34" charset="0"/>
                <a:cs typeface="Arial" panose="020B0604020202020204" pitchFamily="34" charset="0"/>
              </a:rPr>
              <a:t>Euro </a:t>
            </a:r>
            <a:r>
              <a:rPr lang="en-US" sz="1000" i="1" dirty="0" err="1">
                <a:latin typeface="Arial" panose="020B0604020202020204" pitchFamily="34" charset="0"/>
                <a:cs typeface="Arial" panose="020B0604020202020204" pitchFamily="34" charset="0"/>
              </a:rPr>
              <a:t>Urol</a:t>
            </a:r>
            <a:r>
              <a:rPr lang="en-US" sz="1000" i="1" dirty="0">
                <a:latin typeface="Arial" panose="020B0604020202020204" pitchFamily="34" charset="0"/>
                <a:cs typeface="Arial" panose="020B0604020202020204" pitchFamily="34" charset="0"/>
              </a:rPr>
              <a:t> Suppl. </a:t>
            </a:r>
            <a:r>
              <a:rPr lang="en-US" sz="1000" dirty="0" smtClean="0">
                <a:latin typeface="Arial" panose="020B0604020202020204" pitchFamily="34" charset="0"/>
                <a:cs typeface="Arial" panose="020B0604020202020204" pitchFamily="34" charset="0"/>
              </a:rPr>
              <a:t>2006;5: 691-695</a:t>
            </a:r>
            <a:r>
              <a:rPr lang="en-US" sz="1000" dirty="0">
                <a:latin typeface="Arial" panose="020B0604020202020204" pitchFamily="34" charset="0"/>
                <a:cs typeface="Arial" panose="020B0604020202020204" pitchFamily="34" charset="0"/>
              </a:rPr>
              <a:t>. </a:t>
            </a:r>
          </a:p>
        </p:txBody>
      </p:sp>
      <p:sp>
        <p:nvSpPr>
          <p:cNvPr id="5" name="Rectangle 3"/>
          <p:cNvSpPr>
            <a:spLocks noChangeArrowheads="1"/>
          </p:cNvSpPr>
          <p:nvPr/>
        </p:nvSpPr>
        <p:spPr bwMode="auto">
          <a:xfrm>
            <a:off x="190757" y="5040560"/>
            <a:ext cx="9144000" cy="492443"/>
          </a:xfrm>
          <a:prstGeom prst="rect">
            <a:avLst/>
          </a:prstGeom>
          <a:noFill/>
          <a:ln w="9525">
            <a:noFill/>
            <a:miter lim="800000"/>
            <a:headEnd/>
            <a:tailEnd/>
          </a:ln>
        </p:spPr>
        <p:txBody>
          <a:bodyPr>
            <a:spAutoFit/>
          </a:bodyPr>
          <a:lstStyle/>
          <a:p>
            <a:r>
              <a:rPr lang="en-US" sz="1300" b="1" dirty="0" smtClean="0">
                <a:latin typeface="Arial" panose="020B0604020202020204" pitchFamily="34" charset="0"/>
                <a:cs typeface="Arial" panose="020B0604020202020204" pitchFamily="34" charset="0"/>
              </a:rPr>
              <a:t> Please </a:t>
            </a:r>
            <a:r>
              <a:rPr lang="en-US" sz="1300" b="1" dirty="0">
                <a:latin typeface="Arial" panose="020B0604020202020204" pitchFamily="34" charset="0"/>
                <a:cs typeface="Arial" panose="020B0604020202020204" pitchFamily="34" charset="0"/>
              </a:rPr>
              <a:t>see </a:t>
            </a:r>
            <a:r>
              <a:rPr lang="en-US" sz="1300" b="1" dirty="0" smtClean="0">
                <a:latin typeface="Arial" panose="020B0604020202020204" pitchFamily="34" charset="0"/>
                <a:cs typeface="Arial" panose="020B0604020202020204" pitchFamily="34" charset="0"/>
              </a:rPr>
              <a:t>BOTOX</a:t>
            </a:r>
            <a:r>
              <a:rPr lang="en-US" sz="1300" b="1" baseline="30000" dirty="0">
                <a:latin typeface="Arial" panose="020B0604020202020204" pitchFamily="34" charset="0"/>
                <a:cs typeface="Arial" panose="020B0604020202020204" pitchFamily="34" charset="0"/>
              </a:rPr>
              <a:t>®</a:t>
            </a:r>
            <a:r>
              <a:rPr lang="en-US" sz="1300" b="1" dirty="0">
                <a:latin typeface="Arial" panose="020B0604020202020204" pitchFamily="34" charset="0"/>
                <a:cs typeface="Arial" panose="020B0604020202020204" pitchFamily="34" charset="0"/>
              </a:rPr>
              <a:t> and BOTOX</a:t>
            </a:r>
            <a:r>
              <a:rPr lang="en-US" sz="1300" b="1" baseline="30000" dirty="0">
                <a:latin typeface="Arial" panose="020B0604020202020204" pitchFamily="34" charset="0"/>
                <a:cs typeface="Arial" panose="020B0604020202020204" pitchFamily="34" charset="0"/>
              </a:rPr>
              <a:t> ®</a:t>
            </a:r>
            <a:r>
              <a:rPr lang="en-US" sz="1300" b="1" dirty="0">
                <a:latin typeface="Arial" panose="020B0604020202020204" pitchFamily="34" charset="0"/>
                <a:cs typeface="Arial" panose="020B0604020202020204" pitchFamily="34" charset="0"/>
              </a:rPr>
              <a:t> Cosmetic </a:t>
            </a:r>
            <a:r>
              <a:rPr lang="en-US" sz="1300" b="1" dirty="0" smtClean="0">
                <a:latin typeface="Arial" panose="020B0604020202020204" pitchFamily="34" charset="0"/>
                <a:cs typeface="Arial" panose="020B0604020202020204" pitchFamily="34" charset="0"/>
              </a:rPr>
              <a:t>Important Safety Information including Boxed Warning</a:t>
            </a:r>
          </a:p>
          <a:p>
            <a:r>
              <a:rPr lang="en-US" sz="1300" b="1" dirty="0" smtClean="0">
                <a:latin typeface="Arial" panose="020B0604020202020204" pitchFamily="34" charset="0"/>
                <a:cs typeface="Arial" panose="020B0604020202020204" pitchFamily="34" charset="0"/>
              </a:rPr>
              <a:t> included in this presentation.</a:t>
            </a:r>
            <a:endParaRPr lang="en-US" sz="13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354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type="title"/>
          </p:nvPr>
        </p:nvSpPr>
        <p:spPr>
          <a:xfrm>
            <a:off x="152400" y="17933"/>
            <a:ext cx="8839200" cy="955675"/>
          </a:xfrm>
        </p:spPr>
        <p:txBody>
          <a:bodyPr>
            <a:normAutofit fontScale="90000"/>
          </a:bodyPr>
          <a:lstStyle/>
          <a:p>
            <a:r>
              <a:rPr lang="en-US" sz="3000" dirty="0" smtClean="0"/>
              <a:t>Administration of BOTOX</a:t>
            </a:r>
            <a:r>
              <a:rPr lang="en-US" sz="3000" baseline="30000" dirty="0" smtClean="0"/>
              <a:t>®</a:t>
            </a:r>
            <a:r>
              <a:rPr lang="en-US" sz="3000" dirty="0" smtClean="0"/>
              <a:t> (</a:t>
            </a:r>
            <a:r>
              <a:rPr lang="en-US" sz="3000" dirty="0" err="1" smtClean="0"/>
              <a:t>onabotulinumtoxinA</a:t>
            </a:r>
            <a:r>
              <a:rPr lang="en-US" sz="3000" dirty="0" smtClean="0"/>
              <a:t>)</a:t>
            </a:r>
          </a:p>
        </p:txBody>
      </p:sp>
      <p:sp>
        <p:nvSpPr>
          <p:cNvPr id="3" name="Content Placeholder 2"/>
          <p:cNvSpPr>
            <a:spLocks noGrp="1"/>
          </p:cNvSpPr>
          <p:nvPr>
            <p:ph sz="half" idx="1"/>
          </p:nvPr>
        </p:nvSpPr>
        <p:spPr>
          <a:xfrm>
            <a:off x="296559" y="1373482"/>
            <a:ext cx="4038600" cy="4456113"/>
          </a:xfrm>
        </p:spPr>
        <p:txBody>
          <a:bodyPr/>
          <a:lstStyle/>
          <a:p>
            <a:r>
              <a:rPr lang="en-US" sz="1400" dirty="0"/>
              <a:t>Using a flexible or rigid </a:t>
            </a:r>
            <a:r>
              <a:rPr lang="en-US" sz="1400" dirty="0" err="1"/>
              <a:t>cystoscope</a:t>
            </a:r>
            <a:r>
              <a:rPr lang="en-US" sz="1400" dirty="0"/>
              <a:t>, physicians administer </a:t>
            </a:r>
            <a:r>
              <a:rPr lang="en-US" sz="1400" dirty="0" smtClean="0"/>
              <a:t>BOTOX</a:t>
            </a:r>
            <a:r>
              <a:rPr lang="en-US" sz="1400" baseline="30000" dirty="0" smtClean="0"/>
              <a:t>®</a:t>
            </a:r>
            <a:r>
              <a:rPr lang="en-US" sz="1400" dirty="0" smtClean="0"/>
              <a:t> 200 Units</a:t>
            </a:r>
            <a:r>
              <a:rPr lang="en-US" sz="1400" baseline="30000" dirty="0" smtClean="0"/>
              <a:t>1 </a:t>
            </a:r>
            <a:r>
              <a:rPr lang="en-US" sz="1400" dirty="0"/>
              <a:t>as </a:t>
            </a:r>
            <a:r>
              <a:rPr lang="en-US" sz="1400" dirty="0" smtClean="0"/>
              <a:t/>
            </a:r>
            <a:br>
              <a:rPr lang="en-US" sz="1400" dirty="0" smtClean="0"/>
            </a:br>
            <a:r>
              <a:rPr lang="en-US" sz="1400" dirty="0" smtClean="0"/>
              <a:t>30</a:t>
            </a:r>
            <a:r>
              <a:rPr lang="en-US" sz="1400" dirty="0"/>
              <a:t>, 1 mL injections (~6.7 Units</a:t>
            </a:r>
            <a:r>
              <a:rPr lang="en-US" sz="1400" dirty="0" smtClean="0"/>
              <a:t>), </a:t>
            </a:r>
            <a:r>
              <a:rPr lang="en-US" sz="1400" dirty="0"/>
              <a:t>each spaced approximately 1 cm </a:t>
            </a:r>
            <a:r>
              <a:rPr lang="en-US" sz="1400" dirty="0" smtClean="0"/>
              <a:t>apart</a:t>
            </a:r>
            <a:endParaRPr lang="en-US" sz="1400" baseline="30000" dirty="0" smtClean="0"/>
          </a:p>
          <a:p>
            <a:r>
              <a:rPr lang="en-US" sz="1400" dirty="0" smtClean="0"/>
              <a:t>Patients </a:t>
            </a:r>
            <a:r>
              <a:rPr lang="en-US" sz="1400" dirty="0"/>
              <a:t>should not have an acute UTI prior to treatment. Prophylactic </a:t>
            </a:r>
            <a:r>
              <a:rPr lang="en-US" sz="1400" dirty="0" smtClean="0"/>
              <a:t>antibiotics (except </a:t>
            </a:r>
            <a:r>
              <a:rPr lang="en-US" sz="1400" dirty="0"/>
              <a:t>aminoglycosides</a:t>
            </a:r>
            <a:r>
              <a:rPr lang="en-US" sz="1400" dirty="0" smtClean="0"/>
              <a:t>) should </a:t>
            </a:r>
            <a:r>
              <a:rPr lang="en-US" sz="1400" dirty="0"/>
              <a:t>be administered </a:t>
            </a:r>
            <a:r>
              <a:rPr lang="en-US" sz="1400" dirty="0" smtClean="0"/>
              <a:t/>
            </a:r>
            <a:br>
              <a:rPr lang="en-US" sz="1400" dirty="0" smtClean="0"/>
            </a:br>
            <a:r>
              <a:rPr lang="en-US" sz="1400" dirty="0" smtClean="0"/>
              <a:t>1-3 </a:t>
            </a:r>
            <a:r>
              <a:rPr lang="en-US" sz="1400" dirty="0"/>
              <a:t>days pre-treatment, </a:t>
            </a:r>
            <a:r>
              <a:rPr lang="en-US" sz="1400" dirty="0" smtClean="0"/>
              <a:t>on </a:t>
            </a:r>
            <a:r>
              <a:rPr lang="en-US" sz="1400" dirty="0"/>
              <a:t>the treatment day, and 1-3 days post-treatment</a:t>
            </a:r>
            <a:r>
              <a:rPr lang="en-US" sz="1400" baseline="30000" dirty="0"/>
              <a:t>1</a:t>
            </a:r>
            <a:r>
              <a:rPr lang="en-US" sz="1400" dirty="0"/>
              <a:t> </a:t>
            </a:r>
          </a:p>
          <a:p>
            <a:r>
              <a:rPr lang="en-US" sz="1400" dirty="0"/>
              <a:t>Patients should discontinue </a:t>
            </a:r>
            <a:r>
              <a:rPr lang="en-US" sz="1400" dirty="0" smtClean="0"/>
              <a:t>antiplatelet </a:t>
            </a:r>
            <a:r>
              <a:rPr lang="en-US" sz="1400" dirty="0"/>
              <a:t>therapy at least 3 days before the injection procedure. Patients on </a:t>
            </a:r>
            <a:r>
              <a:rPr lang="en-US" sz="1400" dirty="0" smtClean="0"/>
              <a:t>anticoagulant </a:t>
            </a:r>
            <a:r>
              <a:rPr lang="en-US" sz="1400" dirty="0"/>
              <a:t>therapy need to be managed appropriately </a:t>
            </a:r>
            <a:r>
              <a:rPr lang="en-US" sz="1400" dirty="0" smtClean="0"/>
              <a:t/>
            </a:r>
            <a:br>
              <a:rPr lang="en-US" sz="1400" dirty="0" smtClean="0"/>
            </a:br>
            <a:r>
              <a:rPr lang="en-US" sz="1400" dirty="0" smtClean="0"/>
              <a:t>to </a:t>
            </a:r>
            <a:r>
              <a:rPr lang="en-US" sz="1400" dirty="0"/>
              <a:t>decrease the risk of bleeding</a:t>
            </a:r>
            <a:r>
              <a:rPr lang="en-US" sz="1400" baseline="30000" dirty="0"/>
              <a:t>1</a:t>
            </a:r>
          </a:p>
          <a:p>
            <a:r>
              <a:rPr lang="en-US" sz="1400" dirty="0"/>
              <a:t>The recommended dose is 200 </a:t>
            </a:r>
            <a:r>
              <a:rPr lang="en-US" sz="1400" dirty="0" smtClean="0"/>
              <a:t>Units </a:t>
            </a:r>
            <a:r>
              <a:rPr lang="en-US" sz="1400" dirty="0"/>
              <a:t>of BOTOX</a:t>
            </a:r>
            <a:r>
              <a:rPr lang="en-US" sz="1400" baseline="30000" dirty="0"/>
              <a:t>®</a:t>
            </a:r>
            <a:r>
              <a:rPr lang="en-US" sz="1400" dirty="0"/>
              <a:t> per treatment, and should not be </a:t>
            </a:r>
            <a:r>
              <a:rPr lang="en-US" sz="1400" dirty="0" smtClean="0"/>
              <a:t>exceeded</a:t>
            </a:r>
            <a:r>
              <a:rPr lang="en-US" sz="1400" baseline="30000" dirty="0" smtClean="0"/>
              <a:t>1</a:t>
            </a:r>
            <a:endParaRPr lang="en-US" sz="1400" baseline="30000" dirty="0"/>
          </a:p>
        </p:txBody>
      </p:sp>
      <p:pic>
        <p:nvPicPr>
          <p:cNvPr id="5" name="Content Placeholder 4"/>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633451" y="1304390"/>
            <a:ext cx="3970421" cy="3730227"/>
          </a:xfrm>
        </p:spPr>
      </p:pic>
      <p:sp>
        <p:nvSpPr>
          <p:cNvPr id="140293" name="Slide Number Placeholder 2"/>
          <p:cNvSpPr txBox="1">
            <a:spLocks/>
          </p:cNvSpPr>
          <p:nvPr/>
        </p:nvSpPr>
        <p:spPr bwMode="auto">
          <a:xfrm>
            <a:off x="8686800" y="0"/>
            <a:ext cx="457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r" eaLnBrk="1" hangingPunct="1"/>
            <a:fld id="{5BB3FD7B-2F9F-41D1-BC8A-5620279F7136}" type="slidenum">
              <a:rPr lang="en-US" sz="1000" b="1">
                <a:solidFill>
                  <a:srgbClr val="FFFFFF"/>
                </a:solidFill>
                <a:cs typeface="Arial" charset="0"/>
              </a:rPr>
              <a:pPr algn="r" eaLnBrk="1" hangingPunct="1"/>
              <a:t>46</a:t>
            </a:fld>
            <a:endParaRPr lang="en-US" sz="1000" b="1" dirty="0">
              <a:solidFill>
                <a:srgbClr val="FFFFFF"/>
              </a:solidFill>
              <a:cs typeface="Arial" charset="0"/>
            </a:endParaRPr>
          </a:p>
        </p:txBody>
      </p:sp>
      <p:sp>
        <p:nvSpPr>
          <p:cNvPr id="9" name="TextBox 3"/>
          <p:cNvSpPr txBox="1">
            <a:spLocks noChangeArrowheads="1"/>
          </p:cNvSpPr>
          <p:nvPr/>
        </p:nvSpPr>
        <p:spPr bwMode="auto">
          <a:xfrm>
            <a:off x="423760" y="5676328"/>
            <a:ext cx="9153882" cy="246221"/>
          </a:xfrm>
          <a:prstGeom prst="rect">
            <a:avLst/>
          </a:prstGeom>
          <a:noFill/>
          <a:ln w="9525">
            <a:noFill/>
            <a:miter lim="800000"/>
            <a:headEnd/>
            <a:tailEnd/>
          </a:ln>
        </p:spPr>
        <p:txBody>
          <a:bodyPr wrap="square" anchor="b">
            <a:spAutoFit/>
          </a:bodyPr>
          <a:lstStyle/>
          <a:p>
            <a:pPr marL="0" lvl="1">
              <a:defRPr/>
            </a:pPr>
            <a:r>
              <a:rPr lang="en-US" sz="1000" b="1" dirty="0" smtClean="0">
                <a:latin typeface="Arial" panose="020B0604020202020204" pitchFamily="34" charset="0"/>
                <a:cs typeface="Arial" panose="020B0604020202020204" pitchFamily="34" charset="0"/>
              </a:rPr>
              <a:t>Reference: </a:t>
            </a:r>
            <a:r>
              <a:rPr lang="en-US" sz="1000" dirty="0" smtClean="0">
                <a:latin typeface="Arial" panose="020B0604020202020204" pitchFamily="34" charset="0"/>
                <a:cs typeface="Arial" panose="020B0604020202020204" pitchFamily="34" charset="0"/>
              </a:rPr>
              <a:t>1.  </a:t>
            </a:r>
            <a:r>
              <a:rPr lang="en-US" sz="1000" dirty="0" smtClean="0">
                <a:solidFill>
                  <a:srgbClr val="000000"/>
                </a:solidFill>
                <a:latin typeface="Arial" panose="020B0604020202020204" pitchFamily="34" charset="0"/>
                <a:cs typeface="Arial" panose="020B0604020202020204" pitchFamily="34" charset="0"/>
              </a:rPr>
              <a:t>BOTOX</a:t>
            </a:r>
            <a:r>
              <a:rPr lang="en-US" sz="1000" baseline="30000" dirty="0" smtClean="0">
                <a:solidFill>
                  <a:srgbClr val="000000"/>
                </a:solidFill>
                <a:latin typeface="Arial" panose="020B0604020202020204" pitchFamily="34" charset="0"/>
                <a:cs typeface="Arial" panose="020B0604020202020204" pitchFamily="34" charset="0"/>
              </a:rPr>
              <a:t>®</a:t>
            </a:r>
            <a:r>
              <a:rPr lang="en-US" sz="1000" dirty="0" smtClean="0">
                <a:solidFill>
                  <a:srgbClr val="000000"/>
                </a:solidFill>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Prescribing Information</a:t>
            </a:r>
            <a:r>
              <a:rPr lang="en-US" sz="1000" dirty="0" smtClean="0">
                <a:solidFill>
                  <a:srgbClr val="000000"/>
                </a:solidFill>
                <a:latin typeface="Arial" panose="020B0604020202020204" pitchFamily="34" charset="0"/>
                <a:cs typeface="Arial" panose="020B0604020202020204" pitchFamily="34" charset="0"/>
              </a:rPr>
              <a:t>]. Irvine, CA: Allergan, Inc. February, 2014.</a:t>
            </a:r>
            <a:endParaRPr lang="en-US" sz="1000" dirty="0" smtClean="0">
              <a:latin typeface="Arial" panose="020B0604020202020204" pitchFamily="34" charset="0"/>
              <a:cs typeface="Arial" panose="020B0604020202020204" pitchFamily="34" charset="0"/>
            </a:endParaRPr>
          </a:p>
        </p:txBody>
      </p:sp>
      <p:sp>
        <p:nvSpPr>
          <p:cNvPr id="7" name="Rectangle 3"/>
          <p:cNvSpPr>
            <a:spLocks noChangeArrowheads="1"/>
          </p:cNvSpPr>
          <p:nvPr/>
        </p:nvSpPr>
        <p:spPr bwMode="auto">
          <a:xfrm>
            <a:off x="432495" y="5243208"/>
            <a:ext cx="9145147" cy="492443"/>
          </a:xfrm>
          <a:prstGeom prst="rect">
            <a:avLst/>
          </a:prstGeom>
          <a:noFill/>
          <a:ln w="9525">
            <a:noFill/>
            <a:miter lim="800000"/>
            <a:headEnd/>
            <a:tailEnd/>
          </a:ln>
        </p:spPr>
        <p:txBody>
          <a:bodyPr wrap="square">
            <a:spAutoFit/>
          </a:bodyPr>
          <a:lstStyle/>
          <a:p>
            <a:r>
              <a:rPr lang="en-US" sz="1300" b="1" dirty="0">
                <a:latin typeface="Arial" panose="020B0604020202020204" pitchFamily="34" charset="0"/>
                <a:cs typeface="Arial" panose="020B0604020202020204" pitchFamily="34" charset="0"/>
              </a:rPr>
              <a:t>Please see </a:t>
            </a:r>
            <a:r>
              <a:rPr lang="en-US" sz="1300" b="1" dirty="0" smtClean="0">
                <a:latin typeface="Arial" panose="020B0604020202020204" pitchFamily="34" charset="0"/>
                <a:cs typeface="Arial" panose="020B0604020202020204" pitchFamily="34" charset="0"/>
              </a:rPr>
              <a:t>BOTOX</a:t>
            </a:r>
            <a:r>
              <a:rPr lang="en-US" sz="1300" b="1" baseline="30000" dirty="0">
                <a:latin typeface="Arial" panose="020B0604020202020204" pitchFamily="34" charset="0"/>
                <a:cs typeface="Arial" panose="020B0604020202020204" pitchFamily="34" charset="0"/>
              </a:rPr>
              <a:t>®</a:t>
            </a:r>
            <a:r>
              <a:rPr lang="en-US" sz="1300" b="1" dirty="0">
                <a:latin typeface="Arial" panose="020B0604020202020204" pitchFamily="34" charset="0"/>
                <a:cs typeface="Arial" panose="020B0604020202020204" pitchFamily="34" charset="0"/>
              </a:rPr>
              <a:t> and BOTOX</a:t>
            </a:r>
            <a:r>
              <a:rPr lang="en-US" sz="1300" b="1" baseline="30000" dirty="0">
                <a:latin typeface="Arial" panose="020B0604020202020204" pitchFamily="34" charset="0"/>
                <a:cs typeface="Arial" panose="020B0604020202020204" pitchFamily="34" charset="0"/>
              </a:rPr>
              <a:t> ®</a:t>
            </a:r>
            <a:r>
              <a:rPr lang="en-US" sz="1300" b="1" dirty="0">
                <a:latin typeface="Arial" panose="020B0604020202020204" pitchFamily="34" charset="0"/>
                <a:cs typeface="Arial" panose="020B0604020202020204" pitchFamily="34" charset="0"/>
              </a:rPr>
              <a:t> Cosmetic </a:t>
            </a:r>
            <a:r>
              <a:rPr lang="en-US" sz="1300" b="1" dirty="0" smtClean="0">
                <a:latin typeface="Arial" panose="020B0604020202020204" pitchFamily="34" charset="0"/>
                <a:cs typeface="Arial" panose="020B0604020202020204" pitchFamily="34" charset="0"/>
              </a:rPr>
              <a:t>Important Safety Information including Boxed Warning</a:t>
            </a:r>
          </a:p>
          <a:p>
            <a:r>
              <a:rPr lang="en-US" sz="1300" b="1" dirty="0" smtClean="0">
                <a:latin typeface="Arial" panose="020B0604020202020204" pitchFamily="34" charset="0"/>
                <a:cs typeface="Arial" panose="020B0604020202020204" pitchFamily="34" charset="0"/>
              </a:rPr>
              <a:t>included in this presentation.</a:t>
            </a:r>
            <a:endParaRPr lang="en-US" sz="1300" b="1"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213950619"/>
      </p:ext>
    </p:extLst>
  </p:cSld>
  <p:clrMapOvr>
    <a:masterClrMapping/>
  </p:clrMapOvr>
  <p:transition>
    <p:split orient="ver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of Phase 3 </a:t>
            </a:r>
            <a:r>
              <a:rPr lang="en-US" dirty="0"/>
              <a:t>BOTOX</a:t>
            </a:r>
            <a:r>
              <a:rPr lang="en-US" baseline="30000" dirty="0"/>
              <a:t>®</a:t>
            </a:r>
            <a:r>
              <a:rPr lang="en-US" dirty="0"/>
              <a:t> (</a:t>
            </a:r>
            <a:r>
              <a:rPr lang="en-US" dirty="0" err="1"/>
              <a:t>onabotulinumtoxinA</a:t>
            </a:r>
            <a:r>
              <a:rPr lang="en-US" dirty="0" smtClean="0"/>
              <a:t>) Pivotal Studies</a:t>
            </a:r>
            <a:r>
              <a:rPr lang="en-US" baseline="30000" dirty="0" smtClean="0"/>
              <a:t>1</a:t>
            </a:r>
            <a:endParaRPr lang="en-US" baseline="30000" dirty="0"/>
          </a:p>
        </p:txBody>
      </p:sp>
      <p:sp>
        <p:nvSpPr>
          <p:cNvPr id="3" name="Content Placeholder 2"/>
          <p:cNvSpPr>
            <a:spLocks noGrp="1"/>
          </p:cNvSpPr>
          <p:nvPr>
            <p:ph idx="1"/>
          </p:nvPr>
        </p:nvSpPr>
        <p:spPr>
          <a:xfrm>
            <a:off x="457196" y="1202063"/>
            <a:ext cx="8229600" cy="4041152"/>
          </a:xfrm>
        </p:spPr>
        <p:txBody>
          <a:bodyPr>
            <a:normAutofit/>
          </a:bodyPr>
          <a:lstStyle/>
          <a:p>
            <a:r>
              <a:rPr lang="en-US" sz="1600" dirty="0" smtClean="0"/>
              <a:t>Two double-blind, placebo-controlled, randomized, multi-center clinical studies</a:t>
            </a:r>
            <a:r>
              <a:rPr lang="en-US" sz="1600" baseline="30000" dirty="0"/>
              <a:t> </a:t>
            </a:r>
            <a:r>
              <a:rPr lang="en-US" sz="1600" dirty="0" smtClean="0"/>
              <a:t>were conducted in patients with urinary incontinence due to detrusor </a:t>
            </a:r>
            <a:r>
              <a:rPr lang="en-US" sz="1600" dirty="0" err="1" smtClean="0"/>
              <a:t>overactivity</a:t>
            </a:r>
            <a:r>
              <a:rPr lang="en-US" sz="1600" dirty="0" smtClean="0"/>
              <a:t> associated with a neurologic condition who were either spontaneously voiding or using catheterization</a:t>
            </a:r>
            <a:endParaRPr lang="en-US" sz="1600" baseline="30000" dirty="0" smtClean="0"/>
          </a:p>
          <a:p>
            <a:r>
              <a:rPr lang="en-US" sz="1600" dirty="0" smtClean="0"/>
              <a:t>A total of 691 patients with spinal cord injury (T1 or below) or multiple sclerosis patients, who had an inadequate  response to, or were intolerant of at least one anticholinergic medication, were enrolled</a:t>
            </a:r>
            <a:endParaRPr lang="en-US" sz="1600" baseline="30000" dirty="0" smtClean="0"/>
          </a:p>
          <a:p>
            <a:pPr lvl="1"/>
            <a:r>
              <a:rPr lang="en-US" sz="1600" dirty="0" smtClean="0"/>
              <a:t>Patients were randomized to receive </a:t>
            </a:r>
            <a:r>
              <a:rPr lang="en-US" sz="1600" dirty="0"/>
              <a:t>either 200 Units </a:t>
            </a:r>
            <a:r>
              <a:rPr lang="en-US" sz="1600" dirty="0" smtClean="0"/>
              <a:t>of BOTOX</a:t>
            </a:r>
            <a:r>
              <a:rPr lang="en-US" sz="1600" baseline="30000" dirty="0" smtClean="0"/>
              <a:t>® </a:t>
            </a:r>
            <a:r>
              <a:rPr lang="en-US" sz="1600" dirty="0"/>
              <a:t>(n=227), </a:t>
            </a:r>
            <a:r>
              <a:rPr lang="en-US" sz="1600" dirty="0" smtClean="0"/>
              <a:t/>
            </a:r>
            <a:br>
              <a:rPr lang="en-US" sz="1600" dirty="0" smtClean="0"/>
            </a:br>
            <a:r>
              <a:rPr lang="en-US" sz="1600" dirty="0" smtClean="0"/>
              <a:t>300 </a:t>
            </a:r>
            <a:r>
              <a:rPr lang="en-US" sz="1600" dirty="0"/>
              <a:t>Units of </a:t>
            </a:r>
            <a:r>
              <a:rPr lang="en-US" sz="1600" dirty="0" smtClean="0"/>
              <a:t>BOTOX</a:t>
            </a:r>
            <a:r>
              <a:rPr lang="en-US" sz="1600" baseline="30000" dirty="0" smtClean="0"/>
              <a:t>®</a:t>
            </a:r>
            <a:r>
              <a:rPr lang="en-US" sz="1600" dirty="0" smtClean="0"/>
              <a:t> (n=223), or placebo (n=241)</a:t>
            </a:r>
            <a:endParaRPr lang="en-US" sz="1600" baseline="30000" dirty="0" smtClean="0"/>
          </a:p>
          <a:p>
            <a:pPr lvl="1"/>
            <a:r>
              <a:rPr lang="en-US" sz="1600" dirty="0" smtClean="0"/>
              <a:t>No additional benefit of BOTOX</a:t>
            </a:r>
            <a:r>
              <a:rPr lang="en-US" sz="1600" baseline="30000" dirty="0" smtClean="0"/>
              <a:t>®</a:t>
            </a:r>
            <a:r>
              <a:rPr lang="en-US" sz="1600" dirty="0" smtClean="0"/>
              <a:t> 300 Units over 200 Units was demonstrated</a:t>
            </a:r>
            <a:endParaRPr lang="en-US" sz="1600" baseline="30000" dirty="0" smtClean="0"/>
          </a:p>
        </p:txBody>
      </p:sp>
      <p:sp>
        <p:nvSpPr>
          <p:cNvPr id="70" name="Content Placeholder 2"/>
          <p:cNvSpPr txBox="1">
            <a:spLocks/>
          </p:cNvSpPr>
          <p:nvPr/>
        </p:nvSpPr>
        <p:spPr>
          <a:xfrm>
            <a:off x="457196" y="4276123"/>
            <a:ext cx="8229600" cy="937904"/>
          </a:xfrm>
          <a:prstGeom prst="rect">
            <a:avLst/>
          </a:prstGeom>
        </p:spPr>
        <p:txBody>
          <a:bodyPr vert="horz" lIns="91440" tIns="45720" rIns="91440" bIns="45720" rtlCol="0">
            <a:normAutofit/>
          </a:bodyPr>
          <a:lstStyle>
            <a:lvl1pPr marL="230188" indent="-230188" algn="l" defTabSz="914400" rtl="0" eaLnBrk="1" latinLnBrk="0" hangingPunct="1">
              <a:spcBef>
                <a:spcPts val="600"/>
              </a:spcBef>
              <a:buClr>
                <a:srgbClr val="216EB6"/>
              </a:buClr>
              <a:buFont typeface="Arial" pitchFamily="34" charset="0"/>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ts val="600"/>
              </a:spcBef>
              <a:buClr>
                <a:srgbClr val="216EB6"/>
              </a:buClr>
              <a:buFont typeface="Arial" pitchFamily="34" charset="0"/>
              <a:buChar char="–"/>
              <a:defRPr sz="1800" kern="1200">
                <a:solidFill>
                  <a:schemeClr val="tx1"/>
                </a:solidFill>
                <a:latin typeface="Arial" pitchFamily="34" charset="0"/>
                <a:ea typeface="+mn-ea"/>
                <a:cs typeface="Arial" pitchFamily="34" charset="0"/>
              </a:defRPr>
            </a:lvl2pPr>
            <a:lvl3pPr marL="1082675" indent="-168275" algn="l" defTabSz="914400" rtl="0" eaLnBrk="1" latinLnBrk="0" hangingPunct="1">
              <a:spcBef>
                <a:spcPts val="600"/>
              </a:spcBef>
              <a:buClr>
                <a:srgbClr val="216EB6"/>
              </a:buClr>
              <a:buFont typeface="Arial" pitchFamily="34" charset="0"/>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ts val="600"/>
              </a:spcBef>
              <a:buClr>
                <a:srgbClr val="216EB6"/>
              </a:buClr>
              <a:buFont typeface="Arial" pitchFamily="34" charset="0"/>
              <a:buChar char="–"/>
              <a:defRPr sz="1400" kern="1200">
                <a:solidFill>
                  <a:schemeClr val="tx1"/>
                </a:solidFill>
                <a:latin typeface="Arial" pitchFamily="34" charset="0"/>
                <a:ea typeface="+mn-ea"/>
                <a:cs typeface="Arial" pitchFamily="34" charset="0"/>
              </a:defRPr>
            </a:lvl4pPr>
            <a:lvl5pPr marL="1997075" indent="-168275" algn="l" defTabSz="914400" rtl="0" eaLnBrk="1" latinLnBrk="0" hangingPunct="1">
              <a:spcBef>
                <a:spcPts val="600"/>
              </a:spcBef>
              <a:buClr>
                <a:srgbClr val="216EB6"/>
              </a:buClr>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endParaRPr lang="en-US" sz="1000" dirty="0"/>
          </a:p>
        </p:txBody>
      </p:sp>
      <p:sp>
        <p:nvSpPr>
          <p:cNvPr id="71" name="Rectangle 3"/>
          <p:cNvSpPr>
            <a:spLocks noChangeArrowheads="1"/>
          </p:cNvSpPr>
          <p:nvPr/>
        </p:nvSpPr>
        <p:spPr bwMode="auto">
          <a:xfrm>
            <a:off x="395045" y="5030832"/>
            <a:ext cx="9144000" cy="492443"/>
          </a:xfrm>
          <a:prstGeom prst="rect">
            <a:avLst/>
          </a:prstGeom>
          <a:noFill/>
          <a:ln w="9525">
            <a:noFill/>
            <a:miter lim="800000"/>
            <a:headEnd/>
            <a:tailEnd/>
          </a:ln>
        </p:spPr>
        <p:txBody>
          <a:bodyPr>
            <a:spAutoFit/>
          </a:bodyPr>
          <a:lstStyle/>
          <a:p>
            <a:r>
              <a:rPr lang="en-US" sz="1300" b="1" dirty="0" smtClean="0">
                <a:latin typeface="Arial" panose="020B0604020202020204" pitchFamily="34" charset="0"/>
                <a:cs typeface="Arial" panose="020B0604020202020204" pitchFamily="34" charset="0"/>
              </a:rPr>
              <a:t> Please </a:t>
            </a:r>
            <a:r>
              <a:rPr lang="en-US" sz="1300" b="1" dirty="0">
                <a:latin typeface="Arial" panose="020B0604020202020204" pitchFamily="34" charset="0"/>
                <a:cs typeface="Arial" panose="020B0604020202020204" pitchFamily="34" charset="0"/>
              </a:rPr>
              <a:t>see </a:t>
            </a:r>
            <a:r>
              <a:rPr lang="en-US" sz="1300" b="1" dirty="0" smtClean="0">
                <a:latin typeface="Arial" panose="020B0604020202020204" pitchFamily="34" charset="0"/>
                <a:cs typeface="Arial" panose="020B0604020202020204" pitchFamily="34" charset="0"/>
              </a:rPr>
              <a:t>BOTOX</a:t>
            </a:r>
            <a:r>
              <a:rPr lang="en-US" sz="1300" b="1" baseline="30000" dirty="0">
                <a:latin typeface="Arial" panose="020B0604020202020204" pitchFamily="34" charset="0"/>
                <a:cs typeface="Arial" panose="020B0604020202020204" pitchFamily="34" charset="0"/>
              </a:rPr>
              <a:t>®</a:t>
            </a:r>
            <a:r>
              <a:rPr lang="en-US" sz="1300" b="1" dirty="0">
                <a:latin typeface="Arial" panose="020B0604020202020204" pitchFamily="34" charset="0"/>
                <a:cs typeface="Arial" panose="020B0604020202020204" pitchFamily="34" charset="0"/>
              </a:rPr>
              <a:t> and BOTOX</a:t>
            </a:r>
            <a:r>
              <a:rPr lang="en-US" sz="1300" b="1" baseline="30000" dirty="0">
                <a:latin typeface="Arial" panose="020B0604020202020204" pitchFamily="34" charset="0"/>
                <a:cs typeface="Arial" panose="020B0604020202020204" pitchFamily="34" charset="0"/>
              </a:rPr>
              <a:t> ®</a:t>
            </a:r>
            <a:r>
              <a:rPr lang="en-US" sz="1300" b="1" dirty="0">
                <a:latin typeface="Arial" panose="020B0604020202020204" pitchFamily="34" charset="0"/>
                <a:cs typeface="Arial" panose="020B0604020202020204" pitchFamily="34" charset="0"/>
              </a:rPr>
              <a:t> Cosmetic </a:t>
            </a:r>
            <a:r>
              <a:rPr lang="en-US" sz="1300" b="1" dirty="0" smtClean="0">
                <a:latin typeface="Arial" panose="020B0604020202020204" pitchFamily="34" charset="0"/>
                <a:cs typeface="Arial" panose="020B0604020202020204" pitchFamily="34" charset="0"/>
              </a:rPr>
              <a:t>Important Safety Information including Boxed Warning</a:t>
            </a:r>
          </a:p>
          <a:p>
            <a:r>
              <a:rPr lang="en-US" sz="1300" b="1" dirty="0" smtClean="0">
                <a:latin typeface="Arial" panose="020B0604020202020204" pitchFamily="34" charset="0"/>
                <a:cs typeface="Arial" panose="020B0604020202020204" pitchFamily="34" charset="0"/>
              </a:rPr>
              <a:t> included in this presentation.</a:t>
            </a:r>
            <a:endParaRPr lang="en-US" sz="1300" b="1" dirty="0">
              <a:latin typeface="Arial" panose="020B0604020202020204" pitchFamily="34" charset="0"/>
              <a:cs typeface="Arial" panose="020B0604020202020204" pitchFamily="34" charset="0"/>
            </a:endParaRPr>
          </a:p>
        </p:txBody>
      </p:sp>
      <p:sp>
        <p:nvSpPr>
          <p:cNvPr id="73" name="Text Box 4"/>
          <p:cNvSpPr txBox="1">
            <a:spLocks noChangeArrowheads="1"/>
          </p:cNvSpPr>
          <p:nvPr/>
        </p:nvSpPr>
        <p:spPr bwMode="auto">
          <a:xfrm>
            <a:off x="432495" y="5593929"/>
            <a:ext cx="8001000" cy="230832"/>
          </a:xfrm>
          <a:prstGeom prst="rect">
            <a:avLst/>
          </a:prstGeom>
          <a:noFill/>
          <a:ln w="9525" algn="ctr">
            <a:noFill/>
            <a:miter lim="800000"/>
            <a:headEnd/>
            <a:tailEnd/>
          </a:ln>
        </p:spPr>
        <p:txBody>
          <a:bodyPr wrap="square" anchor="b">
            <a:spAutoFit/>
          </a:bodyPr>
          <a:lstStyle/>
          <a:p>
            <a:pPr>
              <a:spcBef>
                <a:spcPts val="13"/>
              </a:spcBef>
              <a:spcAft>
                <a:spcPts val="13"/>
              </a:spcAft>
            </a:pPr>
            <a:r>
              <a:rPr lang="en-US" sz="900" b="1" dirty="0" smtClean="0">
                <a:solidFill>
                  <a:srgbClr val="000000"/>
                </a:solidFill>
                <a:latin typeface="Arial" panose="020B0604020202020204" pitchFamily="34" charset="0"/>
                <a:cs typeface="Arial" panose="020B0604020202020204" pitchFamily="34" charset="0"/>
              </a:rPr>
              <a:t>Reference: </a:t>
            </a:r>
            <a:r>
              <a:rPr lang="en-US" sz="900" dirty="0">
                <a:solidFill>
                  <a:srgbClr val="000000"/>
                </a:solidFill>
                <a:latin typeface="Arial" panose="020B0604020202020204" pitchFamily="34" charset="0"/>
                <a:cs typeface="Arial" panose="020B0604020202020204" pitchFamily="34" charset="0"/>
              </a:rPr>
              <a:t>1</a:t>
            </a:r>
            <a:r>
              <a:rPr lang="en-US" sz="900" dirty="0" smtClean="0">
                <a:solidFill>
                  <a:srgbClr val="000000"/>
                </a:solidFill>
                <a:latin typeface="Arial" panose="020B0604020202020204" pitchFamily="34" charset="0"/>
                <a:cs typeface="Arial" panose="020B0604020202020204" pitchFamily="34" charset="0"/>
              </a:rPr>
              <a:t>.</a:t>
            </a:r>
            <a:r>
              <a:rPr lang="en-US" sz="900" dirty="0" smtClean="0">
                <a:latin typeface="Arial" panose="020B0604020202020204" pitchFamily="34" charset="0"/>
                <a:cs typeface="Arial" panose="020B0604020202020204" pitchFamily="34" charset="0"/>
              </a:rPr>
              <a:t> </a:t>
            </a:r>
            <a:r>
              <a:rPr lang="en-US" sz="900" dirty="0" smtClean="0">
                <a:solidFill>
                  <a:srgbClr val="000000"/>
                </a:solidFill>
                <a:latin typeface="Arial" panose="020B0604020202020204" pitchFamily="34" charset="0"/>
                <a:cs typeface="Arial" panose="020B0604020202020204" pitchFamily="34" charset="0"/>
              </a:rPr>
              <a:t>BOTOX</a:t>
            </a:r>
            <a:r>
              <a:rPr lang="en-US" sz="900" baseline="30000" dirty="0" smtClean="0">
                <a:solidFill>
                  <a:srgbClr val="000000"/>
                </a:solidFill>
                <a:latin typeface="Arial" panose="020B0604020202020204" pitchFamily="34" charset="0"/>
                <a:cs typeface="Arial" panose="020B0604020202020204" pitchFamily="34" charset="0"/>
              </a:rPr>
              <a:t>®</a:t>
            </a:r>
            <a:r>
              <a:rPr lang="en-US" sz="900" dirty="0" smtClean="0">
                <a:solidFill>
                  <a:srgbClr val="000000"/>
                </a:solidFill>
                <a:latin typeface="Arial" panose="020B0604020202020204" pitchFamily="34" charset="0"/>
                <a:cs typeface="Arial" panose="020B0604020202020204" pitchFamily="34" charset="0"/>
              </a:rPr>
              <a:t> [</a:t>
            </a:r>
            <a:r>
              <a:rPr lang="en-US" sz="900" dirty="0" smtClean="0">
                <a:latin typeface="Arial" panose="020B0604020202020204" pitchFamily="34" charset="0"/>
                <a:cs typeface="Arial" panose="020B0604020202020204" pitchFamily="34" charset="0"/>
              </a:rPr>
              <a:t>Prescribing Information</a:t>
            </a:r>
            <a:r>
              <a:rPr lang="en-US" sz="900" dirty="0" smtClean="0">
                <a:solidFill>
                  <a:srgbClr val="000000"/>
                </a:solidFill>
                <a:latin typeface="Arial" panose="020B0604020202020204" pitchFamily="34" charset="0"/>
                <a:cs typeface="Arial" panose="020B0604020202020204" pitchFamily="34" charset="0"/>
              </a:rPr>
              <a:t>]. Irvine, CA: Allergan, Inc.; February 2014. </a:t>
            </a:r>
            <a:endParaRPr lang="en-US" sz="9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62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000" dirty="0"/>
              <a:t>Mean </a:t>
            </a:r>
            <a:r>
              <a:rPr lang="en-US" sz="3000" dirty="0" smtClean="0"/>
              <a:t>Reduction </a:t>
            </a:r>
            <a:r>
              <a:rPr lang="en-US" sz="3000" dirty="0"/>
              <a:t>From Baseline</a:t>
            </a:r>
            <a:r>
              <a:rPr lang="en-US" sz="3000" dirty="0" smtClean="0"/>
              <a:t> </a:t>
            </a:r>
            <a:r>
              <a:rPr lang="en-US" sz="3000" dirty="0"/>
              <a:t>in Weekly </a:t>
            </a:r>
            <a:br>
              <a:rPr lang="en-US" sz="3000" dirty="0"/>
            </a:br>
            <a:r>
              <a:rPr lang="en-US" sz="3000" dirty="0" smtClean="0"/>
              <a:t>Urinary </a:t>
            </a:r>
            <a:r>
              <a:rPr lang="en-US" sz="3000" dirty="0"/>
              <a:t>Incontinence Episodes</a:t>
            </a:r>
          </a:p>
        </p:txBody>
      </p:sp>
      <p:sp>
        <p:nvSpPr>
          <p:cNvPr id="3" name="Content Placeholder 7"/>
          <p:cNvSpPr txBox="1">
            <a:spLocks/>
          </p:cNvSpPr>
          <p:nvPr/>
        </p:nvSpPr>
        <p:spPr bwMode="auto">
          <a:xfrm>
            <a:off x="6820930" y="1594360"/>
            <a:ext cx="2199502" cy="29495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90513" indent="-290513" algn="l" rtl="0" eaLnBrk="0" fontAlgn="base" hangingPunct="0">
              <a:lnSpc>
                <a:spcPct val="90000"/>
              </a:lnSpc>
              <a:spcBef>
                <a:spcPct val="40000"/>
              </a:spcBef>
              <a:spcAft>
                <a:spcPct val="0"/>
              </a:spcAft>
              <a:buClr>
                <a:schemeClr val="tx2"/>
              </a:buClr>
              <a:buChar char="•"/>
              <a:defRPr sz="2800">
                <a:solidFill>
                  <a:schemeClr val="tx1"/>
                </a:solidFill>
                <a:latin typeface="+mn-lt"/>
                <a:ea typeface="+mn-ea"/>
                <a:cs typeface="+mn-cs"/>
              </a:defRPr>
            </a:lvl1pPr>
            <a:lvl2pPr marL="746125" indent="-285750" algn="l" rtl="0" eaLnBrk="0" fontAlgn="base" hangingPunct="0">
              <a:lnSpc>
                <a:spcPct val="90000"/>
              </a:lnSpc>
              <a:spcBef>
                <a:spcPct val="40000"/>
              </a:spcBef>
              <a:spcAft>
                <a:spcPct val="0"/>
              </a:spcAft>
              <a:buClr>
                <a:schemeClr val="tx2"/>
              </a:buClr>
              <a:buChar char="–"/>
              <a:defRPr sz="2400">
                <a:solidFill>
                  <a:schemeClr val="tx1"/>
                </a:solidFill>
                <a:latin typeface="+mn-lt"/>
              </a:defRPr>
            </a:lvl2pPr>
            <a:lvl3pPr marL="1143000" indent="-228600" algn="l" rtl="0" eaLnBrk="0" fontAlgn="base" hangingPunct="0">
              <a:lnSpc>
                <a:spcPct val="90000"/>
              </a:lnSpc>
              <a:spcBef>
                <a:spcPct val="40000"/>
              </a:spcBef>
              <a:spcAft>
                <a:spcPct val="0"/>
              </a:spcAft>
              <a:buClr>
                <a:schemeClr val="tx2"/>
              </a:buClr>
              <a:buChar char="•"/>
              <a:defRPr sz="2000">
                <a:solidFill>
                  <a:schemeClr val="tx1"/>
                </a:solidFill>
                <a:latin typeface="+mn-lt"/>
              </a:defRPr>
            </a:lvl3pPr>
            <a:lvl4pPr marL="1600200" indent="-228600" algn="l" rtl="0" eaLnBrk="0" fontAlgn="base" hangingPunct="0">
              <a:lnSpc>
                <a:spcPct val="90000"/>
              </a:lnSpc>
              <a:spcBef>
                <a:spcPct val="40000"/>
              </a:spcBef>
              <a:spcAft>
                <a:spcPct val="0"/>
              </a:spcAft>
              <a:buClr>
                <a:schemeClr val="tx2"/>
              </a:buClr>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a:lstStyle>
          <a:p>
            <a:r>
              <a:rPr lang="en-US" sz="1200" dirty="0" smtClean="0">
                <a:latin typeface="Arial" panose="020B0604020202020204" pitchFamily="34" charset="0"/>
                <a:cs typeface="Arial" panose="020B0604020202020204" pitchFamily="34" charset="0"/>
              </a:rPr>
              <a:t>BOTOX</a:t>
            </a:r>
            <a:r>
              <a:rPr lang="en-US" sz="1200" baseline="30000" dirty="0" smtClean="0">
                <a:latin typeface="Arial" panose="020B0604020202020204" pitchFamily="34" charset="0"/>
                <a:cs typeface="Arial" panose="020B0604020202020204" pitchFamily="34" charset="0"/>
              </a:rPr>
              <a:t>®</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onabotulinumtoxinA</a:t>
            </a:r>
            <a:r>
              <a:rPr lang="en-US" sz="1200" dirty="0" smtClean="0">
                <a:latin typeface="Arial" panose="020B0604020202020204" pitchFamily="34" charset="0"/>
                <a:cs typeface="Arial" panose="020B0604020202020204" pitchFamily="34" charset="0"/>
              </a:rPr>
              <a:t>) patients showed a mean change of </a:t>
            </a:r>
            <a:r>
              <a:rPr lang="en-US" sz="1200" dirty="0">
                <a:latin typeface="Arial" panose="020B0604020202020204" pitchFamily="34" charset="0"/>
                <a:cs typeface="Arial" panose="020B0604020202020204" pitchFamily="34" charset="0"/>
              </a:rPr>
              <a:t>-21 and -22 weekly UI episodes at week </a:t>
            </a:r>
            <a:r>
              <a:rPr lang="en-US" sz="1200" dirty="0" smtClean="0">
                <a:latin typeface="Arial" panose="020B0604020202020204" pitchFamily="34" charset="0"/>
                <a:cs typeface="Arial" panose="020B0604020202020204" pitchFamily="34" charset="0"/>
              </a:rPr>
              <a:t>6</a:t>
            </a:r>
            <a:r>
              <a:rPr lang="en-US" sz="1200" baseline="30000" dirty="0" smtClean="0">
                <a:latin typeface="Arial" panose="020B0604020202020204" pitchFamily="34" charset="0"/>
                <a:cs typeface="Arial" panose="020B0604020202020204" pitchFamily="34" charset="0"/>
              </a:rPr>
              <a:t>2</a:t>
            </a:r>
          </a:p>
          <a:p>
            <a:pPr lvl="1"/>
            <a:r>
              <a:rPr lang="en-US" sz="1100" dirty="0" smtClean="0">
                <a:latin typeface="Arial" panose="020B0604020202020204" pitchFamily="34" charset="0"/>
                <a:cs typeface="Arial" panose="020B0604020202020204" pitchFamily="34" charset="0"/>
              </a:rPr>
              <a:t>Placebo </a:t>
            </a:r>
            <a:r>
              <a:rPr lang="en-US" sz="1100" dirty="0">
                <a:latin typeface="Arial" panose="020B0604020202020204" pitchFamily="34" charset="0"/>
                <a:cs typeface="Arial" panose="020B0604020202020204" pitchFamily="34" charset="0"/>
              </a:rPr>
              <a:t>-9 </a:t>
            </a:r>
            <a:r>
              <a:rPr lang="en-US" sz="1100" dirty="0" smtClean="0">
                <a:latin typeface="Arial" panose="020B0604020202020204" pitchFamily="34" charset="0"/>
                <a:cs typeface="Arial" panose="020B0604020202020204" pitchFamily="34" charset="0"/>
              </a:rPr>
              <a:t>and </a:t>
            </a:r>
            <a:r>
              <a:rPr lang="en-US" sz="1100" dirty="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13</a:t>
            </a:r>
          </a:p>
          <a:p>
            <a:r>
              <a:rPr lang="en-US" sz="1200" dirty="0" smtClean="0">
                <a:latin typeface="Arial" panose="020B0604020202020204" pitchFamily="34" charset="0"/>
                <a:cs typeface="Arial" panose="020B0604020202020204" pitchFamily="34" charset="0"/>
              </a:rPr>
              <a:t>BOTOX</a:t>
            </a:r>
            <a:r>
              <a:rPr lang="en-US" sz="1200" baseline="30000" dirty="0" smtClean="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provided significant reduction in weekly UI episodes as early as week 2 vs. placebo with the full effect observed at week 6 (primary endpoint)</a:t>
            </a:r>
            <a:r>
              <a:rPr lang="en-US" sz="1200" baseline="30000" dirty="0" smtClean="0">
                <a:latin typeface="Arial" panose="020B0604020202020204" pitchFamily="34" charset="0"/>
                <a:cs typeface="Arial" panose="020B0604020202020204" pitchFamily="34" charset="0"/>
              </a:rPr>
              <a:t>1,2</a:t>
            </a:r>
          </a:p>
        </p:txBody>
      </p:sp>
      <p:sp>
        <p:nvSpPr>
          <p:cNvPr id="4" name="Text Box 4"/>
          <p:cNvSpPr txBox="1">
            <a:spLocks noChangeArrowheads="1"/>
          </p:cNvSpPr>
          <p:nvPr/>
        </p:nvSpPr>
        <p:spPr bwMode="auto">
          <a:xfrm>
            <a:off x="306031" y="5588268"/>
            <a:ext cx="8001000" cy="246221"/>
          </a:xfrm>
          <a:prstGeom prst="rect">
            <a:avLst/>
          </a:prstGeom>
          <a:noFill/>
          <a:ln w="9525" algn="ctr">
            <a:noFill/>
            <a:miter lim="800000"/>
            <a:headEnd/>
            <a:tailEnd/>
          </a:ln>
        </p:spPr>
        <p:txBody>
          <a:bodyPr wrap="square" anchor="b">
            <a:spAutoFit/>
          </a:bodyPr>
          <a:lstStyle/>
          <a:p>
            <a:pPr>
              <a:spcBef>
                <a:spcPts val="13"/>
              </a:spcBef>
              <a:spcAft>
                <a:spcPts val="13"/>
              </a:spcAft>
            </a:pPr>
            <a:r>
              <a:rPr lang="en-US" sz="1000" b="1" dirty="0" smtClean="0">
                <a:solidFill>
                  <a:srgbClr val="000000"/>
                </a:solidFill>
                <a:latin typeface="Arial" panose="020B0604020202020204" pitchFamily="34" charset="0"/>
                <a:cs typeface="Arial" panose="020B0604020202020204" pitchFamily="34" charset="0"/>
              </a:rPr>
              <a:t>Reference: </a:t>
            </a:r>
            <a:r>
              <a:rPr lang="en-US" sz="1000" dirty="0">
                <a:solidFill>
                  <a:srgbClr val="000000"/>
                </a:solidFill>
                <a:latin typeface="Arial" panose="020B0604020202020204" pitchFamily="34" charset="0"/>
                <a:cs typeface="Arial" panose="020B0604020202020204" pitchFamily="34" charset="0"/>
              </a:rPr>
              <a:t>1</a:t>
            </a:r>
            <a:r>
              <a:rPr lang="en-US" sz="1000" dirty="0" smtClean="0">
                <a:solidFill>
                  <a:srgbClr val="000000"/>
                </a:solidFill>
                <a:latin typeface="Arial" panose="020B0604020202020204" pitchFamily="34" charset="0"/>
                <a:cs typeface="Arial" panose="020B0604020202020204" pitchFamily="34" charset="0"/>
              </a:rPr>
              <a:t>.</a:t>
            </a:r>
            <a:r>
              <a:rPr lang="en-US" sz="1000" dirty="0" smtClean="0">
                <a:latin typeface="Arial" panose="020B0604020202020204" pitchFamily="34" charset="0"/>
                <a:cs typeface="Arial" panose="020B0604020202020204" pitchFamily="34" charset="0"/>
              </a:rPr>
              <a:t> </a:t>
            </a:r>
            <a:r>
              <a:rPr lang="en-US" sz="1000" dirty="0" smtClean="0">
                <a:solidFill>
                  <a:srgbClr val="000000"/>
                </a:solidFill>
                <a:latin typeface="Arial" panose="020B0604020202020204" pitchFamily="34" charset="0"/>
                <a:cs typeface="Arial" panose="020B0604020202020204" pitchFamily="34" charset="0"/>
              </a:rPr>
              <a:t>BOTOX</a:t>
            </a:r>
            <a:r>
              <a:rPr lang="en-US" sz="1000" baseline="30000" dirty="0" smtClean="0">
                <a:solidFill>
                  <a:srgbClr val="000000"/>
                </a:solidFill>
                <a:latin typeface="Arial" panose="020B0604020202020204" pitchFamily="34" charset="0"/>
                <a:cs typeface="Arial" panose="020B0604020202020204" pitchFamily="34" charset="0"/>
              </a:rPr>
              <a:t>®</a:t>
            </a:r>
            <a:r>
              <a:rPr lang="en-US" sz="1000" dirty="0" smtClean="0">
                <a:solidFill>
                  <a:srgbClr val="000000"/>
                </a:solidFill>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Prescribing Information</a:t>
            </a:r>
            <a:r>
              <a:rPr lang="en-US" sz="1000" dirty="0" smtClean="0">
                <a:solidFill>
                  <a:srgbClr val="000000"/>
                </a:solidFill>
                <a:latin typeface="Arial" panose="020B0604020202020204" pitchFamily="34" charset="0"/>
                <a:cs typeface="Arial" panose="020B0604020202020204" pitchFamily="34" charset="0"/>
              </a:rPr>
              <a:t>]. Irvine, CA: Allergan, Inc.; February 2014. 2. </a:t>
            </a:r>
            <a:r>
              <a:rPr lang="en-GB" sz="1000" dirty="0" smtClean="0">
                <a:latin typeface="Arial" panose="020B0604020202020204" pitchFamily="34" charset="0"/>
                <a:cs typeface="Arial" panose="020B0604020202020204" pitchFamily="34" charset="0"/>
              </a:rPr>
              <a:t>Data </a:t>
            </a:r>
            <a:r>
              <a:rPr lang="en-GB" sz="1000" dirty="0">
                <a:latin typeface="Arial" panose="020B0604020202020204" pitchFamily="34" charset="0"/>
                <a:cs typeface="Arial" panose="020B0604020202020204" pitchFamily="34" charset="0"/>
              </a:rPr>
              <a:t>on file, Allergan, </a:t>
            </a:r>
            <a:r>
              <a:rPr lang="en-GB" sz="1000" dirty="0" smtClean="0">
                <a:latin typeface="Arial" panose="020B0604020202020204" pitchFamily="34" charset="0"/>
                <a:cs typeface="Arial" panose="020B0604020202020204" pitchFamily="34" charset="0"/>
              </a:rPr>
              <a:t>Inc.</a:t>
            </a:r>
            <a:endParaRPr lang="en-US" sz="1000" dirty="0">
              <a:solidFill>
                <a:srgbClr val="000000"/>
              </a:solidFill>
              <a:latin typeface="Arial" panose="020B0604020202020204" pitchFamily="34" charset="0"/>
              <a:cs typeface="Arial" panose="020B0604020202020204" pitchFamily="34" charset="0"/>
            </a:endParaRPr>
          </a:p>
        </p:txBody>
      </p:sp>
      <p:sp>
        <p:nvSpPr>
          <p:cNvPr id="5" name="Rectangle 4"/>
          <p:cNvSpPr/>
          <p:nvPr/>
        </p:nvSpPr>
        <p:spPr>
          <a:xfrm>
            <a:off x="209843" y="1293909"/>
            <a:ext cx="6611089" cy="34418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0">
            <a:schemeClr val="accen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hueOff val="0"/>
              <a:satOff val="0"/>
              <a:lumOff val="0"/>
              <a:alphaOff val="0"/>
            </a:schemeClr>
          </a:fontRef>
        </p:style>
        <p:txBody>
          <a:bodyPr spcFirstLastPara="0" vert="horz" wrap="square" lIns="68580" tIns="182880" rIns="68580" bIns="68580" numCol="1" spcCol="1270" anchor="t" anchorCtr="0">
            <a:noAutofit/>
          </a:bodyPr>
          <a:lstStyle/>
          <a:p>
            <a:pPr algn="ctr" defTabSz="800100">
              <a:lnSpc>
                <a:spcPct val="90000"/>
              </a:lnSpc>
              <a:spcBef>
                <a:spcPct val="0"/>
              </a:spcBef>
              <a:spcAft>
                <a:spcPct val="35000"/>
              </a:spcAft>
            </a:pPr>
            <a:endParaRPr lang="en-US" sz="1400" b="1" dirty="0" smtClean="0">
              <a:solidFill>
                <a:schemeClr val="tx2"/>
              </a:solidFill>
            </a:endParaRPr>
          </a:p>
        </p:txBody>
      </p:sp>
      <p:sp>
        <p:nvSpPr>
          <p:cNvPr id="6" name="Rectangle 5"/>
          <p:cNvSpPr/>
          <p:nvPr/>
        </p:nvSpPr>
        <p:spPr>
          <a:xfrm>
            <a:off x="210891" y="4450883"/>
            <a:ext cx="4572000" cy="223138"/>
          </a:xfrm>
          <a:prstGeom prst="rect">
            <a:avLst/>
          </a:prstGeom>
        </p:spPr>
        <p:txBody>
          <a:bodyPr>
            <a:spAutoFit/>
          </a:bodyPr>
          <a:lstStyle/>
          <a:p>
            <a:pPr>
              <a:spcBef>
                <a:spcPts val="600"/>
              </a:spcBef>
            </a:pPr>
            <a:r>
              <a:rPr lang="en-US" sz="800" dirty="0">
                <a:solidFill>
                  <a:srgbClr val="000000"/>
                </a:solidFill>
                <a:latin typeface="Arial"/>
                <a:cs typeface="Arial"/>
              </a:rPr>
              <a:t>BOTOX</a:t>
            </a:r>
            <a:r>
              <a:rPr lang="en-US" sz="800" baseline="30000" dirty="0">
                <a:solidFill>
                  <a:srgbClr val="000000"/>
                </a:solidFill>
                <a:latin typeface="Arial"/>
                <a:cs typeface="Arial"/>
              </a:rPr>
              <a:t>®</a:t>
            </a:r>
            <a:r>
              <a:rPr lang="en-US" sz="800" dirty="0">
                <a:solidFill>
                  <a:srgbClr val="000000"/>
                </a:solidFill>
                <a:latin typeface="Arial"/>
                <a:cs typeface="Arial"/>
              </a:rPr>
              <a:t> (onabotulinumtoxinA) Prescribing Information. Allergan, Inc., 2011.</a:t>
            </a:r>
          </a:p>
        </p:txBody>
      </p:sp>
      <p:sp>
        <p:nvSpPr>
          <p:cNvPr id="7" name="TextBox 16"/>
          <p:cNvSpPr txBox="1">
            <a:spLocks noChangeArrowheads="1"/>
          </p:cNvSpPr>
          <p:nvPr/>
        </p:nvSpPr>
        <p:spPr bwMode="auto">
          <a:xfrm>
            <a:off x="192472" y="4317896"/>
            <a:ext cx="5654675" cy="22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GB" sz="800" dirty="0">
                <a:latin typeface="Arial"/>
                <a:cs typeface="Arial"/>
              </a:rPr>
              <a:t>*</a:t>
            </a:r>
            <a:r>
              <a:rPr lang="en-GB" sz="800" i="1" dirty="0" smtClean="0">
                <a:latin typeface="Arial"/>
                <a:cs typeface="Arial"/>
              </a:rPr>
              <a:t>P</a:t>
            </a:r>
            <a:r>
              <a:rPr lang="en-GB" sz="800" dirty="0" smtClean="0">
                <a:latin typeface="Arial"/>
                <a:cs typeface="Arial"/>
              </a:rPr>
              <a:t>&lt;0.001, </a:t>
            </a:r>
            <a:r>
              <a:rPr lang="en-GB" sz="800" dirty="0">
                <a:latin typeface="Arial"/>
                <a:cs typeface="Arial"/>
              </a:rPr>
              <a:t>**</a:t>
            </a:r>
            <a:r>
              <a:rPr lang="en-GB" sz="800" i="1" dirty="0" smtClean="0">
                <a:latin typeface="Arial"/>
                <a:cs typeface="Arial"/>
              </a:rPr>
              <a:t>P</a:t>
            </a:r>
            <a:r>
              <a:rPr lang="en-GB" sz="800" dirty="0" smtClean="0">
                <a:latin typeface="Arial"/>
                <a:cs typeface="Arial"/>
              </a:rPr>
              <a:t>&lt;0.05 </a:t>
            </a:r>
            <a:r>
              <a:rPr lang="en-GB" sz="800" dirty="0">
                <a:latin typeface="Arial"/>
                <a:cs typeface="Arial"/>
              </a:rPr>
              <a:t>in pairwise comparison versus </a:t>
            </a:r>
            <a:r>
              <a:rPr lang="en-GB" sz="800" dirty="0" smtClean="0">
                <a:latin typeface="Arial"/>
                <a:cs typeface="Arial"/>
              </a:rPr>
              <a:t>placebo</a:t>
            </a:r>
          </a:p>
        </p:txBody>
      </p:sp>
      <p:sp>
        <p:nvSpPr>
          <p:cNvPr id="8" name="TextBox 11"/>
          <p:cNvSpPr txBox="1"/>
          <p:nvPr/>
        </p:nvSpPr>
        <p:spPr>
          <a:xfrm>
            <a:off x="3825784" y="3951069"/>
            <a:ext cx="328272" cy="116625"/>
          </a:xfrm>
          <a:prstGeom prst="rect">
            <a:avLst/>
          </a:prstGeom>
          <a:noFill/>
          <a:ln>
            <a:noFill/>
          </a:ln>
        </p:spPr>
        <p:txBody>
          <a:bodyPr wrap="square" lIns="0" tIns="0" rIns="0" bIns="0"/>
          <a:lstStyle/>
          <a:p>
            <a:pPr algn="ctr">
              <a:defRPr lang="en-US"/>
            </a:pPr>
            <a:r>
              <a:rPr lang="en-US" sz="800" b="1" smtClean="0">
                <a:solidFill>
                  <a:srgbClr val="333333"/>
                </a:solidFill>
                <a:latin typeface="Arial" pitchFamily="34" charset="0"/>
                <a:ea typeface="Lucida Grande" charset="77"/>
                <a:cs typeface="Arial" pitchFamily="34" charset="0"/>
              </a:rPr>
              <a:t>-25</a:t>
            </a:r>
            <a:endParaRPr lang="en-US" sz="800" b="1" dirty="0">
              <a:solidFill>
                <a:srgbClr val="333333"/>
              </a:solidFill>
              <a:latin typeface="Arial" pitchFamily="34" charset="0"/>
              <a:ea typeface="Lucida Grande" charset="77"/>
              <a:cs typeface="Arial" pitchFamily="34" charset="0"/>
            </a:endParaRPr>
          </a:p>
        </p:txBody>
      </p:sp>
      <p:sp>
        <p:nvSpPr>
          <p:cNvPr id="9" name="TextBox 12"/>
          <p:cNvSpPr txBox="1"/>
          <p:nvPr/>
        </p:nvSpPr>
        <p:spPr>
          <a:xfrm>
            <a:off x="3822272" y="3513076"/>
            <a:ext cx="328272" cy="95984"/>
          </a:xfrm>
          <a:prstGeom prst="rect">
            <a:avLst/>
          </a:prstGeom>
          <a:noFill/>
          <a:ln>
            <a:noFill/>
          </a:ln>
        </p:spPr>
        <p:txBody>
          <a:bodyPr wrap="square" lIns="0" tIns="0" rIns="0" bIns="0"/>
          <a:lstStyle/>
          <a:p>
            <a:pPr algn="ctr">
              <a:defRPr lang="en-US"/>
            </a:pPr>
            <a:r>
              <a:rPr lang="en-US" sz="800" b="1" smtClean="0">
                <a:solidFill>
                  <a:srgbClr val="333333"/>
                </a:solidFill>
                <a:latin typeface="Arial" pitchFamily="34" charset="0"/>
                <a:ea typeface="Lucida Grande" charset="77"/>
                <a:cs typeface="Arial" pitchFamily="34" charset="0"/>
              </a:rPr>
              <a:t>-20</a:t>
            </a:r>
            <a:endParaRPr lang="en-US" sz="800" b="1" dirty="0">
              <a:solidFill>
                <a:srgbClr val="333333"/>
              </a:solidFill>
              <a:latin typeface="Arial" pitchFamily="34" charset="0"/>
              <a:ea typeface="Lucida Grande" charset="77"/>
              <a:cs typeface="Arial" pitchFamily="34" charset="0"/>
            </a:endParaRPr>
          </a:p>
        </p:txBody>
      </p:sp>
      <p:sp>
        <p:nvSpPr>
          <p:cNvPr id="10" name="TextBox 13"/>
          <p:cNvSpPr txBox="1"/>
          <p:nvPr/>
        </p:nvSpPr>
        <p:spPr>
          <a:xfrm>
            <a:off x="3825784" y="3072943"/>
            <a:ext cx="328272" cy="95984"/>
          </a:xfrm>
          <a:prstGeom prst="rect">
            <a:avLst/>
          </a:prstGeom>
          <a:noFill/>
          <a:ln>
            <a:noFill/>
          </a:ln>
        </p:spPr>
        <p:txBody>
          <a:bodyPr wrap="square" lIns="0" tIns="0" rIns="0" bIns="0"/>
          <a:lstStyle/>
          <a:p>
            <a:pPr algn="ctr">
              <a:defRPr lang="en-US"/>
            </a:pPr>
            <a:r>
              <a:rPr lang="en-US" sz="800" b="1" smtClean="0">
                <a:solidFill>
                  <a:srgbClr val="333333"/>
                </a:solidFill>
                <a:latin typeface="Arial" pitchFamily="34" charset="0"/>
                <a:ea typeface="Lucida Grande" charset="77"/>
                <a:cs typeface="Arial" pitchFamily="34" charset="0"/>
              </a:rPr>
              <a:t>-15</a:t>
            </a:r>
            <a:endParaRPr lang="en-US" sz="800" b="1" dirty="0">
              <a:solidFill>
                <a:srgbClr val="333333"/>
              </a:solidFill>
              <a:latin typeface="Arial" pitchFamily="34" charset="0"/>
              <a:ea typeface="Lucida Grande" charset="77"/>
              <a:cs typeface="Arial" pitchFamily="34" charset="0"/>
            </a:endParaRPr>
          </a:p>
        </p:txBody>
      </p:sp>
      <p:sp>
        <p:nvSpPr>
          <p:cNvPr id="11" name="TextBox 14"/>
          <p:cNvSpPr txBox="1"/>
          <p:nvPr/>
        </p:nvSpPr>
        <p:spPr>
          <a:xfrm>
            <a:off x="3825784" y="2640351"/>
            <a:ext cx="328272" cy="95985"/>
          </a:xfrm>
          <a:prstGeom prst="rect">
            <a:avLst/>
          </a:prstGeom>
          <a:noFill/>
          <a:ln>
            <a:noFill/>
          </a:ln>
        </p:spPr>
        <p:txBody>
          <a:bodyPr wrap="square" lIns="0" tIns="0" rIns="0" bIns="0"/>
          <a:lstStyle/>
          <a:p>
            <a:pPr algn="ctr">
              <a:defRPr lang="en-US"/>
            </a:pPr>
            <a:r>
              <a:rPr lang="en-US" sz="800" b="1" dirty="0" smtClean="0">
                <a:solidFill>
                  <a:srgbClr val="333333"/>
                </a:solidFill>
                <a:latin typeface="Arial" pitchFamily="34" charset="0"/>
                <a:ea typeface="Lucida Grande" charset="77"/>
                <a:cs typeface="Arial" pitchFamily="34" charset="0"/>
              </a:rPr>
              <a:t>-10</a:t>
            </a:r>
            <a:endParaRPr lang="en-US" sz="800" b="1" dirty="0">
              <a:solidFill>
                <a:srgbClr val="333333"/>
              </a:solidFill>
              <a:latin typeface="Arial" pitchFamily="34" charset="0"/>
              <a:ea typeface="Lucida Grande" charset="77"/>
              <a:cs typeface="Arial" pitchFamily="34" charset="0"/>
            </a:endParaRPr>
          </a:p>
        </p:txBody>
      </p:sp>
      <p:sp>
        <p:nvSpPr>
          <p:cNvPr id="12" name="TextBox 15"/>
          <p:cNvSpPr txBox="1"/>
          <p:nvPr/>
        </p:nvSpPr>
        <p:spPr>
          <a:xfrm>
            <a:off x="3825784" y="2195482"/>
            <a:ext cx="328272" cy="95984"/>
          </a:xfrm>
          <a:prstGeom prst="rect">
            <a:avLst/>
          </a:prstGeom>
          <a:noFill/>
          <a:ln>
            <a:noFill/>
          </a:ln>
        </p:spPr>
        <p:txBody>
          <a:bodyPr wrap="square" lIns="0" tIns="0" rIns="0" bIns="0"/>
          <a:lstStyle/>
          <a:p>
            <a:pPr algn="ctr">
              <a:defRPr lang="en-US"/>
            </a:pPr>
            <a:r>
              <a:rPr lang="en-US" sz="800" b="1" smtClean="0">
                <a:solidFill>
                  <a:srgbClr val="333333"/>
                </a:solidFill>
                <a:latin typeface="Arial" pitchFamily="34" charset="0"/>
                <a:ea typeface="Lucida Grande" charset="77"/>
                <a:cs typeface="Arial" pitchFamily="34" charset="0"/>
              </a:rPr>
              <a:t>-5</a:t>
            </a:r>
            <a:endParaRPr lang="en-US" sz="800" b="1" dirty="0">
              <a:solidFill>
                <a:srgbClr val="333333"/>
              </a:solidFill>
              <a:latin typeface="Arial" pitchFamily="34" charset="0"/>
              <a:ea typeface="Lucida Grande" charset="77"/>
              <a:cs typeface="Arial" pitchFamily="34" charset="0"/>
            </a:endParaRPr>
          </a:p>
        </p:txBody>
      </p:sp>
      <p:sp>
        <p:nvSpPr>
          <p:cNvPr id="13" name="TextBox 16"/>
          <p:cNvSpPr txBox="1"/>
          <p:nvPr/>
        </p:nvSpPr>
        <p:spPr>
          <a:xfrm>
            <a:off x="3825784" y="1747079"/>
            <a:ext cx="328272" cy="95984"/>
          </a:xfrm>
          <a:prstGeom prst="rect">
            <a:avLst/>
          </a:prstGeom>
          <a:noFill/>
          <a:ln>
            <a:noFill/>
          </a:ln>
        </p:spPr>
        <p:txBody>
          <a:bodyPr wrap="square" lIns="0" tIns="0" rIns="0" bIns="0"/>
          <a:lstStyle/>
          <a:p>
            <a:pPr algn="ctr">
              <a:defRPr lang="en-US"/>
            </a:pPr>
            <a:r>
              <a:rPr lang="en-US" sz="800" b="1" smtClean="0">
                <a:solidFill>
                  <a:srgbClr val="333333"/>
                </a:solidFill>
                <a:latin typeface="Arial" pitchFamily="34" charset="0"/>
                <a:ea typeface="Lucida Grande" charset="77"/>
                <a:cs typeface="Arial" pitchFamily="34" charset="0"/>
              </a:rPr>
              <a:t>0</a:t>
            </a:r>
            <a:endParaRPr lang="en-US" sz="800" b="1" dirty="0">
              <a:solidFill>
                <a:srgbClr val="333333"/>
              </a:solidFill>
              <a:latin typeface="Arial" pitchFamily="34" charset="0"/>
              <a:ea typeface="Lucida Grande" charset="77"/>
              <a:cs typeface="Arial" pitchFamily="34" charset="0"/>
            </a:endParaRPr>
          </a:p>
        </p:txBody>
      </p:sp>
      <p:sp>
        <p:nvSpPr>
          <p:cNvPr id="14" name="TextBox 15"/>
          <p:cNvSpPr txBox="1"/>
          <p:nvPr/>
        </p:nvSpPr>
        <p:spPr>
          <a:xfrm rot="16200000">
            <a:off x="2669058" y="2748617"/>
            <a:ext cx="2224766" cy="362556"/>
          </a:xfrm>
          <a:prstGeom prst="rect">
            <a:avLst/>
          </a:prstGeom>
          <a:noFill/>
          <a:ln>
            <a:noFill/>
          </a:ln>
        </p:spPr>
        <p:txBody>
          <a:bodyPr wrap="square" lIns="0" tIns="0" rIns="0" bIns="0"/>
          <a:lstStyle/>
          <a:p>
            <a:pPr algn="ctr"/>
            <a:r>
              <a:rPr lang="en-US" sz="800" b="1" dirty="0" smtClean="0">
                <a:latin typeface="Arial" pitchFamily="34" charset="0"/>
                <a:cs typeface="Arial" pitchFamily="34" charset="0"/>
              </a:rPr>
              <a:t>Mean change from baseline </a:t>
            </a:r>
            <a:br>
              <a:rPr lang="en-US" sz="800" b="1" dirty="0" smtClean="0">
                <a:latin typeface="Arial" pitchFamily="34" charset="0"/>
                <a:cs typeface="Arial" pitchFamily="34" charset="0"/>
              </a:rPr>
            </a:br>
            <a:r>
              <a:rPr lang="en-US" sz="800" b="1" dirty="0" smtClean="0">
                <a:latin typeface="Arial" pitchFamily="34" charset="0"/>
                <a:cs typeface="Arial" pitchFamily="34" charset="0"/>
              </a:rPr>
              <a:t>(episodes/week)</a:t>
            </a:r>
            <a:endParaRPr lang="en-US" sz="800" b="1" dirty="0">
              <a:latin typeface="Arial" pitchFamily="34" charset="0"/>
              <a:cs typeface="Arial" pitchFamily="34" charset="0"/>
            </a:endParaRPr>
          </a:p>
        </p:txBody>
      </p:sp>
      <p:sp>
        <p:nvSpPr>
          <p:cNvPr id="15" name="TextBox 16"/>
          <p:cNvSpPr txBox="1"/>
          <p:nvPr/>
        </p:nvSpPr>
        <p:spPr>
          <a:xfrm>
            <a:off x="4243715" y="1584733"/>
            <a:ext cx="868736" cy="239080"/>
          </a:xfrm>
          <a:prstGeom prst="rect">
            <a:avLst/>
          </a:prstGeom>
          <a:noFill/>
          <a:ln>
            <a:noFill/>
          </a:ln>
        </p:spPr>
        <p:txBody>
          <a:bodyPr wrap="square" lIns="0" tIns="0" rIns="0" bIns="0"/>
          <a:lstStyle/>
          <a:p>
            <a:pPr algn="ctr">
              <a:defRPr lang="en-US"/>
            </a:pPr>
            <a:r>
              <a:rPr lang="en-US" sz="800" b="1" dirty="0" smtClean="0">
                <a:solidFill>
                  <a:srgbClr val="333333"/>
                </a:solidFill>
                <a:latin typeface="Arial" pitchFamily="34" charset="0"/>
                <a:ea typeface="Lucida Grande" charset="77"/>
                <a:cs typeface="Arial" pitchFamily="34" charset="0"/>
              </a:rPr>
              <a:t>Week 2</a:t>
            </a:r>
            <a:endParaRPr sz="800" b="1" dirty="0">
              <a:solidFill>
                <a:srgbClr val="333333"/>
              </a:solidFill>
              <a:latin typeface="Arial" pitchFamily="34" charset="0"/>
              <a:ea typeface="Lucida Grande" charset="77"/>
              <a:cs typeface="Arial" pitchFamily="34" charset="0"/>
            </a:endParaRPr>
          </a:p>
        </p:txBody>
      </p:sp>
      <p:sp>
        <p:nvSpPr>
          <p:cNvPr id="16" name="TextBox 16"/>
          <p:cNvSpPr txBox="1"/>
          <p:nvPr/>
        </p:nvSpPr>
        <p:spPr>
          <a:xfrm>
            <a:off x="5019036" y="1584733"/>
            <a:ext cx="868736" cy="239080"/>
          </a:xfrm>
          <a:prstGeom prst="rect">
            <a:avLst/>
          </a:prstGeom>
          <a:noFill/>
          <a:ln>
            <a:noFill/>
          </a:ln>
        </p:spPr>
        <p:txBody>
          <a:bodyPr wrap="square" lIns="0" tIns="0" rIns="0" bIns="0"/>
          <a:lstStyle/>
          <a:p>
            <a:pPr algn="ctr">
              <a:defRPr lang="en-US"/>
            </a:pPr>
            <a:r>
              <a:rPr lang="en-US" sz="800" b="1" dirty="0" smtClean="0">
                <a:solidFill>
                  <a:srgbClr val="333333"/>
                </a:solidFill>
                <a:latin typeface="Arial" pitchFamily="34" charset="0"/>
                <a:ea typeface="Lucida Grande" charset="77"/>
                <a:cs typeface="Arial" pitchFamily="34" charset="0"/>
              </a:rPr>
              <a:t>Week 6</a:t>
            </a:r>
          </a:p>
        </p:txBody>
      </p:sp>
      <p:sp>
        <p:nvSpPr>
          <p:cNvPr id="17" name="TextBox 16"/>
          <p:cNvSpPr txBox="1"/>
          <p:nvPr/>
        </p:nvSpPr>
        <p:spPr>
          <a:xfrm>
            <a:off x="6098264" y="1584733"/>
            <a:ext cx="868736" cy="239080"/>
          </a:xfrm>
          <a:prstGeom prst="rect">
            <a:avLst/>
          </a:prstGeom>
          <a:noFill/>
          <a:ln>
            <a:noFill/>
          </a:ln>
        </p:spPr>
        <p:txBody>
          <a:bodyPr wrap="square" lIns="0" tIns="0" rIns="0" bIns="0"/>
          <a:lstStyle/>
          <a:p>
            <a:pPr algn="ctr">
              <a:defRPr lang="en-US"/>
            </a:pPr>
            <a:r>
              <a:rPr lang="en-US" sz="800" b="1" dirty="0" smtClean="0">
                <a:solidFill>
                  <a:srgbClr val="333333"/>
                </a:solidFill>
                <a:latin typeface="Arial" pitchFamily="34" charset="0"/>
                <a:ea typeface="Lucida Grande" charset="77"/>
                <a:cs typeface="Arial" pitchFamily="34" charset="0"/>
              </a:rPr>
              <a:t>Week 12</a:t>
            </a:r>
            <a:endParaRPr sz="800" b="1" dirty="0">
              <a:solidFill>
                <a:srgbClr val="333333"/>
              </a:solidFill>
              <a:latin typeface="Arial" pitchFamily="34" charset="0"/>
              <a:ea typeface="Lucida Grande" charset="77"/>
              <a:cs typeface="Arial" pitchFamily="34" charset="0"/>
            </a:endParaRPr>
          </a:p>
        </p:txBody>
      </p:sp>
      <p:sp>
        <p:nvSpPr>
          <p:cNvPr id="18" name="Freeform 17"/>
          <p:cNvSpPr/>
          <p:nvPr/>
        </p:nvSpPr>
        <p:spPr>
          <a:xfrm>
            <a:off x="4271903" y="1805264"/>
            <a:ext cx="2317750" cy="1167056"/>
          </a:xfrm>
          <a:custGeom>
            <a:avLst/>
            <a:gdLst>
              <a:gd name="connsiteX0" fmla="*/ 2317750 w 2317750"/>
              <a:gd name="connsiteY0" fmla="*/ 1527175 h 1641475"/>
              <a:gd name="connsiteX1" fmla="*/ 1168400 w 2317750"/>
              <a:gd name="connsiteY1" fmla="*/ 1641475 h 1641475"/>
              <a:gd name="connsiteX2" fmla="*/ 381000 w 2317750"/>
              <a:gd name="connsiteY2" fmla="*/ 1489075 h 1641475"/>
              <a:gd name="connsiteX3" fmla="*/ 0 w 2317750"/>
              <a:gd name="connsiteY3" fmla="*/ 0 h 1641475"/>
              <a:gd name="connsiteX0" fmla="*/ 2317750 w 2317750"/>
              <a:gd name="connsiteY0" fmla="*/ 1527175 h 1641475"/>
              <a:gd name="connsiteX1" fmla="*/ 1168400 w 2317750"/>
              <a:gd name="connsiteY1" fmla="*/ 1641475 h 1641475"/>
              <a:gd name="connsiteX2" fmla="*/ 387865 w 2317750"/>
              <a:gd name="connsiteY2" fmla="*/ 582913 h 1641475"/>
              <a:gd name="connsiteX3" fmla="*/ 0 w 2317750"/>
              <a:gd name="connsiteY3" fmla="*/ 0 h 1641475"/>
              <a:gd name="connsiteX0" fmla="*/ 2317750 w 2317750"/>
              <a:gd name="connsiteY0" fmla="*/ 1527175 h 1527175"/>
              <a:gd name="connsiteX1" fmla="*/ 1195859 w 2317750"/>
              <a:gd name="connsiteY1" fmla="*/ 803961 h 1527175"/>
              <a:gd name="connsiteX2" fmla="*/ 387865 w 2317750"/>
              <a:gd name="connsiteY2" fmla="*/ 582913 h 1527175"/>
              <a:gd name="connsiteX3" fmla="*/ 0 w 2317750"/>
              <a:gd name="connsiteY3" fmla="*/ 0 h 1527175"/>
              <a:gd name="connsiteX0" fmla="*/ 2310885 w 2310885"/>
              <a:gd name="connsiteY0" fmla="*/ 820094 h 820094"/>
              <a:gd name="connsiteX1" fmla="*/ 1195859 w 2310885"/>
              <a:gd name="connsiteY1" fmla="*/ 803961 h 820094"/>
              <a:gd name="connsiteX2" fmla="*/ 387865 w 2310885"/>
              <a:gd name="connsiteY2" fmla="*/ 582913 h 820094"/>
              <a:gd name="connsiteX3" fmla="*/ 0 w 2310885"/>
              <a:gd name="connsiteY3" fmla="*/ 0 h 820094"/>
              <a:gd name="connsiteX0" fmla="*/ 2317750 w 2317750"/>
              <a:gd name="connsiteY0" fmla="*/ 1314365 h 1314365"/>
              <a:gd name="connsiteX1" fmla="*/ 1195859 w 2317750"/>
              <a:gd name="connsiteY1" fmla="*/ 803961 h 1314365"/>
              <a:gd name="connsiteX2" fmla="*/ 387865 w 2317750"/>
              <a:gd name="connsiteY2" fmla="*/ 582913 h 1314365"/>
              <a:gd name="connsiteX3" fmla="*/ 0 w 2317750"/>
              <a:gd name="connsiteY3" fmla="*/ 0 h 1314365"/>
              <a:gd name="connsiteX0" fmla="*/ 2317750 w 2317750"/>
              <a:gd name="connsiteY0" fmla="*/ 1314365 h 1332555"/>
              <a:gd name="connsiteX1" fmla="*/ 1161535 w 2317750"/>
              <a:gd name="connsiteY1" fmla="*/ 1332555 h 1332555"/>
              <a:gd name="connsiteX2" fmla="*/ 387865 w 2317750"/>
              <a:gd name="connsiteY2" fmla="*/ 582913 h 1332555"/>
              <a:gd name="connsiteX3" fmla="*/ 0 w 2317750"/>
              <a:gd name="connsiteY3" fmla="*/ 0 h 1332555"/>
              <a:gd name="connsiteX0" fmla="*/ 2317750 w 2317750"/>
              <a:gd name="connsiteY0" fmla="*/ 1314365 h 1332555"/>
              <a:gd name="connsiteX1" fmla="*/ 1161535 w 2317750"/>
              <a:gd name="connsiteY1" fmla="*/ 1332555 h 1332555"/>
              <a:gd name="connsiteX2" fmla="*/ 408460 w 2317750"/>
              <a:gd name="connsiteY2" fmla="*/ 974210 h 1332555"/>
              <a:gd name="connsiteX3" fmla="*/ 0 w 2317750"/>
              <a:gd name="connsiteY3" fmla="*/ 0 h 1332555"/>
              <a:gd name="connsiteX0" fmla="*/ 2317750 w 2317750"/>
              <a:gd name="connsiteY0" fmla="*/ 1314365 h 1332555"/>
              <a:gd name="connsiteX1" fmla="*/ 1161535 w 2317750"/>
              <a:gd name="connsiteY1" fmla="*/ 1332555 h 1332555"/>
              <a:gd name="connsiteX2" fmla="*/ 408460 w 2317750"/>
              <a:gd name="connsiteY2" fmla="*/ 1136770 h 1332555"/>
              <a:gd name="connsiteX3" fmla="*/ 0 w 2317750"/>
              <a:gd name="connsiteY3" fmla="*/ 0 h 1332555"/>
              <a:gd name="connsiteX0" fmla="*/ 2317750 w 2317750"/>
              <a:gd name="connsiteY0" fmla="*/ 1314365 h 1556075"/>
              <a:gd name="connsiteX1" fmla="*/ 1181855 w 2317750"/>
              <a:gd name="connsiteY1" fmla="*/ 1556075 h 1556075"/>
              <a:gd name="connsiteX2" fmla="*/ 408460 w 2317750"/>
              <a:gd name="connsiteY2" fmla="*/ 1136770 h 1556075"/>
              <a:gd name="connsiteX3" fmla="*/ 0 w 2317750"/>
              <a:gd name="connsiteY3" fmla="*/ 0 h 1556075"/>
              <a:gd name="connsiteX0" fmla="*/ 2317750 w 2317750"/>
              <a:gd name="connsiteY0" fmla="*/ 1456605 h 1556075"/>
              <a:gd name="connsiteX1" fmla="*/ 1181855 w 2317750"/>
              <a:gd name="connsiteY1" fmla="*/ 1556075 h 1556075"/>
              <a:gd name="connsiteX2" fmla="*/ 408460 w 2317750"/>
              <a:gd name="connsiteY2" fmla="*/ 1136770 h 1556075"/>
              <a:gd name="connsiteX3" fmla="*/ 0 w 2317750"/>
              <a:gd name="connsiteY3" fmla="*/ 0 h 1556075"/>
            </a:gdLst>
            <a:ahLst/>
            <a:cxnLst>
              <a:cxn ang="0">
                <a:pos x="connsiteX0" y="connsiteY0"/>
              </a:cxn>
              <a:cxn ang="0">
                <a:pos x="connsiteX1" y="connsiteY1"/>
              </a:cxn>
              <a:cxn ang="0">
                <a:pos x="connsiteX2" y="connsiteY2"/>
              </a:cxn>
              <a:cxn ang="0">
                <a:pos x="connsiteX3" y="connsiteY3"/>
              </a:cxn>
            </a:cxnLst>
            <a:rect l="l" t="t" r="r" b="b"/>
            <a:pathLst>
              <a:path w="2317750" h="1556075">
                <a:moveTo>
                  <a:pt x="2317750" y="1456605"/>
                </a:moveTo>
                <a:lnTo>
                  <a:pt x="1181855" y="1556075"/>
                </a:lnTo>
                <a:lnTo>
                  <a:pt x="408460" y="1136770"/>
                </a:lnTo>
                <a:cubicBezTo>
                  <a:pt x="272307" y="812033"/>
                  <a:pt x="136153" y="324737"/>
                  <a:pt x="0" y="0"/>
                </a:cubicBezTo>
              </a:path>
            </a:pathLst>
          </a:custGeom>
          <a:ln w="38100">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sz="1600" dirty="0">
              <a:solidFill>
                <a:srgbClr val="000000"/>
              </a:solidFill>
            </a:endParaRPr>
          </a:p>
        </p:txBody>
      </p:sp>
      <p:sp>
        <p:nvSpPr>
          <p:cNvPr id="19" name="Freeform 18"/>
          <p:cNvSpPr/>
          <p:nvPr/>
        </p:nvSpPr>
        <p:spPr>
          <a:xfrm>
            <a:off x="4275078" y="1812407"/>
            <a:ext cx="2331480" cy="1956911"/>
          </a:xfrm>
          <a:custGeom>
            <a:avLst/>
            <a:gdLst>
              <a:gd name="connsiteX0" fmla="*/ 2317750 w 2317750"/>
              <a:gd name="connsiteY0" fmla="*/ 2708275 h 2708275"/>
              <a:gd name="connsiteX1" fmla="*/ 1165225 w 2317750"/>
              <a:gd name="connsiteY1" fmla="*/ 2670175 h 2708275"/>
              <a:gd name="connsiteX2" fmla="*/ 400050 w 2317750"/>
              <a:gd name="connsiteY2" fmla="*/ 2336800 h 2708275"/>
              <a:gd name="connsiteX3" fmla="*/ 0 w 2317750"/>
              <a:gd name="connsiteY3" fmla="*/ 0 h 2708275"/>
              <a:gd name="connsiteX0" fmla="*/ 2317750 w 2317750"/>
              <a:gd name="connsiteY0" fmla="*/ 2708275 h 2708275"/>
              <a:gd name="connsiteX1" fmla="*/ 1165225 w 2317750"/>
              <a:gd name="connsiteY1" fmla="*/ 2670175 h 2708275"/>
              <a:gd name="connsiteX2" fmla="*/ 393185 w 2317750"/>
              <a:gd name="connsiteY2" fmla="*/ 1828800 h 2708275"/>
              <a:gd name="connsiteX3" fmla="*/ 0 w 2317750"/>
              <a:gd name="connsiteY3" fmla="*/ 0 h 2708275"/>
              <a:gd name="connsiteX0" fmla="*/ 2317750 w 2317750"/>
              <a:gd name="connsiteY0" fmla="*/ 2708275 h 2708275"/>
              <a:gd name="connsiteX1" fmla="*/ 1158361 w 2317750"/>
              <a:gd name="connsiteY1" fmla="*/ 2333797 h 2708275"/>
              <a:gd name="connsiteX2" fmla="*/ 393185 w 2317750"/>
              <a:gd name="connsiteY2" fmla="*/ 1828800 h 2708275"/>
              <a:gd name="connsiteX3" fmla="*/ 0 w 2317750"/>
              <a:gd name="connsiteY3" fmla="*/ 0 h 2708275"/>
              <a:gd name="connsiteX0" fmla="*/ 2331480 w 2331480"/>
              <a:gd name="connsiteY0" fmla="*/ 2207140 h 2333797"/>
              <a:gd name="connsiteX1" fmla="*/ 1158361 w 2331480"/>
              <a:gd name="connsiteY1" fmla="*/ 2333797 h 2333797"/>
              <a:gd name="connsiteX2" fmla="*/ 393185 w 2331480"/>
              <a:gd name="connsiteY2" fmla="*/ 1828800 h 2333797"/>
              <a:gd name="connsiteX3" fmla="*/ 0 w 2331480"/>
              <a:gd name="connsiteY3" fmla="*/ 0 h 2333797"/>
              <a:gd name="connsiteX0" fmla="*/ 2331480 w 2331480"/>
              <a:gd name="connsiteY0" fmla="*/ 2207140 h 2333797"/>
              <a:gd name="connsiteX1" fmla="*/ 1158361 w 2331480"/>
              <a:gd name="connsiteY1" fmla="*/ 2333797 h 2333797"/>
              <a:gd name="connsiteX2" fmla="*/ 393185 w 2331480"/>
              <a:gd name="connsiteY2" fmla="*/ 2151449 h 2333797"/>
              <a:gd name="connsiteX3" fmla="*/ 0 w 2331480"/>
              <a:gd name="connsiteY3" fmla="*/ 0 h 2333797"/>
              <a:gd name="connsiteX0" fmla="*/ 2331480 w 2331480"/>
              <a:gd name="connsiteY0" fmla="*/ 2337572 h 2337572"/>
              <a:gd name="connsiteX1" fmla="*/ 1158361 w 2331480"/>
              <a:gd name="connsiteY1" fmla="*/ 2333797 h 2337572"/>
              <a:gd name="connsiteX2" fmla="*/ 393185 w 2331480"/>
              <a:gd name="connsiteY2" fmla="*/ 2151449 h 2337572"/>
              <a:gd name="connsiteX3" fmla="*/ 0 w 2331480"/>
              <a:gd name="connsiteY3" fmla="*/ 0 h 2337572"/>
              <a:gd name="connsiteX0" fmla="*/ 2331480 w 2331480"/>
              <a:gd name="connsiteY0" fmla="*/ 2408692 h 2408692"/>
              <a:gd name="connsiteX1" fmla="*/ 1158361 w 2331480"/>
              <a:gd name="connsiteY1" fmla="*/ 2333797 h 2408692"/>
              <a:gd name="connsiteX2" fmla="*/ 393185 w 2331480"/>
              <a:gd name="connsiteY2" fmla="*/ 2151449 h 2408692"/>
              <a:gd name="connsiteX3" fmla="*/ 0 w 2331480"/>
              <a:gd name="connsiteY3" fmla="*/ 0 h 2408692"/>
              <a:gd name="connsiteX0" fmla="*/ 2331480 w 2331480"/>
              <a:gd name="connsiteY0" fmla="*/ 2408692 h 2611352"/>
              <a:gd name="connsiteX1" fmla="*/ 1163673 w 2331480"/>
              <a:gd name="connsiteY1" fmla="*/ 2609214 h 2611352"/>
              <a:gd name="connsiteX2" fmla="*/ 1158361 w 2331480"/>
              <a:gd name="connsiteY2" fmla="*/ 2333797 h 2611352"/>
              <a:gd name="connsiteX3" fmla="*/ 393185 w 2331480"/>
              <a:gd name="connsiteY3" fmla="*/ 2151449 h 2611352"/>
              <a:gd name="connsiteX4" fmla="*/ 0 w 2331480"/>
              <a:gd name="connsiteY4" fmla="*/ 0 h 2611352"/>
              <a:gd name="connsiteX0" fmla="*/ 2331480 w 2331480"/>
              <a:gd name="connsiteY0" fmla="*/ 2408692 h 2609214"/>
              <a:gd name="connsiteX1" fmla="*/ 1163673 w 2331480"/>
              <a:gd name="connsiteY1" fmla="*/ 2609214 h 2609214"/>
              <a:gd name="connsiteX2" fmla="*/ 1158361 w 2331480"/>
              <a:gd name="connsiteY2" fmla="*/ 2333797 h 2609214"/>
              <a:gd name="connsiteX3" fmla="*/ 393185 w 2331480"/>
              <a:gd name="connsiteY3" fmla="*/ 2151449 h 2609214"/>
              <a:gd name="connsiteX4" fmla="*/ 0 w 2331480"/>
              <a:gd name="connsiteY4" fmla="*/ 0 h 2609214"/>
              <a:gd name="connsiteX0" fmla="*/ 2331480 w 2331480"/>
              <a:gd name="connsiteY0" fmla="*/ 2408692 h 2609214"/>
              <a:gd name="connsiteX1" fmla="*/ 1163673 w 2331480"/>
              <a:gd name="connsiteY1" fmla="*/ 2609214 h 2609214"/>
              <a:gd name="connsiteX2" fmla="*/ 1158361 w 2331480"/>
              <a:gd name="connsiteY2" fmla="*/ 2333797 h 2609214"/>
              <a:gd name="connsiteX3" fmla="*/ 393185 w 2331480"/>
              <a:gd name="connsiteY3" fmla="*/ 2151449 h 2609214"/>
              <a:gd name="connsiteX4" fmla="*/ 0 w 2331480"/>
              <a:gd name="connsiteY4" fmla="*/ 0 h 2609214"/>
              <a:gd name="connsiteX0" fmla="*/ 2331480 w 2331480"/>
              <a:gd name="connsiteY0" fmla="*/ 2408692 h 2609214"/>
              <a:gd name="connsiteX1" fmla="*/ 1163673 w 2331480"/>
              <a:gd name="connsiteY1" fmla="*/ 2609214 h 2609214"/>
              <a:gd name="connsiteX2" fmla="*/ 1158361 w 2331480"/>
              <a:gd name="connsiteY2" fmla="*/ 2333797 h 2609214"/>
              <a:gd name="connsiteX3" fmla="*/ 393185 w 2331480"/>
              <a:gd name="connsiteY3" fmla="*/ 2212409 h 2609214"/>
              <a:gd name="connsiteX4" fmla="*/ 0 w 2331480"/>
              <a:gd name="connsiteY4" fmla="*/ 0 h 2609214"/>
              <a:gd name="connsiteX0" fmla="*/ 2331480 w 2331480"/>
              <a:gd name="connsiteY0" fmla="*/ 2408692 h 2609214"/>
              <a:gd name="connsiteX1" fmla="*/ 1163673 w 2331480"/>
              <a:gd name="connsiteY1" fmla="*/ 2609214 h 2609214"/>
              <a:gd name="connsiteX2" fmla="*/ 393185 w 2331480"/>
              <a:gd name="connsiteY2" fmla="*/ 2212409 h 2609214"/>
              <a:gd name="connsiteX3" fmla="*/ 0 w 2331480"/>
              <a:gd name="connsiteY3" fmla="*/ 0 h 2609214"/>
            </a:gdLst>
            <a:ahLst/>
            <a:cxnLst>
              <a:cxn ang="0">
                <a:pos x="connsiteX0" y="connsiteY0"/>
              </a:cxn>
              <a:cxn ang="0">
                <a:pos x="connsiteX1" y="connsiteY1"/>
              </a:cxn>
              <a:cxn ang="0">
                <a:pos x="connsiteX2" y="connsiteY2"/>
              </a:cxn>
              <a:cxn ang="0">
                <a:pos x="connsiteX3" y="connsiteY3"/>
              </a:cxn>
            </a:cxnLst>
            <a:rect l="l" t="t" r="r" b="b"/>
            <a:pathLst>
              <a:path w="2331480" h="2609214">
                <a:moveTo>
                  <a:pt x="2331480" y="2408692"/>
                </a:moveTo>
                <a:cubicBezTo>
                  <a:pt x="1688211" y="2502626"/>
                  <a:pt x="1644382" y="2535600"/>
                  <a:pt x="1163673" y="2609214"/>
                </a:cubicBezTo>
                <a:lnTo>
                  <a:pt x="393185" y="2212409"/>
                </a:lnTo>
                <a:cubicBezTo>
                  <a:pt x="262123" y="1602809"/>
                  <a:pt x="131062" y="609600"/>
                  <a:pt x="0" y="0"/>
                </a:cubicBezTo>
              </a:path>
            </a:pathLst>
          </a:custGeom>
          <a:ln w="38100">
            <a:solidFill>
              <a:srgbClr val="00206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sz="1600" dirty="0">
              <a:solidFill>
                <a:srgbClr val="000000"/>
              </a:solidFill>
            </a:endParaRPr>
          </a:p>
        </p:txBody>
      </p:sp>
      <p:sp>
        <p:nvSpPr>
          <p:cNvPr id="20" name="TextBox 26"/>
          <p:cNvSpPr txBox="1">
            <a:spLocks noChangeArrowheads="1"/>
          </p:cNvSpPr>
          <p:nvPr/>
        </p:nvSpPr>
        <p:spPr bwMode="auto">
          <a:xfrm>
            <a:off x="246062" y="4025152"/>
            <a:ext cx="3659826" cy="338554"/>
          </a:xfrm>
          <a:prstGeom prst="rect">
            <a:avLst/>
          </a:prstGeom>
          <a:solidFill>
            <a:srgbClr val="FFFFFF"/>
          </a:solidFill>
          <a:ln>
            <a:noFill/>
          </a:ln>
          <a:extLst/>
        </p:spPr>
        <p:txBody>
          <a:bodyPr wrap="square">
            <a:spAutoFit/>
          </a:bodyPr>
          <a:lstStyle>
            <a:defPPr>
              <a:defRPr lang="en-US"/>
            </a:defPPr>
            <a:lvl1pPr marL="860425" indent="-860425" eaLnBrk="1" hangingPunct="1">
              <a:defRPr sz="14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1428750" indent="-1428750" algn="ctr">
              <a:spcAft>
                <a:spcPts val="0"/>
              </a:spcAft>
            </a:pPr>
            <a:r>
              <a:rPr lang="en-GB" sz="800" b="1" dirty="0" smtClean="0"/>
              <a:t>Mean </a:t>
            </a:r>
            <a:r>
              <a:rPr lang="en-GB" sz="800" b="1" dirty="0"/>
              <a:t>baseline UI </a:t>
            </a:r>
            <a:r>
              <a:rPr lang="en-GB" sz="800" b="1" dirty="0" smtClean="0"/>
              <a:t>frequency</a:t>
            </a:r>
            <a:r>
              <a:rPr lang="en-GB" sz="800" dirty="0" smtClean="0"/>
              <a:t>:</a:t>
            </a:r>
          </a:p>
          <a:p>
            <a:pPr marL="1428750" indent="-1428750" algn="ctr">
              <a:spcAft>
                <a:spcPts val="600"/>
              </a:spcAft>
            </a:pPr>
            <a:r>
              <a:rPr lang="en-GB" sz="800" dirty="0" smtClean="0"/>
              <a:t>BOTOX</a:t>
            </a:r>
            <a:r>
              <a:rPr lang="en-US" sz="800" baseline="30000" dirty="0">
                <a:cs typeface="Arial" charset="0"/>
              </a:rPr>
              <a:t>® </a:t>
            </a:r>
            <a:r>
              <a:rPr lang="en-GB" sz="800" dirty="0"/>
              <a:t>200 </a:t>
            </a:r>
            <a:r>
              <a:rPr lang="en-GB" sz="800" dirty="0" smtClean="0"/>
              <a:t>U=32.3/</a:t>
            </a:r>
            <a:r>
              <a:rPr lang="en-GB" sz="800" dirty="0" err="1" smtClean="0"/>
              <a:t>wk</a:t>
            </a:r>
            <a:r>
              <a:rPr lang="en-GB" sz="800" dirty="0" smtClean="0"/>
              <a:t>, Placebo=28.3/</a:t>
            </a:r>
            <a:r>
              <a:rPr lang="en-GB" sz="800" dirty="0" err="1" smtClean="0"/>
              <a:t>wk</a:t>
            </a:r>
            <a:endParaRPr lang="en-GB" sz="800" dirty="0"/>
          </a:p>
        </p:txBody>
      </p:sp>
      <p:sp>
        <p:nvSpPr>
          <p:cNvPr id="21" name="TextBox 10"/>
          <p:cNvSpPr txBox="1">
            <a:spLocks noChangeArrowheads="1"/>
          </p:cNvSpPr>
          <p:nvPr/>
        </p:nvSpPr>
        <p:spPr bwMode="auto">
          <a:xfrm>
            <a:off x="5189419" y="3477220"/>
            <a:ext cx="5012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GB" sz="1800" dirty="0" smtClean="0"/>
              <a:t>**</a:t>
            </a:r>
            <a:endParaRPr lang="en-GB" sz="1800" dirty="0"/>
          </a:p>
        </p:txBody>
      </p:sp>
      <p:sp>
        <p:nvSpPr>
          <p:cNvPr id="22" name="TextBox 26"/>
          <p:cNvSpPr txBox="1">
            <a:spLocks noChangeArrowheads="1"/>
          </p:cNvSpPr>
          <p:nvPr/>
        </p:nvSpPr>
        <p:spPr bwMode="auto">
          <a:xfrm>
            <a:off x="4197471" y="4025152"/>
            <a:ext cx="2524110" cy="338554"/>
          </a:xfrm>
          <a:prstGeom prst="rect">
            <a:avLst/>
          </a:prstGeom>
          <a:noFill/>
          <a:ln>
            <a:noFill/>
          </a:ln>
          <a:extLst/>
        </p:spPr>
        <p:txBody>
          <a:bodyPr wrap="square">
            <a:spAutoFit/>
          </a:bodyPr>
          <a:lstStyle>
            <a:defPPr>
              <a:defRPr lang="en-US"/>
            </a:defPPr>
            <a:lvl1pPr marL="860425" indent="-860425" eaLnBrk="1" hangingPunct="1">
              <a:defRPr sz="14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1428750" indent="-1428750" algn="ctr"/>
            <a:r>
              <a:rPr lang="en-GB" sz="800" b="1" dirty="0" smtClean="0"/>
              <a:t>Mean </a:t>
            </a:r>
            <a:r>
              <a:rPr lang="en-GB" sz="800" b="1" dirty="0"/>
              <a:t>baseline UI frequency</a:t>
            </a:r>
            <a:r>
              <a:rPr lang="en-GB" sz="800" dirty="0"/>
              <a:t>:</a:t>
            </a:r>
          </a:p>
          <a:p>
            <a:pPr marL="1428750" indent="-1428750" algn="ctr"/>
            <a:r>
              <a:rPr lang="en-GB" sz="800" dirty="0" smtClean="0"/>
              <a:t>BOTOX</a:t>
            </a:r>
            <a:r>
              <a:rPr lang="en-US" sz="800" baseline="30000" dirty="0">
                <a:cs typeface="Arial" charset="0"/>
              </a:rPr>
              <a:t>® </a:t>
            </a:r>
            <a:r>
              <a:rPr lang="en-GB" sz="800" dirty="0"/>
              <a:t>200 </a:t>
            </a:r>
            <a:r>
              <a:rPr lang="en-GB" sz="800" dirty="0" smtClean="0"/>
              <a:t>U=32.7/</a:t>
            </a:r>
            <a:r>
              <a:rPr lang="en-GB" sz="800" dirty="0" err="1" smtClean="0"/>
              <a:t>wk</a:t>
            </a:r>
            <a:r>
              <a:rPr lang="en-GB" sz="800" dirty="0" smtClean="0"/>
              <a:t>, Placebo=36.8/</a:t>
            </a:r>
            <a:r>
              <a:rPr lang="en-GB" sz="800" dirty="0" err="1" smtClean="0"/>
              <a:t>wk</a:t>
            </a:r>
            <a:endParaRPr lang="en-GB" sz="800" dirty="0"/>
          </a:p>
        </p:txBody>
      </p:sp>
      <p:sp>
        <p:nvSpPr>
          <p:cNvPr id="23" name="TextBox 11"/>
          <p:cNvSpPr txBox="1"/>
          <p:nvPr/>
        </p:nvSpPr>
        <p:spPr>
          <a:xfrm>
            <a:off x="544185" y="3951069"/>
            <a:ext cx="328272" cy="116625"/>
          </a:xfrm>
          <a:prstGeom prst="rect">
            <a:avLst/>
          </a:prstGeom>
          <a:noFill/>
          <a:ln>
            <a:noFill/>
          </a:ln>
        </p:spPr>
        <p:txBody>
          <a:bodyPr wrap="square" lIns="0" tIns="0" rIns="0" bIns="0"/>
          <a:lstStyle/>
          <a:p>
            <a:pPr algn="ctr">
              <a:defRPr lang="en-US"/>
            </a:pPr>
            <a:r>
              <a:rPr lang="en-US" sz="800" b="1" dirty="0" smtClean="0">
                <a:solidFill>
                  <a:srgbClr val="333333"/>
                </a:solidFill>
                <a:latin typeface="Arial" pitchFamily="34" charset="0"/>
                <a:ea typeface="Lucida Grande" charset="77"/>
                <a:cs typeface="Arial" pitchFamily="34" charset="0"/>
              </a:rPr>
              <a:t>-25</a:t>
            </a:r>
            <a:endParaRPr sz="800" b="1" dirty="0">
              <a:solidFill>
                <a:srgbClr val="333333"/>
              </a:solidFill>
              <a:latin typeface="Arial" pitchFamily="34" charset="0"/>
              <a:ea typeface="Lucida Grande" charset="77"/>
              <a:cs typeface="Arial" pitchFamily="34" charset="0"/>
            </a:endParaRPr>
          </a:p>
        </p:txBody>
      </p:sp>
      <p:sp>
        <p:nvSpPr>
          <p:cNvPr id="24" name="TextBox 12"/>
          <p:cNvSpPr txBox="1"/>
          <p:nvPr/>
        </p:nvSpPr>
        <p:spPr>
          <a:xfrm>
            <a:off x="540673" y="3513076"/>
            <a:ext cx="328272" cy="95984"/>
          </a:xfrm>
          <a:prstGeom prst="rect">
            <a:avLst/>
          </a:prstGeom>
          <a:noFill/>
          <a:ln>
            <a:noFill/>
          </a:ln>
        </p:spPr>
        <p:txBody>
          <a:bodyPr wrap="square" lIns="0" tIns="0" rIns="0" bIns="0"/>
          <a:lstStyle/>
          <a:p>
            <a:pPr algn="ctr">
              <a:defRPr lang="en-US"/>
            </a:pPr>
            <a:r>
              <a:rPr lang="en-US" sz="800" b="1" dirty="0" smtClean="0">
                <a:solidFill>
                  <a:srgbClr val="333333"/>
                </a:solidFill>
                <a:latin typeface="Arial" pitchFamily="34" charset="0"/>
                <a:ea typeface="Lucida Grande" charset="77"/>
                <a:cs typeface="Arial" pitchFamily="34" charset="0"/>
              </a:rPr>
              <a:t>-20</a:t>
            </a:r>
            <a:endParaRPr sz="800" b="1" dirty="0">
              <a:solidFill>
                <a:srgbClr val="333333"/>
              </a:solidFill>
              <a:latin typeface="Arial" pitchFamily="34" charset="0"/>
              <a:ea typeface="Lucida Grande" charset="77"/>
              <a:cs typeface="Arial" pitchFamily="34" charset="0"/>
            </a:endParaRPr>
          </a:p>
        </p:txBody>
      </p:sp>
      <p:sp>
        <p:nvSpPr>
          <p:cNvPr id="25" name="TextBox 13"/>
          <p:cNvSpPr txBox="1"/>
          <p:nvPr/>
        </p:nvSpPr>
        <p:spPr>
          <a:xfrm>
            <a:off x="544185" y="3072943"/>
            <a:ext cx="328272" cy="95984"/>
          </a:xfrm>
          <a:prstGeom prst="rect">
            <a:avLst/>
          </a:prstGeom>
          <a:noFill/>
          <a:ln>
            <a:noFill/>
          </a:ln>
        </p:spPr>
        <p:txBody>
          <a:bodyPr wrap="square" lIns="0" tIns="0" rIns="0" bIns="0"/>
          <a:lstStyle/>
          <a:p>
            <a:pPr algn="ctr">
              <a:defRPr lang="en-US"/>
            </a:pPr>
            <a:r>
              <a:rPr lang="en-US" sz="800" b="1" dirty="0" smtClean="0">
                <a:solidFill>
                  <a:srgbClr val="333333"/>
                </a:solidFill>
                <a:latin typeface="Arial" pitchFamily="34" charset="0"/>
                <a:ea typeface="Lucida Grande" charset="77"/>
                <a:cs typeface="Arial" pitchFamily="34" charset="0"/>
              </a:rPr>
              <a:t>-15</a:t>
            </a:r>
            <a:endParaRPr sz="800" b="1" dirty="0">
              <a:solidFill>
                <a:srgbClr val="333333"/>
              </a:solidFill>
              <a:latin typeface="Arial" pitchFamily="34" charset="0"/>
              <a:ea typeface="Lucida Grande" charset="77"/>
              <a:cs typeface="Arial" pitchFamily="34" charset="0"/>
            </a:endParaRPr>
          </a:p>
        </p:txBody>
      </p:sp>
      <p:sp>
        <p:nvSpPr>
          <p:cNvPr id="26" name="TextBox 14"/>
          <p:cNvSpPr txBox="1"/>
          <p:nvPr/>
        </p:nvSpPr>
        <p:spPr>
          <a:xfrm>
            <a:off x="544185" y="2640351"/>
            <a:ext cx="328272" cy="95985"/>
          </a:xfrm>
          <a:prstGeom prst="rect">
            <a:avLst/>
          </a:prstGeom>
          <a:noFill/>
          <a:ln>
            <a:noFill/>
          </a:ln>
        </p:spPr>
        <p:txBody>
          <a:bodyPr wrap="square" lIns="0" tIns="0" rIns="0" bIns="0"/>
          <a:lstStyle/>
          <a:p>
            <a:pPr algn="ctr">
              <a:defRPr lang="en-US"/>
            </a:pPr>
            <a:r>
              <a:rPr lang="en-US" sz="800" b="1" dirty="0" smtClean="0">
                <a:solidFill>
                  <a:srgbClr val="333333"/>
                </a:solidFill>
                <a:latin typeface="Arial" pitchFamily="34" charset="0"/>
                <a:ea typeface="Lucida Grande" charset="77"/>
                <a:cs typeface="Arial" pitchFamily="34" charset="0"/>
              </a:rPr>
              <a:t>-10</a:t>
            </a:r>
            <a:endParaRPr sz="800" b="1" dirty="0">
              <a:solidFill>
                <a:srgbClr val="333333"/>
              </a:solidFill>
              <a:latin typeface="Arial" pitchFamily="34" charset="0"/>
              <a:ea typeface="Lucida Grande" charset="77"/>
              <a:cs typeface="Arial" pitchFamily="34" charset="0"/>
            </a:endParaRPr>
          </a:p>
        </p:txBody>
      </p:sp>
      <p:sp>
        <p:nvSpPr>
          <p:cNvPr id="27" name="TextBox 15"/>
          <p:cNvSpPr txBox="1"/>
          <p:nvPr/>
        </p:nvSpPr>
        <p:spPr>
          <a:xfrm>
            <a:off x="544185" y="2195482"/>
            <a:ext cx="328272" cy="95984"/>
          </a:xfrm>
          <a:prstGeom prst="rect">
            <a:avLst/>
          </a:prstGeom>
          <a:noFill/>
          <a:ln>
            <a:noFill/>
          </a:ln>
        </p:spPr>
        <p:txBody>
          <a:bodyPr wrap="square" lIns="0" tIns="0" rIns="0" bIns="0"/>
          <a:lstStyle/>
          <a:p>
            <a:pPr algn="ctr">
              <a:defRPr lang="en-US"/>
            </a:pPr>
            <a:r>
              <a:rPr lang="en-US" sz="800" b="1" dirty="0" smtClean="0">
                <a:solidFill>
                  <a:srgbClr val="333333"/>
                </a:solidFill>
                <a:latin typeface="Arial" pitchFamily="34" charset="0"/>
                <a:ea typeface="Lucida Grande" charset="77"/>
                <a:cs typeface="Arial" pitchFamily="34" charset="0"/>
              </a:rPr>
              <a:t>-5</a:t>
            </a:r>
            <a:endParaRPr sz="800" b="1" dirty="0">
              <a:solidFill>
                <a:srgbClr val="333333"/>
              </a:solidFill>
              <a:latin typeface="Arial" pitchFamily="34" charset="0"/>
              <a:ea typeface="Lucida Grande" charset="77"/>
              <a:cs typeface="Arial" pitchFamily="34" charset="0"/>
            </a:endParaRPr>
          </a:p>
        </p:txBody>
      </p:sp>
      <p:sp>
        <p:nvSpPr>
          <p:cNvPr id="28" name="TextBox 16"/>
          <p:cNvSpPr txBox="1"/>
          <p:nvPr/>
        </p:nvSpPr>
        <p:spPr>
          <a:xfrm>
            <a:off x="544185" y="1744716"/>
            <a:ext cx="328272" cy="95984"/>
          </a:xfrm>
          <a:prstGeom prst="rect">
            <a:avLst/>
          </a:prstGeom>
          <a:noFill/>
          <a:ln>
            <a:noFill/>
          </a:ln>
        </p:spPr>
        <p:txBody>
          <a:bodyPr wrap="square" lIns="0" tIns="0" rIns="0" bIns="0"/>
          <a:lstStyle/>
          <a:p>
            <a:pPr algn="ctr">
              <a:defRPr lang="en-US"/>
            </a:pPr>
            <a:r>
              <a:rPr lang="en-US" sz="800" b="1" dirty="0" smtClean="0">
                <a:solidFill>
                  <a:srgbClr val="333333"/>
                </a:solidFill>
                <a:latin typeface="Arial" pitchFamily="34" charset="0"/>
                <a:ea typeface="Lucida Grande" charset="77"/>
                <a:cs typeface="Arial" pitchFamily="34" charset="0"/>
              </a:rPr>
              <a:t>0</a:t>
            </a:r>
            <a:endParaRPr sz="800" b="1" dirty="0">
              <a:solidFill>
                <a:srgbClr val="333333"/>
              </a:solidFill>
              <a:latin typeface="Arial" pitchFamily="34" charset="0"/>
              <a:ea typeface="Lucida Grande" charset="77"/>
              <a:cs typeface="Arial" pitchFamily="34" charset="0"/>
            </a:endParaRPr>
          </a:p>
        </p:txBody>
      </p:sp>
      <p:sp>
        <p:nvSpPr>
          <p:cNvPr id="29" name="TextBox 15"/>
          <p:cNvSpPr txBox="1"/>
          <p:nvPr/>
        </p:nvSpPr>
        <p:spPr>
          <a:xfrm rot="16200000">
            <a:off x="-624940" y="2748617"/>
            <a:ext cx="2224766" cy="362556"/>
          </a:xfrm>
          <a:prstGeom prst="rect">
            <a:avLst/>
          </a:prstGeom>
          <a:noFill/>
          <a:ln>
            <a:noFill/>
          </a:ln>
        </p:spPr>
        <p:txBody>
          <a:bodyPr wrap="square" lIns="0" tIns="0" rIns="0" bIns="0"/>
          <a:lstStyle/>
          <a:p>
            <a:pPr algn="ctr"/>
            <a:r>
              <a:rPr lang="en-US" sz="800" b="1" dirty="0" smtClean="0">
                <a:latin typeface="Arial" pitchFamily="34" charset="0"/>
                <a:cs typeface="Arial" pitchFamily="34" charset="0"/>
              </a:rPr>
              <a:t>Mean change from baseline </a:t>
            </a:r>
            <a:br>
              <a:rPr lang="en-US" sz="800" b="1" dirty="0" smtClean="0">
                <a:latin typeface="Arial" pitchFamily="34" charset="0"/>
                <a:cs typeface="Arial" pitchFamily="34" charset="0"/>
              </a:rPr>
            </a:br>
            <a:r>
              <a:rPr lang="en-US" sz="800" b="1" dirty="0" smtClean="0">
                <a:latin typeface="Arial" pitchFamily="34" charset="0"/>
                <a:cs typeface="Arial" pitchFamily="34" charset="0"/>
              </a:rPr>
              <a:t>(episodes/week)</a:t>
            </a:r>
            <a:endParaRPr lang="en-US" sz="800" b="1" dirty="0">
              <a:latin typeface="Arial" pitchFamily="34" charset="0"/>
              <a:cs typeface="Arial" pitchFamily="34" charset="0"/>
            </a:endParaRPr>
          </a:p>
        </p:txBody>
      </p:sp>
      <p:sp>
        <p:nvSpPr>
          <p:cNvPr id="30" name="TextBox 16"/>
          <p:cNvSpPr txBox="1"/>
          <p:nvPr/>
        </p:nvSpPr>
        <p:spPr>
          <a:xfrm>
            <a:off x="952659" y="1584733"/>
            <a:ext cx="868736" cy="239080"/>
          </a:xfrm>
          <a:prstGeom prst="rect">
            <a:avLst/>
          </a:prstGeom>
          <a:noFill/>
          <a:ln>
            <a:noFill/>
          </a:ln>
        </p:spPr>
        <p:txBody>
          <a:bodyPr wrap="square" lIns="0" tIns="0" rIns="0" bIns="0"/>
          <a:lstStyle/>
          <a:p>
            <a:pPr algn="ctr">
              <a:defRPr lang="en-US"/>
            </a:pPr>
            <a:r>
              <a:rPr lang="en-US" sz="800" b="1" dirty="0" smtClean="0">
                <a:solidFill>
                  <a:srgbClr val="333333"/>
                </a:solidFill>
                <a:latin typeface="Arial" pitchFamily="34" charset="0"/>
                <a:ea typeface="Lucida Grande" charset="77"/>
                <a:cs typeface="Arial" pitchFamily="34" charset="0"/>
              </a:rPr>
              <a:t>Week 2</a:t>
            </a:r>
            <a:endParaRPr sz="800" b="1" dirty="0">
              <a:solidFill>
                <a:srgbClr val="333333"/>
              </a:solidFill>
              <a:latin typeface="Arial" pitchFamily="34" charset="0"/>
              <a:ea typeface="Lucida Grande" charset="77"/>
              <a:cs typeface="Arial" pitchFamily="34" charset="0"/>
            </a:endParaRPr>
          </a:p>
        </p:txBody>
      </p:sp>
      <p:sp>
        <p:nvSpPr>
          <p:cNvPr id="31" name="TextBox 16"/>
          <p:cNvSpPr txBox="1"/>
          <p:nvPr/>
        </p:nvSpPr>
        <p:spPr>
          <a:xfrm>
            <a:off x="1727980" y="1584733"/>
            <a:ext cx="868736" cy="239080"/>
          </a:xfrm>
          <a:prstGeom prst="rect">
            <a:avLst/>
          </a:prstGeom>
          <a:noFill/>
          <a:ln>
            <a:noFill/>
          </a:ln>
        </p:spPr>
        <p:txBody>
          <a:bodyPr wrap="square" lIns="0" tIns="0" rIns="0" bIns="0"/>
          <a:lstStyle/>
          <a:p>
            <a:pPr algn="ctr">
              <a:defRPr lang="en-US"/>
            </a:pPr>
            <a:r>
              <a:rPr lang="en-US" sz="800" b="1" dirty="0" smtClean="0">
                <a:solidFill>
                  <a:srgbClr val="333333"/>
                </a:solidFill>
                <a:latin typeface="Arial" pitchFamily="34" charset="0"/>
                <a:ea typeface="Lucida Grande" charset="77"/>
                <a:cs typeface="Arial" pitchFamily="34" charset="0"/>
              </a:rPr>
              <a:t>Week 6</a:t>
            </a:r>
          </a:p>
        </p:txBody>
      </p:sp>
      <p:sp>
        <p:nvSpPr>
          <p:cNvPr id="32" name="TextBox 16"/>
          <p:cNvSpPr txBox="1"/>
          <p:nvPr/>
        </p:nvSpPr>
        <p:spPr>
          <a:xfrm>
            <a:off x="2856636" y="1584733"/>
            <a:ext cx="868736" cy="239080"/>
          </a:xfrm>
          <a:prstGeom prst="rect">
            <a:avLst/>
          </a:prstGeom>
          <a:noFill/>
          <a:ln>
            <a:noFill/>
          </a:ln>
        </p:spPr>
        <p:txBody>
          <a:bodyPr wrap="square" lIns="0" tIns="0" rIns="0" bIns="0"/>
          <a:lstStyle/>
          <a:p>
            <a:pPr algn="ctr">
              <a:defRPr lang="en-US"/>
            </a:pPr>
            <a:r>
              <a:rPr lang="en-US" sz="800" b="1" dirty="0" smtClean="0">
                <a:solidFill>
                  <a:srgbClr val="333333"/>
                </a:solidFill>
                <a:latin typeface="Arial" pitchFamily="34" charset="0"/>
                <a:ea typeface="Lucida Grande" charset="77"/>
                <a:cs typeface="Arial" pitchFamily="34" charset="0"/>
              </a:rPr>
              <a:t>Week 12</a:t>
            </a:r>
            <a:endParaRPr sz="800" b="1" dirty="0">
              <a:solidFill>
                <a:srgbClr val="333333"/>
              </a:solidFill>
              <a:latin typeface="Arial" pitchFamily="34" charset="0"/>
              <a:ea typeface="Lucida Grande" charset="77"/>
              <a:cs typeface="Arial" pitchFamily="34" charset="0"/>
            </a:endParaRPr>
          </a:p>
        </p:txBody>
      </p:sp>
      <p:sp>
        <p:nvSpPr>
          <p:cNvPr id="33" name="TextBox 10"/>
          <p:cNvSpPr txBox="1">
            <a:spLocks noChangeArrowheads="1"/>
          </p:cNvSpPr>
          <p:nvPr/>
        </p:nvSpPr>
        <p:spPr bwMode="auto">
          <a:xfrm>
            <a:off x="1948754" y="3375056"/>
            <a:ext cx="3977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GB" sz="1800" dirty="0" smtClean="0"/>
              <a:t>*</a:t>
            </a:r>
            <a:endParaRPr lang="en-GB" sz="1800" dirty="0"/>
          </a:p>
        </p:txBody>
      </p:sp>
      <p:sp>
        <p:nvSpPr>
          <p:cNvPr id="34" name="Freeform 33"/>
          <p:cNvSpPr/>
          <p:nvPr/>
        </p:nvSpPr>
        <p:spPr>
          <a:xfrm>
            <a:off x="980847" y="1805263"/>
            <a:ext cx="2327910" cy="800680"/>
          </a:xfrm>
          <a:custGeom>
            <a:avLst/>
            <a:gdLst>
              <a:gd name="connsiteX0" fmla="*/ 2317750 w 2317750"/>
              <a:gd name="connsiteY0" fmla="*/ 1527175 h 1641475"/>
              <a:gd name="connsiteX1" fmla="*/ 1168400 w 2317750"/>
              <a:gd name="connsiteY1" fmla="*/ 1641475 h 1641475"/>
              <a:gd name="connsiteX2" fmla="*/ 381000 w 2317750"/>
              <a:gd name="connsiteY2" fmla="*/ 1489075 h 1641475"/>
              <a:gd name="connsiteX3" fmla="*/ 0 w 2317750"/>
              <a:gd name="connsiteY3" fmla="*/ 0 h 1641475"/>
              <a:gd name="connsiteX0" fmla="*/ 2317750 w 2317750"/>
              <a:gd name="connsiteY0" fmla="*/ 1527175 h 1641475"/>
              <a:gd name="connsiteX1" fmla="*/ 1168400 w 2317750"/>
              <a:gd name="connsiteY1" fmla="*/ 1641475 h 1641475"/>
              <a:gd name="connsiteX2" fmla="*/ 394730 w 2317750"/>
              <a:gd name="connsiteY2" fmla="*/ 1200750 h 1641475"/>
              <a:gd name="connsiteX3" fmla="*/ 0 w 2317750"/>
              <a:gd name="connsiteY3" fmla="*/ 0 h 1641475"/>
              <a:gd name="connsiteX0" fmla="*/ 2317750 w 2317750"/>
              <a:gd name="connsiteY0" fmla="*/ 1527175 h 1527175"/>
              <a:gd name="connsiteX1" fmla="*/ 1175265 w 2317750"/>
              <a:gd name="connsiteY1" fmla="*/ 1270773 h 1527175"/>
              <a:gd name="connsiteX2" fmla="*/ 394730 w 2317750"/>
              <a:gd name="connsiteY2" fmla="*/ 1200750 h 1527175"/>
              <a:gd name="connsiteX3" fmla="*/ 0 w 2317750"/>
              <a:gd name="connsiteY3" fmla="*/ 0 h 1527175"/>
              <a:gd name="connsiteX0" fmla="*/ 2317750 w 2317750"/>
              <a:gd name="connsiteY0" fmla="*/ 1101553 h 1270773"/>
              <a:gd name="connsiteX1" fmla="*/ 1175265 w 2317750"/>
              <a:gd name="connsiteY1" fmla="*/ 1270773 h 1270773"/>
              <a:gd name="connsiteX2" fmla="*/ 394730 w 2317750"/>
              <a:gd name="connsiteY2" fmla="*/ 1200750 h 1270773"/>
              <a:gd name="connsiteX3" fmla="*/ 0 w 2317750"/>
              <a:gd name="connsiteY3" fmla="*/ 0 h 1270773"/>
              <a:gd name="connsiteX0" fmla="*/ 2317750 w 2317750"/>
              <a:gd name="connsiteY0" fmla="*/ 1101553 h 1270773"/>
              <a:gd name="connsiteX1" fmla="*/ 1175265 w 2317750"/>
              <a:gd name="connsiteY1" fmla="*/ 1270773 h 1270773"/>
              <a:gd name="connsiteX2" fmla="*/ 394730 w 2317750"/>
              <a:gd name="connsiteY2" fmla="*/ 1038190 h 1270773"/>
              <a:gd name="connsiteX3" fmla="*/ 0 w 2317750"/>
              <a:gd name="connsiteY3" fmla="*/ 0 h 1270773"/>
              <a:gd name="connsiteX0" fmla="*/ 2317750 w 2317750"/>
              <a:gd name="connsiteY0" fmla="*/ 1101553 h 1270773"/>
              <a:gd name="connsiteX1" fmla="*/ 1175265 w 2317750"/>
              <a:gd name="connsiteY1" fmla="*/ 1270773 h 1270773"/>
              <a:gd name="connsiteX2" fmla="*/ 394730 w 2317750"/>
              <a:gd name="connsiteY2" fmla="*/ 1038190 h 1270773"/>
              <a:gd name="connsiteX3" fmla="*/ 0 w 2317750"/>
              <a:gd name="connsiteY3" fmla="*/ 0 h 1270773"/>
              <a:gd name="connsiteX0" fmla="*/ 2317750 w 2317750"/>
              <a:gd name="connsiteY0" fmla="*/ 1101553 h 1270773"/>
              <a:gd name="connsiteX1" fmla="*/ 1175265 w 2317750"/>
              <a:gd name="connsiteY1" fmla="*/ 1270773 h 1270773"/>
              <a:gd name="connsiteX2" fmla="*/ 394730 w 2317750"/>
              <a:gd name="connsiteY2" fmla="*/ 1038190 h 1270773"/>
              <a:gd name="connsiteX3" fmla="*/ 0 w 2317750"/>
              <a:gd name="connsiteY3" fmla="*/ 0 h 1270773"/>
              <a:gd name="connsiteX0" fmla="*/ 2317750 w 2317750"/>
              <a:gd name="connsiteY0" fmla="*/ 1101553 h 1101553"/>
              <a:gd name="connsiteX1" fmla="*/ 1195585 w 2317750"/>
              <a:gd name="connsiteY1" fmla="*/ 1067573 h 1101553"/>
              <a:gd name="connsiteX2" fmla="*/ 394730 w 2317750"/>
              <a:gd name="connsiteY2" fmla="*/ 1038190 h 1101553"/>
              <a:gd name="connsiteX3" fmla="*/ 0 w 2317750"/>
              <a:gd name="connsiteY3" fmla="*/ 0 h 1101553"/>
              <a:gd name="connsiteX0" fmla="*/ 2327910 w 2327910"/>
              <a:gd name="connsiteY0" fmla="*/ 1020273 h 1067573"/>
              <a:gd name="connsiteX1" fmla="*/ 1195585 w 2327910"/>
              <a:gd name="connsiteY1" fmla="*/ 1067573 h 1067573"/>
              <a:gd name="connsiteX2" fmla="*/ 394730 w 2327910"/>
              <a:gd name="connsiteY2" fmla="*/ 1038190 h 1067573"/>
              <a:gd name="connsiteX3" fmla="*/ 0 w 2327910"/>
              <a:gd name="connsiteY3" fmla="*/ 0 h 1067573"/>
            </a:gdLst>
            <a:ahLst/>
            <a:cxnLst>
              <a:cxn ang="0">
                <a:pos x="connsiteX0" y="connsiteY0"/>
              </a:cxn>
              <a:cxn ang="0">
                <a:pos x="connsiteX1" y="connsiteY1"/>
              </a:cxn>
              <a:cxn ang="0">
                <a:pos x="connsiteX2" y="connsiteY2"/>
              </a:cxn>
              <a:cxn ang="0">
                <a:pos x="connsiteX3" y="connsiteY3"/>
              </a:cxn>
            </a:cxnLst>
            <a:rect l="l" t="t" r="r" b="b"/>
            <a:pathLst>
              <a:path w="2327910" h="1067573">
                <a:moveTo>
                  <a:pt x="2327910" y="1020273"/>
                </a:moveTo>
                <a:lnTo>
                  <a:pt x="1195585" y="1067573"/>
                </a:lnTo>
                <a:cubicBezTo>
                  <a:pt x="935407" y="1044232"/>
                  <a:pt x="654908" y="1061531"/>
                  <a:pt x="394730" y="1038190"/>
                </a:cubicBezTo>
                <a:cubicBezTo>
                  <a:pt x="206770" y="551992"/>
                  <a:pt x="208280" y="547158"/>
                  <a:pt x="0" y="0"/>
                </a:cubicBezTo>
              </a:path>
            </a:pathLst>
          </a:custGeom>
          <a:ln w="38100">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sz="1600" dirty="0">
              <a:solidFill>
                <a:srgbClr val="000000"/>
              </a:solidFill>
            </a:endParaRPr>
          </a:p>
        </p:txBody>
      </p:sp>
      <p:sp>
        <p:nvSpPr>
          <p:cNvPr id="35" name="Freeform 34"/>
          <p:cNvSpPr/>
          <p:nvPr/>
        </p:nvSpPr>
        <p:spPr>
          <a:xfrm>
            <a:off x="984023" y="1812407"/>
            <a:ext cx="2331479" cy="1869797"/>
          </a:xfrm>
          <a:custGeom>
            <a:avLst/>
            <a:gdLst>
              <a:gd name="connsiteX0" fmla="*/ 2317750 w 2317750"/>
              <a:gd name="connsiteY0" fmla="*/ 2708275 h 2708275"/>
              <a:gd name="connsiteX1" fmla="*/ 1165225 w 2317750"/>
              <a:gd name="connsiteY1" fmla="*/ 2670175 h 2708275"/>
              <a:gd name="connsiteX2" fmla="*/ 400050 w 2317750"/>
              <a:gd name="connsiteY2" fmla="*/ 2336800 h 2708275"/>
              <a:gd name="connsiteX3" fmla="*/ 0 w 2317750"/>
              <a:gd name="connsiteY3" fmla="*/ 0 h 2708275"/>
              <a:gd name="connsiteX0" fmla="*/ 2317750 w 2317750"/>
              <a:gd name="connsiteY0" fmla="*/ 2708275 h 2708275"/>
              <a:gd name="connsiteX1" fmla="*/ 1165225 w 2317750"/>
              <a:gd name="connsiteY1" fmla="*/ 2670175 h 2708275"/>
              <a:gd name="connsiteX2" fmla="*/ 400050 w 2317750"/>
              <a:gd name="connsiteY2" fmla="*/ 1808205 h 2708275"/>
              <a:gd name="connsiteX3" fmla="*/ 0 w 2317750"/>
              <a:gd name="connsiteY3" fmla="*/ 0 h 2708275"/>
              <a:gd name="connsiteX0" fmla="*/ 2317750 w 2317750"/>
              <a:gd name="connsiteY0" fmla="*/ 2708275 h 2708275"/>
              <a:gd name="connsiteX1" fmla="*/ 1165225 w 2317750"/>
              <a:gd name="connsiteY1" fmla="*/ 2340662 h 2708275"/>
              <a:gd name="connsiteX2" fmla="*/ 400050 w 2317750"/>
              <a:gd name="connsiteY2" fmla="*/ 1808205 h 2708275"/>
              <a:gd name="connsiteX3" fmla="*/ 0 w 2317750"/>
              <a:gd name="connsiteY3" fmla="*/ 0 h 2708275"/>
              <a:gd name="connsiteX0" fmla="*/ 2331479 w 2331479"/>
              <a:gd name="connsiteY0" fmla="*/ 2344438 h 2344438"/>
              <a:gd name="connsiteX1" fmla="*/ 1165225 w 2331479"/>
              <a:gd name="connsiteY1" fmla="*/ 2340662 h 2344438"/>
              <a:gd name="connsiteX2" fmla="*/ 400050 w 2331479"/>
              <a:gd name="connsiteY2" fmla="*/ 1808205 h 2344438"/>
              <a:gd name="connsiteX3" fmla="*/ 0 w 2331479"/>
              <a:gd name="connsiteY3" fmla="*/ 0 h 2344438"/>
              <a:gd name="connsiteX0" fmla="*/ 2331479 w 2331479"/>
              <a:gd name="connsiteY0" fmla="*/ 2330709 h 2340662"/>
              <a:gd name="connsiteX1" fmla="*/ 1165225 w 2331479"/>
              <a:gd name="connsiteY1" fmla="*/ 2340662 h 2340662"/>
              <a:gd name="connsiteX2" fmla="*/ 400050 w 2331479"/>
              <a:gd name="connsiteY2" fmla="*/ 1808205 h 2340662"/>
              <a:gd name="connsiteX3" fmla="*/ 0 w 2331479"/>
              <a:gd name="connsiteY3" fmla="*/ 0 h 2340662"/>
              <a:gd name="connsiteX0" fmla="*/ 2331479 w 2331479"/>
              <a:gd name="connsiteY0" fmla="*/ 2330709 h 2340662"/>
              <a:gd name="connsiteX1" fmla="*/ 1165225 w 2331479"/>
              <a:gd name="connsiteY1" fmla="*/ 2340662 h 2340662"/>
              <a:gd name="connsiteX2" fmla="*/ 389890 w 2331479"/>
              <a:gd name="connsiteY2" fmla="*/ 2021565 h 2340662"/>
              <a:gd name="connsiteX3" fmla="*/ 0 w 2331479"/>
              <a:gd name="connsiteY3" fmla="*/ 0 h 2340662"/>
              <a:gd name="connsiteX0" fmla="*/ 2331479 w 2331479"/>
              <a:gd name="connsiteY0" fmla="*/ 2330709 h 2493062"/>
              <a:gd name="connsiteX1" fmla="*/ 1165225 w 2331479"/>
              <a:gd name="connsiteY1" fmla="*/ 2493062 h 2493062"/>
              <a:gd name="connsiteX2" fmla="*/ 389890 w 2331479"/>
              <a:gd name="connsiteY2" fmla="*/ 2021565 h 2493062"/>
              <a:gd name="connsiteX3" fmla="*/ 0 w 2331479"/>
              <a:gd name="connsiteY3" fmla="*/ 0 h 2493062"/>
              <a:gd name="connsiteX0" fmla="*/ 2331479 w 2331479"/>
              <a:gd name="connsiteY0" fmla="*/ 2442469 h 2493062"/>
              <a:gd name="connsiteX1" fmla="*/ 1165225 w 2331479"/>
              <a:gd name="connsiteY1" fmla="*/ 2493062 h 2493062"/>
              <a:gd name="connsiteX2" fmla="*/ 389890 w 2331479"/>
              <a:gd name="connsiteY2" fmla="*/ 2021565 h 2493062"/>
              <a:gd name="connsiteX3" fmla="*/ 0 w 2331479"/>
              <a:gd name="connsiteY3" fmla="*/ 0 h 2493062"/>
            </a:gdLst>
            <a:ahLst/>
            <a:cxnLst>
              <a:cxn ang="0">
                <a:pos x="connsiteX0" y="connsiteY0"/>
              </a:cxn>
              <a:cxn ang="0">
                <a:pos x="connsiteX1" y="connsiteY1"/>
              </a:cxn>
              <a:cxn ang="0">
                <a:pos x="connsiteX2" y="connsiteY2"/>
              </a:cxn>
              <a:cxn ang="0">
                <a:pos x="connsiteX3" y="connsiteY3"/>
              </a:cxn>
            </a:cxnLst>
            <a:rect l="l" t="t" r="r" b="b"/>
            <a:pathLst>
              <a:path w="2331479" h="2493062">
                <a:moveTo>
                  <a:pt x="2331479" y="2442469"/>
                </a:moveTo>
                <a:lnTo>
                  <a:pt x="1165225" y="2493062"/>
                </a:lnTo>
                <a:cubicBezTo>
                  <a:pt x="910167" y="2315576"/>
                  <a:pt x="644948" y="2199051"/>
                  <a:pt x="389890" y="2021565"/>
                </a:cubicBezTo>
                <a:cubicBezTo>
                  <a:pt x="256540" y="1242632"/>
                  <a:pt x="133350" y="778933"/>
                  <a:pt x="0" y="0"/>
                </a:cubicBezTo>
              </a:path>
            </a:pathLst>
          </a:custGeom>
          <a:ln w="38100">
            <a:solidFill>
              <a:srgbClr val="00206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sz="1600" dirty="0">
              <a:solidFill>
                <a:srgbClr val="000000"/>
              </a:solidFill>
            </a:endParaRPr>
          </a:p>
        </p:txBody>
      </p:sp>
      <p:sp>
        <p:nvSpPr>
          <p:cNvPr id="36" name="TextBox 35"/>
          <p:cNvSpPr txBox="1"/>
          <p:nvPr/>
        </p:nvSpPr>
        <p:spPr>
          <a:xfrm>
            <a:off x="2146214" y="1916705"/>
            <a:ext cx="1129618" cy="323165"/>
          </a:xfrm>
          <a:prstGeom prst="rect">
            <a:avLst/>
          </a:prstGeom>
          <a:noFill/>
        </p:spPr>
        <p:txBody>
          <a:bodyPr wrap="square" lIns="0" tIns="0" rIns="0" bIns="0" rtlCol="0" anchor="ctr">
            <a:spAutoFit/>
          </a:bodyPr>
          <a:lstStyle/>
          <a:p>
            <a:pPr marL="115888" indent="-115888">
              <a:lnSpc>
                <a:spcPct val="150000"/>
              </a:lnSpc>
              <a:buClr>
                <a:schemeClr val="bg1">
                  <a:lumMod val="75000"/>
                </a:schemeClr>
              </a:buClr>
              <a:buFont typeface="Wingdings" pitchFamily="2" charset="2"/>
              <a:buChar char="n"/>
            </a:pPr>
            <a:r>
              <a:rPr lang="en-US" sz="700" dirty="0">
                <a:solidFill>
                  <a:srgbClr val="000000"/>
                </a:solidFill>
              </a:rPr>
              <a:t>Placebo </a:t>
            </a:r>
            <a:r>
              <a:rPr lang="en-US" sz="700" dirty="0" smtClean="0">
                <a:solidFill>
                  <a:srgbClr val="000000"/>
                </a:solidFill>
              </a:rPr>
              <a:t>, n=146</a:t>
            </a:r>
            <a:endParaRPr lang="en-US" sz="700" dirty="0">
              <a:solidFill>
                <a:srgbClr val="000000"/>
              </a:solidFill>
            </a:endParaRPr>
          </a:p>
          <a:p>
            <a:pPr marL="115888" indent="-115888" defTabSz="914400">
              <a:lnSpc>
                <a:spcPct val="150000"/>
              </a:lnSpc>
              <a:buClr>
                <a:srgbClr val="002060"/>
              </a:buClr>
              <a:buFont typeface="Wingdings" pitchFamily="2" charset="2"/>
              <a:buChar char="n"/>
            </a:pPr>
            <a:r>
              <a:rPr lang="en-US" sz="700" dirty="0" smtClean="0">
                <a:solidFill>
                  <a:srgbClr val="000000"/>
                </a:solidFill>
              </a:rPr>
              <a:t>BOTOX</a:t>
            </a:r>
            <a:r>
              <a:rPr lang="en-US" sz="700" baseline="30000" dirty="0" smtClean="0">
                <a:solidFill>
                  <a:srgbClr val="000000"/>
                </a:solidFill>
              </a:rPr>
              <a:t>®</a:t>
            </a:r>
            <a:r>
              <a:rPr lang="en-US" sz="700" dirty="0" smtClean="0">
                <a:solidFill>
                  <a:srgbClr val="000000"/>
                </a:solidFill>
              </a:rPr>
              <a:t> 200 U, n=134</a:t>
            </a:r>
            <a:endParaRPr lang="en-US" sz="700" dirty="0">
              <a:solidFill>
                <a:srgbClr val="000000"/>
              </a:solidFill>
            </a:endParaRPr>
          </a:p>
        </p:txBody>
      </p:sp>
      <p:sp>
        <p:nvSpPr>
          <p:cNvPr id="37" name="TextBox 36"/>
          <p:cNvSpPr txBox="1"/>
          <p:nvPr/>
        </p:nvSpPr>
        <p:spPr>
          <a:xfrm>
            <a:off x="5586493" y="1916706"/>
            <a:ext cx="1076124" cy="323165"/>
          </a:xfrm>
          <a:prstGeom prst="rect">
            <a:avLst/>
          </a:prstGeom>
          <a:noFill/>
        </p:spPr>
        <p:txBody>
          <a:bodyPr wrap="square" lIns="0" tIns="0" rIns="0" bIns="0" rtlCol="0" anchor="ctr">
            <a:spAutoFit/>
          </a:bodyPr>
          <a:lstStyle/>
          <a:p>
            <a:pPr marL="115888" indent="-115888">
              <a:lnSpc>
                <a:spcPct val="150000"/>
              </a:lnSpc>
              <a:buClr>
                <a:schemeClr val="bg1">
                  <a:lumMod val="75000"/>
                </a:schemeClr>
              </a:buClr>
              <a:buFont typeface="Wingdings" pitchFamily="2" charset="2"/>
              <a:buChar char="n"/>
            </a:pPr>
            <a:r>
              <a:rPr lang="en-US" sz="700" dirty="0" smtClean="0">
                <a:solidFill>
                  <a:srgbClr val="000000"/>
                </a:solidFill>
              </a:rPr>
              <a:t>Placebo, n=91</a:t>
            </a:r>
            <a:endParaRPr lang="en-US" sz="700" dirty="0">
              <a:solidFill>
                <a:srgbClr val="000000"/>
              </a:solidFill>
            </a:endParaRPr>
          </a:p>
          <a:p>
            <a:pPr marL="115888" indent="-115888">
              <a:lnSpc>
                <a:spcPct val="150000"/>
              </a:lnSpc>
              <a:buClr>
                <a:srgbClr val="002060"/>
              </a:buClr>
              <a:buFont typeface="Wingdings" pitchFamily="2" charset="2"/>
              <a:buChar char="n"/>
            </a:pPr>
            <a:r>
              <a:rPr lang="en-US" sz="700" dirty="0" smtClean="0">
                <a:solidFill>
                  <a:srgbClr val="000000"/>
                </a:solidFill>
              </a:rPr>
              <a:t> BOTOX</a:t>
            </a:r>
            <a:r>
              <a:rPr lang="en-US" sz="700" baseline="30000" dirty="0" smtClean="0">
                <a:solidFill>
                  <a:srgbClr val="000000"/>
                </a:solidFill>
              </a:rPr>
              <a:t>®</a:t>
            </a:r>
            <a:r>
              <a:rPr lang="en-US" sz="700" dirty="0" smtClean="0">
                <a:solidFill>
                  <a:srgbClr val="000000"/>
                </a:solidFill>
              </a:rPr>
              <a:t> 200 U, n=91</a:t>
            </a:r>
            <a:endParaRPr lang="en-US" sz="700" dirty="0">
              <a:solidFill>
                <a:srgbClr val="000000"/>
              </a:solidFill>
            </a:endParaRPr>
          </a:p>
        </p:txBody>
      </p:sp>
      <p:sp>
        <p:nvSpPr>
          <p:cNvPr id="38" name="TextBox 37"/>
          <p:cNvSpPr txBox="1"/>
          <p:nvPr/>
        </p:nvSpPr>
        <p:spPr>
          <a:xfrm>
            <a:off x="643800" y="1498005"/>
            <a:ext cx="450242" cy="138499"/>
          </a:xfrm>
          <a:prstGeom prst="rect">
            <a:avLst/>
          </a:prstGeom>
          <a:noFill/>
        </p:spPr>
        <p:txBody>
          <a:bodyPr wrap="square" lIns="0" tIns="0" rIns="0" bIns="0" rtlCol="0" anchor="b">
            <a:spAutoFit/>
          </a:bodyPr>
          <a:lstStyle/>
          <a:p>
            <a:pPr defTabSz="914400"/>
            <a:r>
              <a:rPr lang="en-US" sz="900" b="1" dirty="0">
                <a:solidFill>
                  <a:srgbClr val="024C87"/>
                </a:solidFill>
              </a:rPr>
              <a:t>Study 1</a:t>
            </a:r>
          </a:p>
        </p:txBody>
      </p:sp>
      <p:sp>
        <p:nvSpPr>
          <p:cNvPr id="39" name="TextBox 38"/>
          <p:cNvSpPr txBox="1"/>
          <p:nvPr/>
        </p:nvSpPr>
        <p:spPr>
          <a:xfrm>
            <a:off x="3906253" y="1498005"/>
            <a:ext cx="450242" cy="138499"/>
          </a:xfrm>
          <a:prstGeom prst="rect">
            <a:avLst/>
          </a:prstGeom>
          <a:noFill/>
        </p:spPr>
        <p:txBody>
          <a:bodyPr wrap="square" lIns="0" tIns="0" rIns="0" bIns="0" rtlCol="0" anchor="b">
            <a:spAutoFit/>
          </a:bodyPr>
          <a:lstStyle/>
          <a:p>
            <a:pPr defTabSz="914400"/>
            <a:r>
              <a:rPr lang="en-US" sz="900" b="1" dirty="0">
                <a:solidFill>
                  <a:srgbClr val="024C87"/>
                </a:solidFill>
              </a:rPr>
              <a:t>Study 2</a:t>
            </a:r>
          </a:p>
        </p:txBody>
      </p:sp>
      <p:cxnSp>
        <p:nvCxnSpPr>
          <p:cNvPr id="40" name="Straight Connector 39"/>
          <p:cNvCxnSpPr/>
          <p:nvPr/>
        </p:nvCxnSpPr>
        <p:spPr>
          <a:xfrm rot="5400000">
            <a:off x="-252789" y="2899117"/>
            <a:ext cx="223610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1" name="Group 163"/>
          <p:cNvGrpSpPr/>
          <p:nvPr/>
        </p:nvGrpSpPr>
        <p:grpSpPr>
          <a:xfrm>
            <a:off x="917080" y="1732843"/>
            <a:ext cx="2355017" cy="44073"/>
            <a:chOff x="2107933" y="1575405"/>
            <a:chExt cx="2355017" cy="44073"/>
          </a:xfrm>
        </p:grpSpPr>
        <p:cxnSp>
          <p:nvCxnSpPr>
            <p:cNvPr id="42" name="Straight Connector 41"/>
            <p:cNvCxnSpPr/>
            <p:nvPr/>
          </p:nvCxnSpPr>
          <p:spPr>
            <a:xfrm>
              <a:off x="2107933" y="1575405"/>
              <a:ext cx="235501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flipH="1">
              <a:off x="2167965" y="1600652"/>
              <a:ext cx="37649"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flipH="1">
              <a:off x="2541740" y="1600652"/>
              <a:ext cx="37649"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flipH="1">
              <a:off x="3319765" y="1600653"/>
              <a:ext cx="37649"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4439527" y="1600653"/>
              <a:ext cx="37649"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a:xfrm>
            <a:off x="4199664" y="1736006"/>
            <a:ext cx="235501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4259696" y="1756490"/>
            <a:ext cx="37649"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4633471" y="1756490"/>
            <a:ext cx="37649"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5411496" y="1756491"/>
            <a:ext cx="37649"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6531258" y="1756491"/>
            <a:ext cx="37649"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013575" y="2899117"/>
            <a:ext cx="223610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3"/>
          <p:cNvSpPr>
            <a:spLocks noChangeArrowheads="1"/>
          </p:cNvSpPr>
          <p:nvPr/>
        </p:nvSpPr>
        <p:spPr bwMode="auto">
          <a:xfrm>
            <a:off x="306164" y="5149127"/>
            <a:ext cx="9144000" cy="492443"/>
          </a:xfrm>
          <a:prstGeom prst="rect">
            <a:avLst/>
          </a:prstGeom>
          <a:noFill/>
          <a:ln w="9525">
            <a:noFill/>
            <a:miter lim="800000"/>
            <a:headEnd/>
            <a:tailEnd/>
          </a:ln>
        </p:spPr>
        <p:txBody>
          <a:bodyPr>
            <a:spAutoFit/>
          </a:bodyPr>
          <a:lstStyle/>
          <a:p>
            <a:r>
              <a:rPr lang="en-US" sz="1300" b="1" dirty="0">
                <a:latin typeface="Arial" panose="020B0604020202020204" pitchFamily="34" charset="0"/>
                <a:cs typeface="Arial" panose="020B0604020202020204" pitchFamily="34" charset="0"/>
              </a:rPr>
              <a:t>Please see </a:t>
            </a:r>
            <a:r>
              <a:rPr lang="en-US" sz="1300" b="1" dirty="0" smtClean="0">
                <a:latin typeface="Arial" panose="020B0604020202020204" pitchFamily="34" charset="0"/>
                <a:cs typeface="Arial" panose="020B0604020202020204" pitchFamily="34" charset="0"/>
              </a:rPr>
              <a:t>BOTOX</a:t>
            </a:r>
            <a:r>
              <a:rPr lang="en-US" sz="1300" b="1" baseline="30000" dirty="0">
                <a:latin typeface="Arial" panose="020B0604020202020204" pitchFamily="34" charset="0"/>
                <a:cs typeface="Arial" panose="020B0604020202020204" pitchFamily="34" charset="0"/>
              </a:rPr>
              <a:t>®</a:t>
            </a:r>
            <a:r>
              <a:rPr lang="en-US" sz="1300" b="1" dirty="0">
                <a:latin typeface="Arial" panose="020B0604020202020204" pitchFamily="34" charset="0"/>
                <a:cs typeface="Arial" panose="020B0604020202020204" pitchFamily="34" charset="0"/>
              </a:rPr>
              <a:t> and BOTOX</a:t>
            </a:r>
            <a:r>
              <a:rPr lang="en-US" sz="1300" b="1" baseline="30000" dirty="0">
                <a:latin typeface="Arial" panose="020B0604020202020204" pitchFamily="34" charset="0"/>
                <a:cs typeface="Arial" panose="020B0604020202020204" pitchFamily="34" charset="0"/>
              </a:rPr>
              <a:t> ®</a:t>
            </a:r>
            <a:r>
              <a:rPr lang="en-US" sz="1300" b="1" dirty="0">
                <a:latin typeface="Arial" panose="020B0604020202020204" pitchFamily="34" charset="0"/>
                <a:cs typeface="Arial" panose="020B0604020202020204" pitchFamily="34" charset="0"/>
              </a:rPr>
              <a:t> Cosmetic </a:t>
            </a:r>
            <a:r>
              <a:rPr lang="en-US" sz="1300" b="1" dirty="0" smtClean="0">
                <a:latin typeface="Arial" panose="020B0604020202020204" pitchFamily="34" charset="0"/>
                <a:cs typeface="Arial" panose="020B0604020202020204" pitchFamily="34" charset="0"/>
              </a:rPr>
              <a:t>Important Safety Information including Boxed Warning </a:t>
            </a:r>
          </a:p>
          <a:p>
            <a:r>
              <a:rPr lang="en-US" sz="1300" b="1" dirty="0" smtClean="0">
                <a:latin typeface="Arial" panose="020B0604020202020204" pitchFamily="34" charset="0"/>
                <a:cs typeface="Arial" panose="020B0604020202020204" pitchFamily="34" charset="0"/>
              </a:rPr>
              <a:t>included in this presentation.</a:t>
            </a:r>
            <a:endParaRPr lang="en-US" sz="13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5237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sz="1600" dirty="0"/>
              <a:t>Adverse Reactions Reported by &gt;2% of BOTOX</a:t>
            </a:r>
            <a:r>
              <a:rPr lang="en-US" sz="1600" baseline="30000" dirty="0"/>
              <a:t>®</a:t>
            </a:r>
            <a:r>
              <a:rPr lang="en-US" sz="1600" dirty="0"/>
              <a:t> treated Patients and More Frequent</a:t>
            </a:r>
            <a:br>
              <a:rPr lang="en-US" sz="1600" dirty="0"/>
            </a:br>
            <a:r>
              <a:rPr lang="en-US" sz="1600" dirty="0" smtClean="0"/>
              <a:t>than </a:t>
            </a:r>
            <a:r>
              <a:rPr lang="en-US" sz="1600" dirty="0"/>
              <a:t>in Placebo-treated Patients Within the First 12 Weeks after </a:t>
            </a:r>
            <a:r>
              <a:rPr lang="en-US" sz="1600" dirty="0" err="1"/>
              <a:t>Intradetrusor</a:t>
            </a:r>
            <a:r>
              <a:rPr lang="en-US" sz="1600" dirty="0"/>
              <a:t> </a:t>
            </a:r>
            <a:br>
              <a:rPr lang="en-US" sz="1600" dirty="0"/>
            </a:br>
            <a:r>
              <a:rPr lang="en-US" sz="1600" dirty="0"/>
              <a:t>Injection in Double-blind, Placebo-controlled Clinical </a:t>
            </a:r>
            <a:r>
              <a:rPr lang="en-US" sz="1600" dirty="0" smtClean="0"/>
              <a:t>Trials</a:t>
            </a:r>
            <a:r>
              <a:rPr lang="en-US" sz="1600" baseline="30000" dirty="0"/>
              <a:t>1</a:t>
            </a:r>
            <a:r>
              <a:rPr lang="en-US" sz="1600" dirty="0" smtClean="0"/>
              <a:t>*</a:t>
            </a:r>
            <a:endParaRPr lang="en-US" sz="1600" baseline="30000" dirty="0"/>
          </a:p>
        </p:txBody>
      </p:sp>
      <p:graphicFrame>
        <p:nvGraphicFramePr>
          <p:cNvPr id="4" name="Table 3"/>
          <p:cNvGraphicFramePr>
            <a:graphicFrameLocks noGrp="1"/>
          </p:cNvGraphicFramePr>
          <p:nvPr>
            <p:extLst>
              <p:ext uri="{D42A27DB-BD31-4B8C-83A1-F6EECF244321}">
                <p14:modId xmlns:p14="http://schemas.microsoft.com/office/powerpoint/2010/main" val="2025630345"/>
              </p:ext>
            </p:extLst>
          </p:nvPr>
        </p:nvGraphicFramePr>
        <p:xfrm>
          <a:off x="399387" y="1428111"/>
          <a:ext cx="8199864" cy="2021649"/>
        </p:xfrm>
        <a:graphic>
          <a:graphicData uri="http://schemas.openxmlformats.org/drawingml/2006/table">
            <a:tbl>
              <a:tblPr firstRow="1" bandRow="1">
                <a:tableStyleId>{5C22544A-7EE6-4342-B048-85BDC9FD1C3A}</a:tableStyleId>
              </a:tblPr>
              <a:tblGrid>
                <a:gridCol w="2733288"/>
                <a:gridCol w="2733288"/>
                <a:gridCol w="2733288"/>
              </a:tblGrid>
              <a:tr h="565615">
                <a:tc>
                  <a:txBody>
                    <a:bodyPr/>
                    <a:lstStyle/>
                    <a:p>
                      <a:pPr algn="ct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Adverse Reactions</a:t>
                      </a:r>
                      <a:endParaRPr lang="en-US" sz="1200" dirty="0">
                        <a:latin typeface="Arial" panose="020B0604020202020204" pitchFamily="34" charset="0"/>
                        <a:cs typeface="Arial" panose="020B0604020202020204" pitchFamily="34" charset="0"/>
                      </a:endParaRPr>
                    </a:p>
                  </a:txBody>
                  <a:tcPr/>
                </a:tc>
                <a:tc>
                  <a:txBody>
                    <a:bodyPr/>
                    <a:lstStyle/>
                    <a:p>
                      <a:pPr algn="ctr"/>
                      <a:endParaRPr lang="en-US" sz="1200" b="1" i="0" u="none" strike="noStrike" kern="1200" baseline="0" dirty="0" smtClean="0">
                        <a:solidFill>
                          <a:schemeClr val="lt1"/>
                        </a:solidFill>
                        <a:latin typeface="Arial" panose="020B0604020202020204" pitchFamily="34" charset="0"/>
                        <a:ea typeface="+mn-ea"/>
                        <a:cs typeface="Arial" panose="020B0604020202020204" pitchFamily="34" charset="0"/>
                      </a:endParaRPr>
                    </a:p>
                    <a:p>
                      <a:pPr algn="ctr"/>
                      <a:r>
                        <a:rPr lang="en-US" sz="1200" b="1" i="0" u="none" strike="noStrike" kern="1200" baseline="0" dirty="0" smtClean="0">
                          <a:solidFill>
                            <a:schemeClr val="lt1"/>
                          </a:solidFill>
                          <a:latin typeface="Arial" panose="020B0604020202020204" pitchFamily="34" charset="0"/>
                          <a:ea typeface="+mn-ea"/>
                          <a:cs typeface="Arial" panose="020B0604020202020204" pitchFamily="34" charset="0"/>
                        </a:rPr>
                        <a:t>BOTOX</a:t>
                      </a:r>
                      <a:r>
                        <a:rPr lang="en-US" sz="1200" b="1" i="0" u="none" strike="noStrike" kern="1200" baseline="30000" dirty="0" smtClean="0">
                          <a:solidFill>
                            <a:schemeClr val="lt1"/>
                          </a:solidFill>
                          <a:latin typeface="Arial" panose="020B0604020202020204" pitchFamily="34" charset="0"/>
                          <a:ea typeface="+mn-ea"/>
                          <a:cs typeface="Arial" panose="020B0604020202020204" pitchFamily="34" charset="0"/>
                        </a:rPr>
                        <a:t>®</a:t>
                      </a:r>
                    </a:p>
                    <a:p>
                      <a:pPr algn="ctr"/>
                      <a:r>
                        <a:rPr lang="en-US" sz="1200" b="1" i="0" u="none" strike="noStrike" kern="1200" baseline="0" dirty="0" smtClean="0">
                          <a:solidFill>
                            <a:schemeClr val="lt1"/>
                          </a:solidFill>
                          <a:latin typeface="Arial" panose="020B0604020202020204" pitchFamily="34" charset="0"/>
                          <a:ea typeface="+mn-ea"/>
                          <a:cs typeface="Arial" panose="020B0604020202020204" pitchFamily="34" charset="0"/>
                        </a:rPr>
                        <a:t>200 Units </a:t>
                      </a:r>
                    </a:p>
                    <a:p>
                      <a:pPr algn="ctr"/>
                      <a:r>
                        <a:rPr lang="en-US" sz="1200" b="1" i="0" u="none" strike="noStrike" kern="1200" baseline="0" dirty="0" smtClean="0">
                          <a:solidFill>
                            <a:schemeClr val="lt1"/>
                          </a:solidFill>
                          <a:latin typeface="Arial" panose="020B0604020202020204" pitchFamily="34" charset="0"/>
                          <a:ea typeface="+mn-ea"/>
                          <a:cs typeface="Arial" panose="020B0604020202020204" pitchFamily="34" charset="0"/>
                        </a:rPr>
                        <a:t>     (N=262) </a:t>
                      </a:r>
                      <a:r>
                        <a:rPr lang="en-US" sz="1100" b="0" i="0" u="none" strike="noStrike" kern="1200" baseline="0" dirty="0" smtClean="0">
                          <a:solidFill>
                            <a:schemeClr val="lt1"/>
                          </a:solidFill>
                          <a:latin typeface="Arial" panose="020B0604020202020204" pitchFamily="34" charset="0"/>
                          <a:ea typeface="+mn-ea"/>
                          <a:cs typeface="Arial" panose="020B0604020202020204" pitchFamily="34" charset="0"/>
                        </a:rPr>
                        <a:t>	</a:t>
                      </a:r>
                    </a:p>
                  </a:txBody>
                  <a:tcPr/>
                </a:tc>
                <a:tc>
                  <a:txBody>
                    <a:bodyPr/>
                    <a:lstStyle/>
                    <a:p>
                      <a:pPr algn="ctr"/>
                      <a:r>
                        <a:rPr lang="en-US" sz="1200" b="1" i="0" u="none" strike="noStrike" kern="1200" baseline="0" dirty="0" smtClean="0">
                          <a:solidFill>
                            <a:schemeClr val="lt1"/>
                          </a:solidFill>
                          <a:latin typeface="Arial" panose="020B0604020202020204" pitchFamily="34" charset="0"/>
                          <a:ea typeface="+mn-ea"/>
                          <a:cs typeface="Arial" panose="020B0604020202020204" pitchFamily="34" charset="0"/>
                        </a:rPr>
                        <a:t/>
                      </a:r>
                      <a:br>
                        <a:rPr lang="en-US" sz="1200" b="1" i="0" u="none" strike="noStrike" kern="1200" baseline="0" dirty="0" smtClean="0">
                          <a:solidFill>
                            <a:schemeClr val="lt1"/>
                          </a:solidFill>
                          <a:latin typeface="Arial" panose="020B0604020202020204" pitchFamily="34" charset="0"/>
                          <a:ea typeface="+mn-ea"/>
                          <a:cs typeface="Arial" panose="020B0604020202020204" pitchFamily="34" charset="0"/>
                        </a:rPr>
                      </a:br>
                      <a:r>
                        <a:rPr lang="en-US" sz="1200" b="1" i="0" u="none" strike="noStrike" kern="1200" baseline="0" dirty="0" smtClean="0">
                          <a:solidFill>
                            <a:schemeClr val="lt1"/>
                          </a:solidFill>
                          <a:latin typeface="Arial" panose="020B0604020202020204" pitchFamily="34" charset="0"/>
                          <a:ea typeface="+mn-ea"/>
                          <a:cs typeface="Arial" panose="020B0604020202020204" pitchFamily="34" charset="0"/>
                        </a:rPr>
                        <a:t>Placebo </a:t>
                      </a:r>
                    </a:p>
                    <a:p>
                      <a:pPr algn="ctr"/>
                      <a:r>
                        <a:rPr lang="en-US" sz="1200" b="1" i="0" u="none" strike="noStrike" kern="1200" baseline="0" dirty="0" smtClean="0">
                          <a:solidFill>
                            <a:schemeClr val="lt1"/>
                          </a:solidFill>
                          <a:latin typeface="Arial" panose="020B0604020202020204" pitchFamily="34" charset="0"/>
                          <a:ea typeface="+mn-ea"/>
                          <a:cs typeface="Arial" panose="020B0604020202020204" pitchFamily="34" charset="0"/>
                        </a:rPr>
                        <a:t>     (N=272) </a:t>
                      </a:r>
                      <a:r>
                        <a:rPr lang="en-US" sz="1200" b="0" i="0" u="none" strike="noStrike" kern="1200" baseline="0" dirty="0" smtClean="0">
                          <a:solidFill>
                            <a:schemeClr val="lt1"/>
                          </a:solidFill>
                          <a:latin typeface="Arial" panose="020B0604020202020204" pitchFamily="34" charset="0"/>
                          <a:ea typeface="+mn-ea"/>
                          <a:cs typeface="Arial" panose="020B0604020202020204" pitchFamily="34" charset="0"/>
                        </a:rPr>
                        <a:t>	</a:t>
                      </a:r>
                    </a:p>
                    <a:p>
                      <a:endParaRPr lang="en-US" dirty="0"/>
                    </a:p>
                  </a:txBody>
                  <a:tcPr/>
                </a:tc>
              </a:tr>
              <a:tr h="3655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dk1"/>
                          </a:solidFill>
                          <a:latin typeface="Arial" panose="020B0604020202020204" pitchFamily="34" charset="0"/>
                          <a:ea typeface="+mn-ea"/>
                          <a:cs typeface="Arial" panose="020B0604020202020204" pitchFamily="34" charset="0"/>
                        </a:rPr>
                        <a:t>Urinary tract infection </a:t>
                      </a:r>
                    </a:p>
                  </a:txBody>
                  <a:tcPr>
                    <a:solidFill>
                      <a:schemeClr val="bg2"/>
                    </a:solidFill>
                  </a:tcPr>
                </a:tc>
                <a:tc>
                  <a:txBody>
                    <a:bodyPr/>
                    <a:lstStyle/>
                    <a:p>
                      <a:pPr algn="ctr"/>
                      <a:r>
                        <a:rPr lang="en-US" sz="1200" b="0" i="0" u="none" strike="noStrike" kern="1200" baseline="0" dirty="0" smtClean="0">
                          <a:solidFill>
                            <a:schemeClr val="dk1"/>
                          </a:solidFill>
                          <a:latin typeface="Arial" panose="020B0604020202020204" pitchFamily="34" charset="0"/>
                          <a:ea typeface="+mn-ea"/>
                          <a:cs typeface="Arial" panose="020B0604020202020204" pitchFamily="34" charset="0"/>
                        </a:rPr>
                        <a:t>64 (24%) </a:t>
                      </a:r>
                    </a:p>
                  </a:txBody>
                  <a:tcPr>
                    <a:solidFill>
                      <a:schemeClr val="bg2"/>
                    </a:solidFill>
                  </a:tcPr>
                </a:tc>
                <a:tc>
                  <a:txBody>
                    <a:bodyPr/>
                    <a:lstStyle/>
                    <a:p>
                      <a:pPr algn="ctr"/>
                      <a:r>
                        <a:rPr lang="en-US" sz="1200" b="0" i="0" u="none" strike="noStrike" kern="1200" baseline="0" dirty="0" smtClean="0">
                          <a:solidFill>
                            <a:schemeClr val="dk1"/>
                          </a:solidFill>
                          <a:latin typeface="Arial" panose="020B0604020202020204" pitchFamily="34" charset="0"/>
                          <a:ea typeface="+mn-ea"/>
                          <a:cs typeface="Arial" panose="020B0604020202020204" pitchFamily="34" charset="0"/>
                        </a:rPr>
                        <a:t>47 (17%) </a:t>
                      </a:r>
                    </a:p>
                  </a:txBody>
                  <a:tcPr>
                    <a:solidFill>
                      <a:schemeClr val="bg2"/>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dk1"/>
                          </a:solidFill>
                          <a:latin typeface="Arial" panose="020B0604020202020204" pitchFamily="34" charset="0"/>
                          <a:ea typeface="+mn-ea"/>
                          <a:cs typeface="Arial" panose="020B0604020202020204" pitchFamily="34" charset="0"/>
                        </a:rPr>
                        <a:t>Urinary retention 	</a:t>
                      </a:r>
                    </a:p>
                  </a:txBody>
                  <a:tcPr>
                    <a:solidFill>
                      <a:schemeClr val="bg2">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dk1"/>
                          </a:solidFill>
                          <a:latin typeface="Arial" panose="020B0604020202020204" pitchFamily="34" charset="0"/>
                          <a:ea typeface="+mn-ea"/>
                          <a:cs typeface="Arial" panose="020B0604020202020204" pitchFamily="34" charset="0"/>
                        </a:rPr>
                        <a:t>45 (17%) </a:t>
                      </a:r>
                    </a:p>
                  </a:txBody>
                  <a:tcPr>
                    <a:solidFill>
                      <a:schemeClr val="bg2">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dk1"/>
                          </a:solidFill>
                          <a:latin typeface="Arial" panose="020B0604020202020204" pitchFamily="34" charset="0"/>
                          <a:ea typeface="+mn-ea"/>
                          <a:cs typeface="Arial" panose="020B0604020202020204" pitchFamily="34" charset="0"/>
                        </a:rPr>
                        <a:t>8 (3%) </a:t>
                      </a:r>
                    </a:p>
                  </a:txBody>
                  <a:tcPr>
                    <a:solidFill>
                      <a:schemeClr val="bg2">
                        <a:lumMod val="40000"/>
                        <a:lumOff val="6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dk1"/>
                          </a:solidFill>
                          <a:latin typeface="Arial" panose="020B0604020202020204" pitchFamily="34" charset="0"/>
                          <a:ea typeface="+mn-ea"/>
                          <a:cs typeface="Arial" panose="020B0604020202020204" pitchFamily="34" charset="0"/>
                        </a:rPr>
                        <a:t>Hematuria</a:t>
                      </a:r>
                    </a:p>
                  </a:txBody>
                  <a:tcP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dk1"/>
                          </a:solidFill>
                          <a:latin typeface="Arial" panose="020B0604020202020204" pitchFamily="34" charset="0"/>
                          <a:ea typeface="+mn-ea"/>
                          <a:cs typeface="Arial" panose="020B0604020202020204" pitchFamily="34" charset="0"/>
                        </a:rPr>
                        <a:t>10 (4%) </a:t>
                      </a:r>
                    </a:p>
                  </a:txBody>
                  <a:tcP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dk1"/>
                          </a:solidFill>
                          <a:latin typeface="Arial" panose="020B0604020202020204" pitchFamily="34" charset="0"/>
                          <a:ea typeface="+mn-ea"/>
                          <a:cs typeface="Arial" panose="020B0604020202020204" pitchFamily="34" charset="0"/>
                        </a:rPr>
                        <a:t>8 (3%) </a:t>
                      </a:r>
                    </a:p>
                  </a:txBody>
                  <a:tcPr>
                    <a:solidFill>
                      <a:schemeClr val="bg2"/>
                    </a:solidFill>
                  </a:tcPr>
                </a:tc>
              </a:tr>
            </a:tbl>
          </a:graphicData>
        </a:graphic>
      </p:graphicFrame>
      <p:sp>
        <p:nvSpPr>
          <p:cNvPr id="7" name="Content Placeholder 2"/>
          <p:cNvSpPr txBox="1">
            <a:spLocks/>
          </p:cNvSpPr>
          <p:nvPr/>
        </p:nvSpPr>
        <p:spPr>
          <a:xfrm>
            <a:off x="447769" y="1325544"/>
            <a:ext cx="8229600" cy="937904"/>
          </a:xfrm>
          <a:prstGeom prst="rect">
            <a:avLst/>
          </a:prstGeom>
        </p:spPr>
        <p:txBody>
          <a:bodyPr vert="horz" lIns="91440" tIns="45720" rIns="91440" bIns="45720" rtlCol="0">
            <a:normAutofit/>
          </a:bodyPr>
          <a:lstStyle>
            <a:lvl1pPr marL="230188" indent="-230188" algn="l" defTabSz="914400" rtl="0" eaLnBrk="1" latinLnBrk="0" hangingPunct="1">
              <a:spcBef>
                <a:spcPts val="600"/>
              </a:spcBef>
              <a:buClr>
                <a:srgbClr val="216EB6"/>
              </a:buClr>
              <a:buFont typeface="Arial" pitchFamily="34" charset="0"/>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ts val="600"/>
              </a:spcBef>
              <a:buClr>
                <a:srgbClr val="216EB6"/>
              </a:buClr>
              <a:buFont typeface="Arial" pitchFamily="34" charset="0"/>
              <a:buChar char="–"/>
              <a:defRPr sz="1800" kern="1200">
                <a:solidFill>
                  <a:schemeClr val="tx1"/>
                </a:solidFill>
                <a:latin typeface="Arial" pitchFamily="34" charset="0"/>
                <a:ea typeface="+mn-ea"/>
                <a:cs typeface="Arial" pitchFamily="34" charset="0"/>
              </a:defRPr>
            </a:lvl2pPr>
            <a:lvl3pPr marL="1082675" indent="-168275" algn="l" defTabSz="914400" rtl="0" eaLnBrk="1" latinLnBrk="0" hangingPunct="1">
              <a:spcBef>
                <a:spcPts val="600"/>
              </a:spcBef>
              <a:buClr>
                <a:srgbClr val="216EB6"/>
              </a:buClr>
              <a:buFont typeface="Arial" pitchFamily="34" charset="0"/>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ts val="600"/>
              </a:spcBef>
              <a:buClr>
                <a:srgbClr val="216EB6"/>
              </a:buClr>
              <a:buFont typeface="Arial" pitchFamily="34" charset="0"/>
              <a:buChar char="–"/>
              <a:defRPr sz="1400" kern="1200">
                <a:solidFill>
                  <a:schemeClr val="tx1"/>
                </a:solidFill>
                <a:latin typeface="Arial" pitchFamily="34" charset="0"/>
                <a:ea typeface="+mn-ea"/>
                <a:cs typeface="Arial" pitchFamily="34" charset="0"/>
              </a:defRPr>
            </a:lvl4pPr>
            <a:lvl5pPr marL="1997075" indent="-168275" algn="l" defTabSz="914400" rtl="0" eaLnBrk="1" latinLnBrk="0" hangingPunct="1">
              <a:spcBef>
                <a:spcPts val="600"/>
              </a:spcBef>
              <a:buClr>
                <a:srgbClr val="216EB6"/>
              </a:buClr>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200" b="1" dirty="0"/>
          </a:p>
        </p:txBody>
      </p:sp>
      <p:sp>
        <p:nvSpPr>
          <p:cNvPr id="9" name="Content Placeholder 2"/>
          <p:cNvSpPr>
            <a:spLocks noGrp="1"/>
          </p:cNvSpPr>
          <p:nvPr>
            <p:ph idx="1"/>
          </p:nvPr>
        </p:nvSpPr>
        <p:spPr>
          <a:xfrm>
            <a:off x="341168" y="4319089"/>
            <a:ext cx="8258083" cy="535021"/>
          </a:xfrm>
        </p:spPr>
        <p:txBody>
          <a:bodyPr>
            <a:normAutofit/>
          </a:bodyPr>
          <a:lstStyle/>
          <a:p>
            <a:r>
              <a:rPr lang="en-US" sz="1200" dirty="0"/>
              <a:t>In the MS patients enrolled in the double-blind, placebo-controlled trials, the MS exacerbation annualized rate </a:t>
            </a:r>
            <a:r>
              <a:rPr lang="en-US" sz="1200" dirty="0" smtClean="0"/>
              <a:t/>
            </a:r>
            <a:br>
              <a:rPr lang="en-US" sz="1200" dirty="0" smtClean="0"/>
            </a:br>
            <a:r>
              <a:rPr lang="en-US" sz="1200" dirty="0" smtClean="0"/>
              <a:t>(</a:t>
            </a:r>
            <a:r>
              <a:rPr lang="en-US" sz="1200" dirty="0"/>
              <a:t>i.e., number of MS exacerbation events per patient-year) was 0.23 for </a:t>
            </a:r>
            <a:r>
              <a:rPr lang="en-US" sz="1200" dirty="0" smtClean="0"/>
              <a:t>BOTOX</a:t>
            </a:r>
            <a:r>
              <a:rPr lang="en-US" sz="1200" baseline="30000" dirty="0" smtClean="0"/>
              <a:t>® </a:t>
            </a:r>
            <a:r>
              <a:rPr lang="en-US" sz="1200" dirty="0"/>
              <a:t>and 0.20 for </a:t>
            </a:r>
            <a:r>
              <a:rPr lang="en-US" sz="1200" dirty="0" smtClean="0"/>
              <a:t>placebo</a:t>
            </a:r>
            <a:endParaRPr lang="en-US" sz="1200" baseline="30000" dirty="0"/>
          </a:p>
        </p:txBody>
      </p:sp>
      <p:sp>
        <p:nvSpPr>
          <p:cNvPr id="10" name="Text Box 4"/>
          <p:cNvSpPr txBox="1">
            <a:spLocks noChangeArrowheads="1"/>
          </p:cNvSpPr>
          <p:nvPr/>
        </p:nvSpPr>
        <p:spPr bwMode="auto">
          <a:xfrm>
            <a:off x="296303" y="5511046"/>
            <a:ext cx="8001000" cy="246221"/>
          </a:xfrm>
          <a:prstGeom prst="rect">
            <a:avLst/>
          </a:prstGeom>
          <a:noFill/>
          <a:ln w="9525" algn="ctr">
            <a:noFill/>
            <a:miter lim="800000"/>
            <a:headEnd/>
            <a:tailEnd/>
          </a:ln>
        </p:spPr>
        <p:txBody>
          <a:bodyPr wrap="square" anchor="b">
            <a:spAutoFit/>
          </a:bodyPr>
          <a:lstStyle/>
          <a:p>
            <a:pPr>
              <a:spcBef>
                <a:spcPts val="13"/>
              </a:spcBef>
              <a:spcAft>
                <a:spcPts val="13"/>
              </a:spcAft>
            </a:pPr>
            <a:r>
              <a:rPr lang="en-US" sz="1000" b="1" dirty="0" smtClean="0">
                <a:solidFill>
                  <a:srgbClr val="000000"/>
                </a:solidFill>
                <a:latin typeface="Arial" panose="020B0604020202020204" pitchFamily="34" charset="0"/>
                <a:cs typeface="Arial" panose="020B0604020202020204" pitchFamily="34" charset="0"/>
              </a:rPr>
              <a:t>Reference: </a:t>
            </a:r>
            <a:r>
              <a:rPr lang="en-US" sz="1000" dirty="0">
                <a:solidFill>
                  <a:srgbClr val="000000"/>
                </a:solidFill>
                <a:latin typeface="Arial" panose="020B0604020202020204" pitchFamily="34" charset="0"/>
                <a:cs typeface="Arial" panose="020B0604020202020204" pitchFamily="34" charset="0"/>
              </a:rPr>
              <a:t>1</a:t>
            </a:r>
            <a:r>
              <a:rPr lang="en-US" sz="1000" dirty="0" smtClean="0">
                <a:solidFill>
                  <a:srgbClr val="000000"/>
                </a:solidFill>
                <a:latin typeface="Arial" panose="020B0604020202020204" pitchFamily="34" charset="0"/>
                <a:cs typeface="Arial" panose="020B0604020202020204" pitchFamily="34" charset="0"/>
              </a:rPr>
              <a:t>.</a:t>
            </a:r>
            <a:r>
              <a:rPr lang="en-US" sz="1000" dirty="0" smtClean="0">
                <a:latin typeface="Arial" panose="020B0604020202020204" pitchFamily="34" charset="0"/>
                <a:cs typeface="Arial" panose="020B0604020202020204" pitchFamily="34" charset="0"/>
              </a:rPr>
              <a:t> </a:t>
            </a:r>
            <a:r>
              <a:rPr lang="en-US" sz="1000" dirty="0" smtClean="0">
                <a:solidFill>
                  <a:srgbClr val="000000"/>
                </a:solidFill>
                <a:latin typeface="Arial" panose="020B0604020202020204" pitchFamily="34" charset="0"/>
                <a:cs typeface="Arial" panose="020B0604020202020204" pitchFamily="34" charset="0"/>
              </a:rPr>
              <a:t>BOTOX</a:t>
            </a:r>
            <a:r>
              <a:rPr lang="en-US" sz="1000" baseline="30000" dirty="0" smtClean="0">
                <a:solidFill>
                  <a:srgbClr val="000000"/>
                </a:solidFill>
                <a:latin typeface="Arial" panose="020B0604020202020204" pitchFamily="34" charset="0"/>
                <a:cs typeface="Arial" panose="020B0604020202020204" pitchFamily="34" charset="0"/>
              </a:rPr>
              <a:t>®</a:t>
            </a:r>
            <a:r>
              <a:rPr lang="en-US" sz="1000" dirty="0" smtClean="0">
                <a:solidFill>
                  <a:srgbClr val="000000"/>
                </a:solidFill>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Prescribing Information</a:t>
            </a:r>
            <a:r>
              <a:rPr lang="en-US" sz="1000" dirty="0" smtClean="0">
                <a:solidFill>
                  <a:srgbClr val="000000"/>
                </a:solidFill>
                <a:latin typeface="Arial" panose="020B0604020202020204" pitchFamily="34" charset="0"/>
                <a:cs typeface="Arial" panose="020B0604020202020204" pitchFamily="34" charset="0"/>
              </a:rPr>
              <a:t>]. Irvine, CA: Allergan, Inc.; February 2014. </a:t>
            </a:r>
            <a:endParaRPr lang="en-US" sz="1000" dirty="0">
              <a:solidFill>
                <a:srgbClr val="000000"/>
              </a:solidFill>
              <a:latin typeface="Arial" panose="020B0604020202020204" pitchFamily="34" charset="0"/>
              <a:cs typeface="Arial" panose="020B0604020202020204" pitchFamily="34" charset="0"/>
            </a:endParaRPr>
          </a:p>
        </p:txBody>
      </p:sp>
      <p:sp>
        <p:nvSpPr>
          <p:cNvPr id="11" name="Rectangle 3"/>
          <p:cNvSpPr>
            <a:spLocks noChangeArrowheads="1"/>
          </p:cNvSpPr>
          <p:nvPr/>
        </p:nvSpPr>
        <p:spPr bwMode="auto">
          <a:xfrm>
            <a:off x="306164" y="5034197"/>
            <a:ext cx="9144000" cy="492443"/>
          </a:xfrm>
          <a:prstGeom prst="rect">
            <a:avLst/>
          </a:prstGeom>
          <a:noFill/>
          <a:ln w="9525">
            <a:noFill/>
            <a:miter lim="800000"/>
            <a:headEnd/>
            <a:tailEnd/>
          </a:ln>
        </p:spPr>
        <p:txBody>
          <a:bodyPr>
            <a:spAutoFit/>
          </a:bodyPr>
          <a:lstStyle/>
          <a:p>
            <a:r>
              <a:rPr lang="en-US" sz="1300" b="1" dirty="0">
                <a:latin typeface="Arial" panose="020B0604020202020204" pitchFamily="34" charset="0"/>
                <a:cs typeface="Arial" panose="020B0604020202020204" pitchFamily="34" charset="0"/>
              </a:rPr>
              <a:t>Please see </a:t>
            </a:r>
            <a:r>
              <a:rPr lang="en-US" sz="1300" b="1" dirty="0" smtClean="0">
                <a:latin typeface="Arial" panose="020B0604020202020204" pitchFamily="34" charset="0"/>
                <a:cs typeface="Arial" panose="020B0604020202020204" pitchFamily="34" charset="0"/>
              </a:rPr>
              <a:t>BOTOX</a:t>
            </a:r>
            <a:r>
              <a:rPr lang="en-US" sz="1300" b="1" baseline="30000" dirty="0">
                <a:latin typeface="Arial" panose="020B0604020202020204" pitchFamily="34" charset="0"/>
                <a:cs typeface="Arial" panose="020B0604020202020204" pitchFamily="34" charset="0"/>
              </a:rPr>
              <a:t>®</a:t>
            </a:r>
            <a:r>
              <a:rPr lang="en-US" sz="1300" b="1" dirty="0">
                <a:latin typeface="Arial" panose="020B0604020202020204" pitchFamily="34" charset="0"/>
                <a:cs typeface="Arial" panose="020B0604020202020204" pitchFamily="34" charset="0"/>
              </a:rPr>
              <a:t> and BOTOX</a:t>
            </a:r>
            <a:r>
              <a:rPr lang="en-US" sz="1300" b="1" baseline="30000" dirty="0">
                <a:latin typeface="Arial" panose="020B0604020202020204" pitchFamily="34" charset="0"/>
                <a:cs typeface="Arial" panose="020B0604020202020204" pitchFamily="34" charset="0"/>
              </a:rPr>
              <a:t> ®</a:t>
            </a:r>
            <a:r>
              <a:rPr lang="en-US" sz="1300" b="1" dirty="0">
                <a:latin typeface="Arial" panose="020B0604020202020204" pitchFamily="34" charset="0"/>
                <a:cs typeface="Arial" panose="020B0604020202020204" pitchFamily="34" charset="0"/>
              </a:rPr>
              <a:t> Cosmetic </a:t>
            </a:r>
            <a:r>
              <a:rPr lang="en-US" sz="1300" b="1" dirty="0" smtClean="0">
                <a:latin typeface="Arial" panose="020B0604020202020204" pitchFamily="34" charset="0"/>
                <a:cs typeface="Arial" panose="020B0604020202020204" pitchFamily="34" charset="0"/>
              </a:rPr>
              <a:t>Important Safety Information including Boxed Warning </a:t>
            </a:r>
          </a:p>
          <a:p>
            <a:r>
              <a:rPr lang="en-US" sz="1300" b="1" dirty="0" smtClean="0">
                <a:latin typeface="Arial" panose="020B0604020202020204" pitchFamily="34" charset="0"/>
                <a:cs typeface="Arial" panose="020B0604020202020204" pitchFamily="34" charset="0"/>
              </a:rPr>
              <a:t>included in this presentation.</a:t>
            </a:r>
            <a:endParaRPr lang="en-US" sz="1300" b="1" dirty="0">
              <a:latin typeface="Arial" panose="020B0604020202020204" pitchFamily="34" charset="0"/>
              <a:cs typeface="Arial" panose="020B0604020202020204" pitchFamily="34" charset="0"/>
            </a:endParaRPr>
          </a:p>
        </p:txBody>
      </p:sp>
      <p:sp>
        <p:nvSpPr>
          <p:cNvPr id="3" name="TextBox 2"/>
          <p:cNvSpPr txBox="1"/>
          <p:nvPr/>
        </p:nvSpPr>
        <p:spPr>
          <a:xfrm>
            <a:off x="306164" y="3502100"/>
            <a:ext cx="8293087" cy="507831"/>
          </a:xfrm>
          <a:prstGeom prst="rect">
            <a:avLst/>
          </a:prstGeom>
          <a:noFill/>
        </p:spPr>
        <p:txBody>
          <a:bodyPr wrap="square" rtlCol="0">
            <a:spAutoFit/>
          </a:bodyPr>
          <a:lstStyle/>
          <a:p>
            <a:r>
              <a:rPr lang="en-US" sz="900" dirty="0" smtClean="0">
                <a:latin typeface="Arial" panose="020B0604020202020204" pitchFamily="34" charset="0"/>
                <a:cs typeface="Arial" panose="020B0604020202020204" pitchFamily="34" charset="0"/>
              </a:rPr>
              <a:t>*The following adverse reactions  with BOTOX</a:t>
            </a:r>
            <a:r>
              <a:rPr lang="en-US" sz="900" baseline="30000" dirty="0" smtClean="0">
                <a:latin typeface="Arial" panose="020B0604020202020204" pitchFamily="34" charset="0"/>
                <a:cs typeface="Arial" panose="020B0604020202020204" pitchFamily="34" charset="0"/>
              </a:rPr>
              <a:t>®</a:t>
            </a:r>
            <a:r>
              <a:rPr lang="en-US" sz="900" dirty="0" smtClean="0">
                <a:latin typeface="Arial" panose="020B0604020202020204" pitchFamily="34" charset="0"/>
                <a:cs typeface="Arial" panose="020B0604020202020204" pitchFamily="34" charset="0"/>
              </a:rPr>
              <a:t> 200 Units were reported at any time following initial injection and prior to re-injection or study exit (median duration of 44 weeks exposure): urinary tract infections (49%), urinary retention (17%), constipation (4%), muscular weakness (4%), dysuria (4%), fall (3%) gait disturbance (3%), and muscle spasm (2%). </a:t>
            </a:r>
            <a:endParaRPr lang="en-US"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919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452438" y="1027113"/>
            <a:ext cx="8654485" cy="45385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4950" indent="-234950" algn="l" rtl="0" eaLnBrk="0" fontAlgn="base" hangingPunct="0">
              <a:lnSpc>
                <a:spcPct val="90000"/>
              </a:lnSpc>
              <a:spcBef>
                <a:spcPct val="40000"/>
              </a:spcBef>
              <a:spcAft>
                <a:spcPct val="0"/>
              </a:spcAft>
              <a:buClr>
                <a:schemeClr val="tx2"/>
              </a:buClr>
              <a:buChar char="•"/>
              <a:defRPr sz="2800">
                <a:solidFill>
                  <a:schemeClr val="tx1"/>
                </a:solidFill>
                <a:latin typeface="+mn-lt"/>
                <a:ea typeface="+mn-ea"/>
                <a:cs typeface="+mn-cs"/>
              </a:defRPr>
            </a:lvl1pPr>
            <a:lvl2pPr marL="742950" indent="-285750" algn="l" rtl="0" eaLnBrk="0" fontAlgn="base" hangingPunct="0">
              <a:lnSpc>
                <a:spcPct val="90000"/>
              </a:lnSpc>
              <a:spcBef>
                <a:spcPct val="40000"/>
              </a:spcBef>
              <a:spcAft>
                <a:spcPct val="0"/>
              </a:spcAft>
              <a:buClr>
                <a:schemeClr val="tx2"/>
              </a:buClr>
              <a:buChar char="–"/>
              <a:defRPr sz="2400">
                <a:solidFill>
                  <a:schemeClr val="tx1"/>
                </a:solidFill>
                <a:latin typeface="+mn-lt"/>
              </a:defRPr>
            </a:lvl2pPr>
            <a:lvl3pPr marL="1143000" indent="-228600" algn="l" rtl="0" eaLnBrk="0" fontAlgn="base" hangingPunct="0">
              <a:lnSpc>
                <a:spcPct val="90000"/>
              </a:lnSpc>
              <a:spcBef>
                <a:spcPct val="40000"/>
              </a:spcBef>
              <a:spcAft>
                <a:spcPct val="0"/>
              </a:spcAft>
              <a:buClr>
                <a:schemeClr val="tx2"/>
              </a:buClr>
              <a:buChar char="•"/>
              <a:defRPr sz="2000">
                <a:solidFill>
                  <a:schemeClr val="tx1"/>
                </a:solidFill>
                <a:latin typeface="+mn-lt"/>
              </a:defRPr>
            </a:lvl3pPr>
            <a:lvl4pPr marL="1600200" indent="-228600" algn="l" rtl="0" eaLnBrk="0" fontAlgn="base" hangingPunct="0">
              <a:lnSpc>
                <a:spcPct val="90000"/>
              </a:lnSpc>
              <a:spcBef>
                <a:spcPct val="40000"/>
              </a:spcBef>
              <a:spcAft>
                <a:spcPct val="0"/>
              </a:spcAft>
              <a:buClr>
                <a:schemeClr val="tx2"/>
              </a:buClr>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a:lstStyle>
          <a:p>
            <a:pPr marL="0" indent="0">
              <a:lnSpc>
                <a:spcPct val="100000"/>
              </a:lnSpc>
              <a:spcBef>
                <a:spcPts val="100"/>
              </a:spcBef>
              <a:buNone/>
            </a:pPr>
            <a:r>
              <a:rPr lang="en-US" sz="1200" b="1" dirty="0">
                <a:latin typeface="Arial" panose="020B0604020202020204" pitchFamily="34" charset="0"/>
                <a:cs typeface="Arial" panose="020B0604020202020204" pitchFamily="34" charset="0"/>
              </a:rPr>
              <a:t>IMPORTANT SAFETY INFORMATION </a:t>
            </a:r>
            <a:r>
              <a:rPr lang="en-US" sz="1200" b="1" dirty="0" smtClean="0">
                <a:latin typeface="Arial" panose="020B0604020202020204" pitchFamily="34" charset="0"/>
                <a:cs typeface="Arial" panose="020B0604020202020204" pitchFamily="34" charset="0"/>
              </a:rPr>
              <a:t>(cont.)</a:t>
            </a:r>
          </a:p>
          <a:p>
            <a:pPr marL="0" indent="0">
              <a:lnSpc>
                <a:spcPct val="100000"/>
              </a:lnSpc>
              <a:spcBef>
                <a:spcPts val="100"/>
              </a:spcBef>
              <a:buNone/>
            </a:pPr>
            <a:r>
              <a:rPr lang="en-US" sz="1200" b="1" dirty="0" smtClean="0">
                <a:latin typeface="Arial" panose="020B0604020202020204" pitchFamily="34" charset="0"/>
                <a:cs typeface="Arial" panose="020B0604020202020204" pitchFamily="34" charset="0"/>
              </a:rPr>
              <a:t>CONTRAINDICATIONS</a:t>
            </a:r>
            <a:endParaRPr lang="en-US" sz="1200" dirty="0">
              <a:latin typeface="Arial" pitchFamily="34" charset="0"/>
              <a:cs typeface="Arial" pitchFamily="34" charset="0"/>
            </a:endParaRPr>
          </a:p>
          <a:p>
            <a:pPr marL="0" indent="0">
              <a:lnSpc>
                <a:spcPct val="100000"/>
              </a:lnSpc>
              <a:spcBef>
                <a:spcPts val="100"/>
              </a:spcBef>
              <a:buNone/>
            </a:pPr>
            <a:r>
              <a:rPr lang="en-US" sz="1200" dirty="0">
                <a:latin typeface="Arial" pitchFamily="34" charset="0"/>
                <a:cs typeface="Arial" pitchFamily="34" charset="0"/>
              </a:rPr>
              <a:t>BOTOX</a:t>
            </a:r>
            <a:r>
              <a:rPr lang="en-US" sz="1200" baseline="30000" dirty="0">
                <a:latin typeface="Arial" pitchFamily="34" charset="0"/>
                <a:cs typeface="Arial" pitchFamily="34" charset="0"/>
              </a:rPr>
              <a:t>®</a:t>
            </a:r>
            <a:r>
              <a:rPr lang="en-US" sz="1200" dirty="0">
                <a:latin typeface="Arial" pitchFamily="34" charset="0"/>
                <a:cs typeface="Arial" pitchFamily="34" charset="0"/>
              </a:rPr>
              <a:t> and BOTOX</a:t>
            </a:r>
            <a:r>
              <a:rPr lang="en-US" sz="1200" baseline="30000" dirty="0">
                <a:latin typeface="Arial" pitchFamily="34" charset="0"/>
                <a:cs typeface="Arial" pitchFamily="34" charset="0"/>
              </a:rPr>
              <a:t>®</a:t>
            </a:r>
            <a:r>
              <a:rPr lang="en-US" sz="1200" dirty="0">
                <a:latin typeface="Arial" pitchFamily="34" charset="0"/>
                <a:cs typeface="Arial" pitchFamily="34" charset="0"/>
              </a:rPr>
              <a:t> Cosmetic are contraindicated in the presence of infection at the proposed injection </a:t>
            </a:r>
            <a:r>
              <a:rPr lang="en-US" sz="1200" dirty="0" smtClean="0">
                <a:latin typeface="Arial" pitchFamily="34" charset="0"/>
                <a:cs typeface="Arial" pitchFamily="34" charset="0"/>
              </a:rPr>
              <a:t>site(s)</a:t>
            </a:r>
            <a:br>
              <a:rPr lang="en-US" sz="1200" dirty="0" smtClean="0">
                <a:latin typeface="Arial" pitchFamily="34" charset="0"/>
                <a:cs typeface="Arial" pitchFamily="34" charset="0"/>
              </a:rPr>
            </a:br>
            <a:r>
              <a:rPr lang="en-US" sz="1200" dirty="0" smtClean="0">
                <a:latin typeface="Arial" pitchFamily="34" charset="0"/>
                <a:cs typeface="Arial" pitchFamily="34" charset="0"/>
              </a:rPr>
              <a:t>and in </a:t>
            </a:r>
            <a:r>
              <a:rPr lang="en-US" sz="1200" dirty="0">
                <a:latin typeface="Arial" pitchFamily="34" charset="0"/>
                <a:cs typeface="Arial" pitchFamily="34" charset="0"/>
              </a:rPr>
              <a:t>individuals with known hypersensitivity to any botulinum toxin preparation or to any of the components in the formulation. Intradetrusor injection of BOTOX</a:t>
            </a:r>
            <a:r>
              <a:rPr lang="en-US" sz="1200" baseline="30000" dirty="0">
                <a:latin typeface="Arial" pitchFamily="34" charset="0"/>
                <a:cs typeface="Arial" pitchFamily="34" charset="0"/>
              </a:rPr>
              <a:t>®</a:t>
            </a:r>
            <a:r>
              <a:rPr lang="en-US" sz="1200" dirty="0">
                <a:latin typeface="Arial" pitchFamily="34" charset="0"/>
                <a:cs typeface="Arial" pitchFamily="34" charset="0"/>
              </a:rPr>
              <a:t> is contraindicated in patients with overactive bladder or detrusor overactivity associated with a neurologic condition who have a urinary tract infection (UTI). Intradetrusor injection of BOTOX</a:t>
            </a:r>
            <a:r>
              <a:rPr lang="en-US" sz="1200" baseline="30000" dirty="0">
                <a:latin typeface="Arial" pitchFamily="34" charset="0"/>
                <a:cs typeface="Arial" pitchFamily="34" charset="0"/>
              </a:rPr>
              <a:t>®</a:t>
            </a:r>
            <a:r>
              <a:rPr lang="en-US" sz="1200" dirty="0">
                <a:latin typeface="Arial" pitchFamily="34" charset="0"/>
                <a:cs typeface="Arial" pitchFamily="34" charset="0"/>
              </a:rPr>
              <a:t> is also contraindicated in patients with urinary retention and in patients with post-void residual (PVR) urine volume &gt;200 mL, </a:t>
            </a:r>
            <a:r>
              <a:rPr lang="en-US" sz="1200" dirty="0" smtClean="0">
                <a:latin typeface="Arial" pitchFamily="34" charset="0"/>
                <a:cs typeface="Arial" pitchFamily="34" charset="0"/>
              </a:rPr>
              <a:t/>
            </a:r>
            <a:br>
              <a:rPr lang="en-US" sz="1200" dirty="0" smtClean="0">
                <a:latin typeface="Arial" pitchFamily="34" charset="0"/>
                <a:cs typeface="Arial" pitchFamily="34" charset="0"/>
              </a:rPr>
            </a:br>
            <a:r>
              <a:rPr lang="en-US" sz="1200" dirty="0" smtClean="0">
                <a:latin typeface="Arial" pitchFamily="34" charset="0"/>
                <a:cs typeface="Arial" pitchFamily="34" charset="0"/>
              </a:rPr>
              <a:t>who are </a:t>
            </a:r>
            <a:r>
              <a:rPr lang="en-US" sz="1200" dirty="0">
                <a:latin typeface="Arial" pitchFamily="34" charset="0"/>
                <a:cs typeface="Arial" pitchFamily="34" charset="0"/>
              </a:rPr>
              <a:t>not routinely performing clean intermittent self-catheterization (CIC</a:t>
            </a:r>
            <a:r>
              <a:rPr lang="en-US" sz="1200" dirty="0" smtClean="0">
                <a:latin typeface="Arial" pitchFamily="34" charset="0"/>
                <a:cs typeface="Arial" pitchFamily="34" charset="0"/>
              </a:rPr>
              <a:t>).</a:t>
            </a:r>
            <a:r>
              <a:rPr lang="en-US" sz="1200" dirty="0">
                <a:latin typeface="Arial" pitchFamily="34" charset="0"/>
                <a:cs typeface="Arial" pitchFamily="34" charset="0"/>
              </a:rPr>
              <a:t/>
            </a:r>
            <a:br>
              <a:rPr lang="en-US" sz="1200" dirty="0">
                <a:latin typeface="Arial" pitchFamily="34" charset="0"/>
                <a:cs typeface="Arial" pitchFamily="34" charset="0"/>
              </a:rPr>
            </a:br>
            <a:r>
              <a:rPr lang="en-US" sz="1200" dirty="0" smtClean="0">
                <a:latin typeface="Arial" pitchFamily="34" charset="0"/>
                <a:cs typeface="Arial" pitchFamily="34" charset="0"/>
              </a:rPr>
              <a:t/>
            </a:r>
            <a:br>
              <a:rPr lang="en-US" sz="1200" dirty="0" smtClean="0">
                <a:latin typeface="Arial" pitchFamily="34" charset="0"/>
                <a:cs typeface="Arial" pitchFamily="34" charset="0"/>
              </a:rPr>
            </a:br>
            <a:r>
              <a:rPr lang="en-US" sz="1200" b="1" dirty="0" smtClean="0">
                <a:latin typeface="Arial" pitchFamily="34" charset="0"/>
                <a:cs typeface="Arial" pitchFamily="34" charset="0"/>
              </a:rPr>
              <a:t>WARNINGS </a:t>
            </a:r>
            <a:r>
              <a:rPr lang="en-US" sz="1200" b="1" dirty="0">
                <a:latin typeface="Arial" pitchFamily="34" charset="0"/>
                <a:cs typeface="Arial" pitchFamily="34" charset="0"/>
              </a:rPr>
              <a:t>AND PRECAUTIONS</a:t>
            </a:r>
            <a:endParaRPr lang="en-US" sz="1200" dirty="0">
              <a:latin typeface="Arial" pitchFamily="34" charset="0"/>
              <a:cs typeface="Arial" pitchFamily="34" charset="0"/>
            </a:endParaRPr>
          </a:p>
          <a:p>
            <a:pPr marL="0" indent="0">
              <a:lnSpc>
                <a:spcPct val="100000"/>
              </a:lnSpc>
              <a:spcBef>
                <a:spcPts val="100"/>
              </a:spcBef>
              <a:buNone/>
            </a:pPr>
            <a:r>
              <a:rPr lang="en-US" sz="1200" b="1" dirty="0">
                <a:latin typeface="Arial" pitchFamily="34" charset="0"/>
                <a:cs typeface="Arial" pitchFamily="34" charset="0"/>
              </a:rPr>
              <a:t>Lack of Interchangeability Between Botulinum Toxin Products</a:t>
            </a:r>
            <a:endParaRPr lang="en-US" sz="1200" dirty="0">
              <a:latin typeface="Arial" pitchFamily="34" charset="0"/>
              <a:cs typeface="Arial" pitchFamily="34" charset="0"/>
            </a:endParaRPr>
          </a:p>
          <a:p>
            <a:pPr marL="0" indent="0">
              <a:lnSpc>
                <a:spcPct val="100000"/>
              </a:lnSpc>
              <a:spcBef>
                <a:spcPts val="100"/>
              </a:spcBef>
              <a:buNone/>
            </a:pPr>
            <a:r>
              <a:rPr lang="en-US" sz="1200" b="1" dirty="0">
                <a:latin typeface="Arial" pitchFamily="34" charset="0"/>
                <a:cs typeface="Arial" pitchFamily="34" charset="0"/>
              </a:rPr>
              <a:t>The potency Units of BOTOX</a:t>
            </a:r>
            <a:r>
              <a:rPr lang="en-US" sz="1200" b="1" baseline="30000" dirty="0">
                <a:latin typeface="Arial" pitchFamily="34" charset="0"/>
                <a:cs typeface="Arial" pitchFamily="34" charset="0"/>
              </a:rPr>
              <a:t>®</a:t>
            </a:r>
            <a:r>
              <a:rPr lang="en-US" sz="1200" b="1" dirty="0">
                <a:latin typeface="Arial" pitchFamily="34" charset="0"/>
                <a:cs typeface="Arial" pitchFamily="34" charset="0"/>
              </a:rPr>
              <a:t> and BOTOX</a:t>
            </a:r>
            <a:r>
              <a:rPr lang="en-US" sz="1200" b="1" baseline="30000" dirty="0">
                <a:latin typeface="Arial" pitchFamily="34" charset="0"/>
                <a:cs typeface="Arial" pitchFamily="34" charset="0"/>
              </a:rPr>
              <a:t>®</a:t>
            </a:r>
            <a:r>
              <a:rPr lang="en-US" sz="1200" b="1" dirty="0">
                <a:latin typeface="Arial" pitchFamily="34" charset="0"/>
                <a:cs typeface="Arial" pitchFamily="34" charset="0"/>
              </a:rPr>
              <a:t> Cosmetic are specific to the</a:t>
            </a:r>
            <a:r>
              <a:rPr lang="en-US" sz="1200" dirty="0">
                <a:latin typeface="Arial" pitchFamily="34" charset="0"/>
                <a:cs typeface="Arial" pitchFamily="34" charset="0"/>
              </a:rPr>
              <a:t> </a:t>
            </a:r>
            <a:r>
              <a:rPr lang="en-US" sz="1200" b="1" dirty="0">
                <a:latin typeface="Arial" pitchFamily="34" charset="0"/>
                <a:cs typeface="Arial" pitchFamily="34" charset="0"/>
              </a:rPr>
              <a:t>preparation and assay method utilized. </a:t>
            </a:r>
            <a:r>
              <a:rPr lang="en-US" sz="1200" b="1" dirty="0" smtClean="0">
                <a:latin typeface="Arial" pitchFamily="34" charset="0"/>
                <a:cs typeface="Arial" pitchFamily="34" charset="0"/>
              </a:rPr>
              <a:t/>
            </a:r>
            <a:br>
              <a:rPr lang="en-US" sz="1200" b="1" dirty="0" smtClean="0">
                <a:latin typeface="Arial" pitchFamily="34" charset="0"/>
                <a:cs typeface="Arial" pitchFamily="34" charset="0"/>
              </a:rPr>
            </a:br>
            <a:r>
              <a:rPr lang="en-US" sz="1200" b="1" dirty="0" smtClean="0">
                <a:latin typeface="Arial" pitchFamily="34" charset="0"/>
                <a:cs typeface="Arial" pitchFamily="34" charset="0"/>
              </a:rPr>
              <a:t>They </a:t>
            </a:r>
            <a:r>
              <a:rPr lang="en-US" sz="1200" b="1" dirty="0">
                <a:latin typeface="Arial" pitchFamily="34" charset="0"/>
                <a:cs typeface="Arial" pitchFamily="34" charset="0"/>
              </a:rPr>
              <a:t>are not interchangeable with other preparations of botulinum toxin products and, therefore, units of biological activity of BOTOX</a:t>
            </a:r>
            <a:r>
              <a:rPr lang="en-US" sz="1200" b="1" baseline="30000" dirty="0">
                <a:latin typeface="Arial" pitchFamily="34" charset="0"/>
                <a:cs typeface="Arial" pitchFamily="34" charset="0"/>
              </a:rPr>
              <a:t>®</a:t>
            </a:r>
            <a:r>
              <a:rPr lang="en-US" sz="1200" b="1" dirty="0">
                <a:latin typeface="Arial" pitchFamily="34" charset="0"/>
                <a:cs typeface="Arial" pitchFamily="34" charset="0"/>
              </a:rPr>
              <a:t> and BOTOX</a:t>
            </a:r>
            <a:r>
              <a:rPr lang="en-US" sz="1200" b="1" baseline="30000" dirty="0">
                <a:latin typeface="Arial" pitchFamily="34" charset="0"/>
                <a:cs typeface="Arial" pitchFamily="34" charset="0"/>
              </a:rPr>
              <a:t>®</a:t>
            </a:r>
            <a:r>
              <a:rPr lang="en-US" sz="1200" b="1" dirty="0">
                <a:latin typeface="Arial" pitchFamily="34" charset="0"/>
                <a:cs typeface="Arial" pitchFamily="34" charset="0"/>
              </a:rPr>
              <a:t> Cosmetic cannot be compared to nor converted into units of any other botulinum toxin products assessed with any other specific assay </a:t>
            </a:r>
            <a:r>
              <a:rPr lang="en-US" sz="1200" b="1" dirty="0" smtClean="0">
                <a:latin typeface="Arial" pitchFamily="34" charset="0"/>
                <a:cs typeface="Arial" pitchFamily="34" charset="0"/>
              </a:rPr>
              <a:t>method.</a:t>
            </a:r>
            <a:r>
              <a:rPr lang="en-US" sz="1200" b="1" dirty="0">
                <a:latin typeface="Arial" pitchFamily="34" charset="0"/>
                <a:cs typeface="Arial" pitchFamily="34" charset="0"/>
              </a:rPr>
              <a:t/>
            </a:r>
            <a:br>
              <a:rPr lang="en-US" sz="1200" b="1" dirty="0">
                <a:latin typeface="Arial" pitchFamily="34" charset="0"/>
                <a:cs typeface="Arial" pitchFamily="34" charset="0"/>
              </a:rPr>
            </a:br>
            <a:r>
              <a:rPr lang="en-US" sz="1200" b="1" dirty="0" smtClean="0">
                <a:latin typeface="Arial" pitchFamily="34" charset="0"/>
                <a:cs typeface="Arial" pitchFamily="34" charset="0"/>
              </a:rPr>
              <a:t/>
            </a:r>
            <a:br>
              <a:rPr lang="en-US" sz="1200" b="1" dirty="0" smtClean="0">
                <a:latin typeface="Arial" pitchFamily="34" charset="0"/>
                <a:cs typeface="Arial" pitchFamily="34" charset="0"/>
              </a:rPr>
            </a:br>
            <a:r>
              <a:rPr lang="en-US" sz="1200" b="1" dirty="0" smtClean="0">
                <a:latin typeface="Arial" pitchFamily="34" charset="0"/>
                <a:cs typeface="Arial" pitchFamily="34" charset="0"/>
              </a:rPr>
              <a:t>Spread </a:t>
            </a:r>
            <a:r>
              <a:rPr lang="en-US" sz="1200" b="1" dirty="0">
                <a:latin typeface="Arial" pitchFamily="34" charset="0"/>
                <a:cs typeface="Arial" pitchFamily="34" charset="0"/>
              </a:rPr>
              <a:t>of Toxin Effect</a:t>
            </a:r>
            <a:endParaRPr lang="en-US" sz="1200" dirty="0">
              <a:latin typeface="Arial" pitchFamily="34" charset="0"/>
              <a:cs typeface="Arial" pitchFamily="34" charset="0"/>
            </a:endParaRPr>
          </a:p>
          <a:p>
            <a:pPr marL="0" indent="0">
              <a:lnSpc>
                <a:spcPct val="100000"/>
              </a:lnSpc>
              <a:spcBef>
                <a:spcPts val="100"/>
              </a:spcBef>
              <a:buNone/>
            </a:pPr>
            <a:r>
              <a:rPr lang="en-US" sz="1200" dirty="0">
                <a:latin typeface="Arial" pitchFamily="34" charset="0"/>
                <a:cs typeface="Arial" pitchFamily="34" charset="0"/>
              </a:rPr>
              <a:t>See Boxed Warning</a:t>
            </a:r>
            <a:r>
              <a:rPr lang="en-US" sz="1200" dirty="0" smtClean="0">
                <a:latin typeface="Arial" pitchFamily="34" charset="0"/>
                <a:cs typeface="Arial" pitchFamily="34" charset="0"/>
              </a:rPr>
              <a:t>.</a:t>
            </a:r>
            <a:br>
              <a:rPr lang="en-US" sz="1200" dirty="0" smtClean="0">
                <a:latin typeface="Arial" pitchFamily="34" charset="0"/>
                <a:cs typeface="Arial" pitchFamily="34" charset="0"/>
              </a:rPr>
            </a:br>
            <a:endParaRPr lang="en-US" sz="1200" dirty="0" smtClean="0">
              <a:latin typeface="Arial" pitchFamily="34" charset="0"/>
              <a:cs typeface="Arial" pitchFamily="34" charset="0"/>
            </a:endParaRPr>
          </a:p>
          <a:p>
            <a:pPr marL="0" indent="0">
              <a:lnSpc>
                <a:spcPct val="100000"/>
              </a:lnSpc>
              <a:spcBef>
                <a:spcPts val="100"/>
              </a:spcBef>
              <a:buNone/>
            </a:pPr>
            <a:r>
              <a:rPr lang="en-US" sz="1200" dirty="0" smtClean="0">
                <a:latin typeface="Arial" pitchFamily="34" charset="0"/>
                <a:cs typeface="Arial" pitchFamily="34" charset="0"/>
              </a:rPr>
              <a:t>No </a:t>
            </a:r>
            <a:r>
              <a:rPr lang="en-US" sz="1200" dirty="0">
                <a:latin typeface="Arial" pitchFamily="34" charset="0"/>
                <a:cs typeface="Arial" pitchFamily="34" charset="0"/>
              </a:rPr>
              <a:t>definitive serious adverse event reports of distant spread of toxin effect associated with dermatologic use of BOTOX</a:t>
            </a:r>
            <a:r>
              <a:rPr lang="en-US" sz="1200" baseline="30000" dirty="0">
                <a:latin typeface="Arial" pitchFamily="34" charset="0"/>
                <a:cs typeface="Arial" pitchFamily="34" charset="0"/>
              </a:rPr>
              <a:t>®</a:t>
            </a:r>
            <a:r>
              <a:rPr lang="en-US" sz="1200" dirty="0">
                <a:latin typeface="Arial" pitchFamily="34" charset="0"/>
                <a:cs typeface="Arial" pitchFamily="34" charset="0"/>
              </a:rPr>
              <a:t>/BOTOX</a:t>
            </a:r>
            <a:r>
              <a:rPr lang="en-US" sz="1200" baseline="30000" dirty="0">
                <a:latin typeface="Arial" pitchFamily="34" charset="0"/>
                <a:cs typeface="Arial" pitchFamily="34" charset="0"/>
              </a:rPr>
              <a:t>®</a:t>
            </a:r>
            <a:r>
              <a:rPr lang="en-US" sz="1200" dirty="0">
                <a:latin typeface="Arial" pitchFamily="34" charset="0"/>
                <a:cs typeface="Arial" pitchFamily="34" charset="0"/>
              </a:rPr>
              <a:t> Cosmetic at the labeled dose of 20 Units (for glabellar lines) or at the labeled dose of 100 Units </a:t>
            </a:r>
            <a:r>
              <a:rPr lang="en-US" sz="1200" dirty="0" smtClean="0">
                <a:latin typeface="Arial" pitchFamily="34" charset="0"/>
                <a:cs typeface="Arial" pitchFamily="34" charset="0"/>
              </a:rPr>
              <a:t/>
            </a:r>
            <a:br>
              <a:rPr lang="en-US" sz="1200" dirty="0" smtClean="0">
                <a:latin typeface="Arial" pitchFamily="34" charset="0"/>
                <a:cs typeface="Arial" pitchFamily="34" charset="0"/>
              </a:rPr>
            </a:br>
            <a:r>
              <a:rPr lang="en-US" sz="1200" dirty="0" smtClean="0">
                <a:latin typeface="Arial" pitchFamily="34" charset="0"/>
                <a:cs typeface="Arial" pitchFamily="34" charset="0"/>
              </a:rPr>
              <a:t>(</a:t>
            </a:r>
            <a:r>
              <a:rPr lang="en-US" sz="1200" dirty="0">
                <a:latin typeface="Arial" pitchFamily="34" charset="0"/>
                <a:cs typeface="Arial" pitchFamily="34" charset="0"/>
              </a:rPr>
              <a:t>for severe primary axillary hyperhidrosis) have been reported. </a:t>
            </a:r>
            <a:r>
              <a:rPr lang="en-US" sz="1200" dirty="0" smtClean="0">
                <a:latin typeface="Arial" pitchFamily="34" charset="0"/>
                <a:cs typeface="Arial" pitchFamily="34" charset="0"/>
              </a:rPr>
              <a:t/>
            </a:r>
            <a:br>
              <a:rPr lang="en-US" sz="1200" dirty="0" smtClean="0">
                <a:latin typeface="Arial" pitchFamily="34" charset="0"/>
                <a:cs typeface="Arial" pitchFamily="34" charset="0"/>
              </a:rPr>
            </a:br>
            <a:r>
              <a:rPr lang="en-US" sz="1200" dirty="0" smtClean="0">
                <a:latin typeface="Arial" pitchFamily="34" charset="0"/>
                <a:cs typeface="Arial" pitchFamily="34" charset="0"/>
              </a:rPr>
              <a:t>No </a:t>
            </a:r>
            <a:r>
              <a:rPr lang="en-US" sz="1200" dirty="0">
                <a:latin typeface="Arial" pitchFamily="34" charset="0"/>
                <a:cs typeface="Arial" pitchFamily="34" charset="0"/>
              </a:rPr>
              <a:t>definitive serious adverse event reports of distant spread of toxin effect associated with BOTOX</a:t>
            </a:r>
            <a:r>
              <a:rPr lang="en-US" sz="1200" baseline="30000" dirty="0">
                <a:latin typeface="Arial" pitchFamily="34" charset="0"/>
                <a:cs typeface="Arial" pitchFamily="34" charset="0"/>
              </a:rPr>
              <a:t>®</a:t>
            </a:r>
            <a:r>
              <a:rPr lang="en-US" sz="1200" dirty="0">
                <a:latin typeface="Arial" pitchFamily="34" charset="0"/>
                <a:cs typeface="Arial" pitchFamily="34" charset="0"/>
              </a:rPr>
              <a:t> for blepharospasm </a:t>
            </a:r>
            <a:r>
              <a:rPr lang="en-US" sz="1200" dirty="0" smtClean="0">
                <a:latin typeface="Arial" pitchFamily="34" charset="0"/>
                <a:cs typeface="Arial" pitchFamily="34" charset="0"/>
              </a:rPr>
              <a:t>at</a:t>
            </a:r>
            <a:br>
              <a:rPr lang="en-US" sz="1200" dirty="0" smtClean="0">
                <a:latin typeface="Arial" pitchFamily="34" charset="0"/>
                <a:cs typeface="Arial" pitchFamily="34" charset="0"/>
              </a:rPr>
            </a:br>
            <a:r>
              <a:rPr lang="en-US" sz="1200" dirty="0" smtClean="0">
                <a:latin typeface="Arial" pitchFamily="34" charset="0"/>
                <a:cs typeface="Arial" pitchFamily="34" charset="0"/>
              </a:rPr>
              <a:t>the </a:t>
            </a:r>
            <a:r>
              <a:rPr lang="en-US" sz="1200" dirty="0">
                <a:latin typeface="Arial" pitchFamily="34" charset="0"/>
                <a:cs typeface="Arial" pitchFamily="34" charset="0"/>
              </a:rPr>
              <a:t>recommended dose (30 Units and below), strabismus, or chronic migraine at the labeled doses have been reported</a:t>
            </a:r>
            <a:r>
              <a:rPr lang="en-US" sz="1200" dirty="0" smtClean="0">
                <a:latin typeface="Arial" pitchFamily="34" charset="0"/>
                <a:cs typeface="Arial" pitchFamily="34" charset="0"/>
              </a:rPr>
              <a:t>.</a:t>
            </a:r>
            <a:endParaRPr lang="en-US" sz="1200" kern="0" dirty="0">
              <a:latin typeface="Arial" pitchFamily="34" charset="0"/>
              <a:cs typeface="Arial" pitchFamily="34" charset="0"/>
            </a:endParaRPr>
          </a:p>
        </p:txBody>
      </p:sp>
      <p:sp>
        <p:nvSpPr>
          <p:cNvPr id="9" name="Title 1"/>
          <p:cNvSpPr>
            <a:spLocks noGrp="1"/>
          </p:cNvSpPr>
          <p:nvPr>
            <p:ph type="title"/>
          </p:nvPr>
        </p:nvSpPr>
        <p:spPr>
          <a:xfrm>
            <a:off x="273050" y="0"/>
            <a:ext cx="9286504" cy="914400"/>
          </a:xfrm>
        </p:spPr>
        <p:txBody>
          <a:bodyPr>
            <a:noAutofit/>
          </a:bodyPr>
          <a:lstStyle/>
          <a:p>
            <a:r>
              <a:rPr lang="en-US" sz="1800" dirty="0"/>
              <a:t>BOTOX</a:t>
            </a:r>
            <a:r>
              <a:rPr lang="en-US" sz="1800" baseline="30000" dirty="0"/>
              <a:t>®</a:t>
            </a:r>
            <a:r>
              <a:rPr lang="en-US" sz="1800" dirty="0"/>
              <a:t> (onabotulinumtoxinA) &amp; BOTOX</a:t>
            </a:r>
            <a:r>
              <a:rPr lang="en-US" sz="1800" baseline="30000" dirty="0"/>
              <a:t>®</a:t>
            </a:r>
            <a:r>
              <a:rPr lang="en-US" sz="1800" dirty="0"/>
              <a:t> Cosmetic </a:t>
            </a:r>
            <a:r>
              <a:rPr lang="en-US" sz="1800" dirty="0" smtClean="0"/>
              <a:t>(</a:t>
            </a:r>
            <a:r>
              <a:rPr lang="en-US" sz="1800" dirty="0"/>
              <a:t>onabotulinumtoxinA) </a:t>
            </a:r>
            <a:r>
              <a:rPr lang="en-US" sz="1800" dirty="0" smtClean="0"/>
              <a:t>Important </a:t>
            </a:r>
            <a:r>
              <a:rPr lang="en-US" sz="1800" dirty="0"/>
              <a:t>Safety Information </a:t>
            </a:r>
            <a:r>
              <a:rPr lang="en-US" sz="1800" b="0" dirty="0"/>
              <a:t>(continued)</a:t>
            </a:r>
            <a:endParaRPr lang="en-US" sz="1800" b="0" dirty="0" smtClean="0"/>
          </a:p>
        </p:txBody>
      </p:sp>
      <p:sp>
        <p:nvSpPr>
          <p:cNvPr id="10" name="TextBox 9"/>
          <p:cNvSpPr txBox="1">
            <a:spLocks noChangeArrowheads="1"/>
          </p:cNvSpPr>
          <p:nvPr/>
        </p:nvSpPr>
        <p:spPr bwMode="auto">
          <a:xfrm>
            <a:off x="448056" y="5641848"/>
            <a:ext cx="828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buNone/>
            </a:pPr>
            <a:r>
              <a:rPr lang="en-US" sz="1200" b="1" dirty="0" smtClean="0"/>
              <a:t>Please see additional Important Safety Information on the next slide.</a:t>
            </a:r>
          </a:p>
        </p:txBody>
      </p:sp>
    </p:spTree>
    <p:extLst>
      <p:ext uri="{BB962C8B-B14F-4D97-AF65-F5344CB8AC3E}">
        <p14:creationId xmlns:p14="http://schemas.microsoft.com/office/powerpoint/2010/main" val="3176380873"/>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318" y="2676954"/>
            <a:ext cx="7772400" cy="492125"/>
          </a:xfrm>
        </p:spPr>
        <p:txBody>
          <a:bodyPr>
            <a:noAutofit/>
          </a:bodyPr>
          <a:lstStyle/>
          <a:p>
            <a:pPr>
              <a:defRPr/>
            </a:pPr>
            <a:r>
              <a:rPr lang="en-US" dirty="0" smtClean="0"/>
              <a:t>Thank you</a:t>
            </a:r>
            <a:endParaRPr lang="en-US" dirty="0"/>
          </a:p>
        </p:txBody>
      </p:sp>
      <p:sp>
        <p:nvSpPr>
          <p:cNvPr id="53252" name="Text Box 4"/>
          <p:cNvSpPr txBox="1">
            <a:spLocks noChangeArrowheads="1"/>
          </p:cNvSpPr>
          <p:nvPr/>
        </p:nvSpPr>
        <p:spPr bwMode="auto">
          <a:xfrm>
            <a:off x="598400" y="5222435"/>
            <a:ext cx="3273425" cy="553998"/>
          </a:xfrm>
          <a:prstGeom prst="rect">
            <a:avLst/>
          </a:prstGeom>
          <a:noFill/>
          <a:ln w="9525">
            <a:noFill/>
            <a:miter lim="800000"/>
            <a:headEnd/>
            <a:tailEnd/>
          </a:ln>
        </p:spPr>
        <p:txBody>
          <a:bodyPr>
            <a:spAutoFit/>
          </a:bodyPr>
          <a:lstStyle/>
          <a:p>
            <a:r>
              <a:rPr lang="en-US" sz="1000" dirty="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2014 Allergan</a:t>
            </a:r>
            <a:r>
              <a:rPr lang="en-US" sz="1000" dirty="0">
                <a:latin typeface="Arial" panose="020B0604020202020204" pitchFamily="34" charset="0"/>
                <a:cs typeface="Arial" panose="020B0604020202020204" pitchFamily="34" charset="0"/>
              </a:rPr>
              <a:t>, Inc. All Rights </a:t>
            </a:r>
            <a:r>
              <a:rPr lang="en-US" sz="1000" dirty="0" smtClean="0">
                <a:latin typeface="Arial" panose="020B0604020202020204" pitchFamily="34" charset="0"/>
                <a:cs typeface="Arial" panose="020B0604020202020204" pitchFamily="34" charset="0"/>
              </a:rPr>
              <a:t>Reserved.</a:t>
            </a: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 marks owned by Allergan, Inc. </a:t>
            </a:r>
            <a:r>
              <a:rPr lang="en-US" sz="1000" dirty="0" smtClean="0">
                <a:latin typeface="Arial" panose="020B0604020202020204" pitchFamily="34" charset="0"/>
                <a:cs typeface="Arial" panose="020B0604020202020204" pitchFamily="34" charset="0"/>
              </a:rPr>
              <a:t>www.allergan.com  </a:t>
            </a:r>
            <a:br>
              <a:rPr lang="en-US" sz="1000" dirty="0" smtClean="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APC24OT14</a:t>
            </a:r>
          </a:p>
        </p:txBody>
      </p:sp>
      <p:sp>
        <p:nvSpPr>
          <p:cNvPr id="6" name="Rectangle 3"/>
          <p:cNvSpPr>
            <a:spLocks noChangeArrowheads="1"/>
          </p:cNvSpPr>
          <p:nvPr/>
        </p:nvSpPr>
        <p:spPr bwMode="auto">
          <a:xfrm>
            <a:off x="580767" y="4413338"/>
            <a:ext cx="8118390" cy="584775"/>
          </a:xfrm>
          <a:prstGeom prst="rect">
            <a:avLst/>
          </a:prstGeom>
          <a:noFill/>
          <a:ln w="9525">
            <a:noFill/>
            <a:miter lim="800000"/>
            <a:headEnd/>
            <a:tailEnd/>
          </a:ln>
        </p:spPr>
        <p:txBody>
          <a:bodyPr wrap="square">
            <a:spAutoFit/>
          </a:bodyPr>
          <a:lstStyle/>
          <a:p>
            <a:r>
              <a:rPr lang="en-US" sz="1600" b="1" dirty="0">
                <a:latin typeface="Arial" panose="020B0604020202020204" pitchFamily="34" charset="0"/>
                <a:cs typeface="Arial" panose="020B0604020202020204" pitchFamily="34" charset="0"/>
              </a:rPr>
              <a:t>Please see BOTOX</a:t>
            </a:r>
            <a:r>
              <a:rPr lang="en-US" sz="1600" b="1" baseline="300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 full Prescribing Information, including Boxed Warning and Medication Guide available at this presentation.</a:t>
            </a:r>
          </a:p>
        </p:txBody>
      </p:sp>
    </p:spTree>
    <p:extLst>
      <p:ext uri="{BB962C8B-B14F-4D97-AF65-F5344CB8AC3E}">
        <p14:creationId xmlns:p14="http://schemas.microsoft.com/office/powerpoint/2010/main" val="311288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4"/>
          <p:cNvSpPr>
            <a:spLocks noGrp="1"/>
          </p:cNvSpPr>
          <p:nvPr>
            <p:ph type="ctrTitle"/>
          </p:nvPr>
        </p:nvSpPr>
        <p:spPr>
          <a:xfrm>
            <a:off x="685800" y="1873405"/>
            <a:ext cx="7772400" cy="2125508"/>
          </a:xfrm>
        </p:spPr>
        <p:txBody>
          <a:bodyPr anchor="ctr">
            <a:normAutofit/>
          </a:bodyPr>
          <a:lstStyle/>
          <a:p>
            <a:r>
              <a:rPr lang="en-US" sz="3200" dirty="0">
                <a:effectLst/>
              </a:rPr>
              <a:t>Commitment to the Botulinum </a:t>
            </a:r>
            <a:r>
              <a:rPr lang="en-US" sz="3200" dirty="0" smtClean="0">
                <a:effectLst/>
              </a:rPr>
              <a:t/>
            </a:r>
            <a:br>
              <a:rPr lang="en-US" sz="3200" dirty="0" smtClean="0">
                <a:effectLst/>
              </a:rPr>
            </a:br>
            <a:r>
              <a:rPr lang="en-US" sz="3200" dirty="0" smtClean="0">
                <a:effectLst/>
              </a:rPr>
              <a:t>Toxin Class: </a:t>
            </a:r>
            <a:r>
              <a:rPr lang="en-US" sz="3200" dirty="0" smtClean="0"/>
              <a:t>Chronic Migraine Module</a:t>
            </a:r>
          </a:p>
        </p:txBody>
      </p:sp>
      <p:sp>
        <p:nvSpPr>
          <p:cNvPr id="3076" name="Text Box 5"/>
          <p:cNvSpPr txBox="1">
            <a:spLocks noChangeArrowheads="1"/>
          </p:cNvSpPr>
          <p:nvPr/>
        </p:nvSpPr>
        <p:spPr bwMode="auto">
          <a:xfrm>
            <a:off x="365125" y="4221163"/>
            <a:ext cx="7315200" cy="1584325"/>
          </a:xfrm>
          <a:prstGeom prst="rect">
            <a:avLst/>
          </a:prstGeom>
          <a:noFill/>
          <a:ln w="9525">
            <a:noFill/>
            <a:miter lim="800000"/>
            <a:headEnd/>
            <a:tailEnd/>
          </a:ln>
        </p:spPr>
        <p:txBody>
          <a:bodyPr anchor="ctr"/>
          <a:lstStyle/>
          <a:p>
            <a:pPr eaLnBrk="0" hangingPunct="0">
              <a:lnSpc>
                <a:spcPct val="85000"/>
              </a:lnSpc>
              <a:defRPr/>
            </a:pPr>
            <a:r>
              <a:rPr lang="en-US" sz="2200" b="1" dirty="0">
                <a:solidFill>
                  <a:schemeClr val="bg1"/>
                </a:solidFill>
                <a:latin typeface="Arial" panose="020B0604020202020204" pitchFamily="34" charset="0"/>
                <a:ea typeface="+mj-ea"/>
                <a:cs typeface="Arial" panose="020B0604020202020204" pitchFamily="34" charset="0"/>
              </a:rPr>
              <a:t>Presented to: </a:t>
            </a:r>
          </a:p>
          <a:p>
            <a:pPr eaLnBrk="0" hangingPunct="0">
              <a:lnSpc>
                <a:spcPct val="85000"/>
              </a:lnSpc>
              <a:defRPr/>
            </a:pPr>
            <a:r>
              <a:rPr lang="en-US" sz="2200" b="1" dirty="0">
                <a:solidFill>
                  <a:schemeClr val="bg1"/>
                </a:solidFill>
                <a:latin typeface="Arial" panose="020B0604020202020204" pitchFamily="34" charset="0"/>
                <a:ea typeface="+mj-ea"/>
                <a:cs typeface="Arial" panose="020B0604020202020204" pitchFamily="34" charset="0"/>
              </a:rPr>
              <a:t>Presented by:</a:t>
            </a:r>
          </a:p>
          <a:p>
            <a:pPr eaLnBrk="0" hangingPunct="0">
              <a:lnSpc>
                <a:spcPct val="85000"/>
              </a:lnSpc>
              <a:defRPr/>
            </a:pPr>
            <a:r>
              <a:rPr lang="en-US" sz="2200" b="1" dirty="0">
                <a:solidFill>
                  <a:schemeClr val="bg1"/>
                </a:solidFill>
                <a:latin typeface="Arial" panose="020B0604020202020204" pitchFamily="34" charset="0"/>
                <a:ea typeface="+mj-ea"/>
                <a:cs typeface="Arial" panose="020B0604020202020204" pitchFamily="34" charset="0"/>
              </a:rPr>
              <a:t>Date:</a:t>
            </a:r>
          </a:p>
        </p:txBody>
      </p:sp>
    </p:spTree>
    <p:extLst>
      <p:ext uri="{BB962C8B-B14F-4D97-AF65-F5344CB8AC3E}">
        <p14:creationId xmlns:p14="http://schemas.microsoft.com/office/powerpoint/2010/main" val="1632840027"/>
      </p:ext>
    </p:extLst>
  </p:cSld>
  <p:clrMapOvr>
    <a:masterClrMapping/>
  </p:clrMapOvr>
  <p:transition>
    <p:strips dir="l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10"/>
          <p:cNvSpPr>
            <a:spLocks noChangeArrowheads="1"/>
          </p:cNvSpPr>
          <p:nvPr/>
        </p:nvSpPr>
        <p:spPr bwMode="auto">
          <a:xfrm>
            <a:off x="1154399" y="1837115"/>
            <a:ext cx="4030662" cy="2892830"/>
          </a:xfrm>
          <a:prstGeom prst="roundRect">
            <a:avLst>
              <a:gd name="adj" fmla="val 3713"/>
            </a:avLst>
          </a:prstGeom>
          <a:solidFill>
            <a:schemeClr val="tx2">
              <a:lumMod val="20000"/>
              <a:lumOff val="80000"/>
            </a:schemeClr>
          </a:solidFill>
          <a:ln w="19050" algn="ctr">
            <a:solidFill>
              <a:schemeClr val="accent1">
                <a:lumMod val="60000"/>
                <a:lumOff val="40000"/>
              </a:schemeClr>
            </a:solidFill>
            <a:prstDash val="dash"/>
            <a:round/>
            <a:headEnd/>
            <a:tailEnd/>
          </a:ln>
          <a:effectLst/>
        </p:spPr>
        <p:txBody>
          <a:bodyPr wrap="none" lIns="0" tIns="0" rIns="0" bIns="0" anchor="ctr"/>
          <a:lstStyle/>
          <a:p>
            <a:endParaRPr lang="en-US" dirty="0"/>
          </a:p>
        </p:txBody>
      </p:sp>
      <p:sp>
        <p:nvSpPr>
          <p:cNvPr id="17" name="AutoShape 11"/>
          <p:cNvSpPr>
            <a:spLocks noChangeArrowheads="1"/>
          </p:cNvSpPr>
          <p:nvPr/>
        </p:nvSpPr>
        <p:spPr bwMode="auto">
          <a:xfrm>
            <a:off x="5599400" y="1837114"/>
            <a:ext cx="2217737" cy="2892832"/>
          </a:xfrm>
          <a:prstGeom prst="roundRect">
            <a:avLst>
              <a:gd name="adj" fmla="val 3713"/>
            </a:avLst>
          </a:prstGeom>
          <a:solidFill>
            <a:schemeClr val="accent1">
              <a:lumMod val="20000"/>
              <a:lumOff val="80000"/>
            </a:schemeClr>
          </a:solidFill>
          <a:ln w="19050" algn="ctr">
            <a:solidFill>
              <a:schemeClr val="accent1">
                <a:lumMod val="60000"/>
                <a:lumOff val="40000"/>
              </a:schemeClr>
            </a:solidFill>
            <a:prstDash val="dash"/>
            <a:round/>
            <a:headEnd/>
            <a:tailEnd/>
          </a:ln>
          <a:effectLst/>
        </p:spPr>
        <p:txBody>
          <a:bodyPr wrap="none" lIns="0" tIns="0" rIns="0" bIns="0" anchor="ctr"/>
          <a:lstStyle/>
          <a:p>
            <a:endParaRPr lang="en-US" dirty="0"/>
          </a:p>
        </p:txBody>
      </p:sp>
      <p:sp>
        <p:nvSpPr>
          <p:cNvPr id="10" name="Rectangle 4"/>
          <p:cNvSpPr>
            <a:spLocks noChangeArrowheads="1"/>
          </p:cNvSpPr>
          <p:nvPr/>
        </p:nvSpPr>
        <p:spPr bwMode="gray">
          <a:xfrm>
            <a:off x="1224826" y="2596127"/>
            <a:ext cx="3867150" cy="1518877"/>
          </a:xfrm>
          <a:prstGeom prst="rect">
            <a:avLst/>
          </a:prstGeom>
          <a:noFill/>
          <a:ln w="6350">
            <a:noFill/>
            <a:miter lim="800000"/>
            <a:headEnd/>
            <a:tailEnd/>
          </a:ln>
          <a:effectLst/>
        </p:spPr>
        <p:txBody>
          <a:bodyPr lIns="45720" tIns="137160" rIns="45720" bIns="0">
            <a:spAutoFit/>
          </a:bodyPr>
          <a:lstStyle/>
          <a:p>
            <a:pPr marL="115888" indent="-115888" eaLnBrk="0" hangingPunct="0">
              <a:spcAft>
                <a:spcPct val="30000"/>
              </a:spcAft>
              <a:buClr>
                <a:srgbClr val="002060"/>
              </a:buClr>
              <a:buFont typeface="Arial" pitchFamily="34" charset="0"/>
              <a:buChar char="•"/>
            </a:pPr>
            <a:r>
              <a:rPr lang="en-US" sz="1300" dirty="0" smtClean="0">
                <a:latin typeface="Arial" panose="020B0604020202020204" pitchFamily="34" charset="0"/>
                <a:cs typeface="Arial" panose="020B0604020202020204" pitchFamily="34" charset="0"/>
              </a:rPr>
              <a:t>Headache ≥ 15 days/month for &gt; 3 months with </a:t>
            </a:r>
            <a:br>
              <a:rPr lang="en-US" sz="1300" dirty="0" smtClean="0">
                <a:latin typeface="Arial" panose="020B0604020202020204" pitchFamily="34" charset="0"/>
                <a:cs typeface="Arial" panose="020B0604020202020204" pitchFamily="34" charset="0"/>
              </a:rPr>
            </a:br>
            <a:r>
              <a:rPr lang="en-US" sz="1300" dirty="0" smtClean="0">
                <a:latin typeface="Arial" panose="020B0604020202020204" pitchFamily="34" charset="0"/>
                <a:cs typeface="Arial" panose="020B0604020202020204" pitchFamily="34" charset="0"/>
              </a:rPr>
              <a:t>≥ 5 prior migraine attacks (</a:t>
            </a:r>
            <a:r>
              <a:rPr lang="en-US" sz="1300" dirty="0">
                <a:latin typeface="Arial" panose="020B0604020202020204" pitchFamily="34" charset="0"/>
                <a:cs typeface="Arial" panose="020B0604020202020204" pitchFamily="34" charset="0"/>
              </a:rPr>
              <a:t>with/without aura)</a:t>
            </a:r>
            <a:endParaRPr lang="en-US" sz="1300" dirty="0" smtClean="0">
              <a:latin typeface="Arial" panose="020B0604020202020204" pitchFamily="34" charset="0"/>
              <a:cs typeface="Arial" panose="020B0604020202020204" pitchFamily="34" charset="0"/>
            </a:endParaRPr>
          </a:p>
          <a:p>
            <a:pPr marL="115888" indent="-115888" eaLnBrk="0" hangingPunct="0">
              <a:spcAft>
                <a:spcPct val="30000"/>
              </a:spcAft>
              <a:buClr>
                <a:srgbClr val="002060"/>
              </a:buClr>
              <a:buFont typeface="Arial" pitchFamily="34" charset="0"/>
              <a:buChar char="•"/>
            </a:pPr>
            <a:r>
              <a:rPr lang="en-US" sz="1300" dirty="0" smtClean="0">
                <a:latin typeface="Arial" panose="020B0604020202020204" pitchFamily="34" charset="0"/>
                <a:cs typeface="Arial" panose="020B0604020202020204" pitchFamily="34" charset="0"/>
              </a:rPr>
              <a:t>On ≥ 8 days/month </a:t>
            </a:r>
            <a:r>
              <a:rPr lang="en-US" sz="1300" dirty="0">
                <a:latin typeface="Arial" panose="020B0604020202020204" pitchFamily="34" charset="0"/>
                <a:cs typeface="Arial" panose="020B0604020202020204" pitchFamily="34" charset="0"/>
              </a:rPr>
              <a:t>for &gt; 3 months</a:t>
            </a:r>
            <a:r>
              <a:rPr lang="en-US" sz="1300" dirty="0" smtClean="0">
                <a:latin typeface="Arial" panose="020B0604020202020204" pitchFamily="34" charset="0"/>
                <a:cs typeface="Arial" panose="020B0604020202020204" pitchFamily="34" charset="0"/>
              </a:rPr>
              <a:t>, headache fulfills the criteria for migraine</a:t>
            </a:r>
          </a:p>
          <a:p>
            <a:pPr marL="115888" indent="-115888" eaLnBrk="0" hangingPunct="0">
              <a:spcAft>
                <a:spcPct val="30000"/>
              </a:spcAft>
              <a:buClr>
                <a:srgbClr val="002060"/>
              </a:buClr>
              <a:buFont typeface="Arial" pitchFamily="34" charset="0"/>
              <a:buChar char="•"/>
            </a:pPr>
            <a:r>
              <a:rPr lang="en-US" sz="1300" dirty="0" smtClean="0">
                <a:latin typeface="Arial" panose="020B0604020202020204" pitchFamily="34" charset="0"/>
                <a:cs typeface="Arial" panose="020B0604020202020204" pitchFamily="34" charset="0"/>
              </a:rPr>
              <a:t>Not attributed to another causative disorder</a:t>
            </a:r>
          </a:p>
          <a:p>
            <a:pPr marL="115888" indent="-115888" eaLnBrk="0" hangingPunct="0">
              <a:spcAft>
                <a:spcPct val="30000"/>
              </a:spcAft>
              <a:buClr>
                <a:srgbClr val="002060"/>
              </a:buClr>
              <a:buFont typeface="Arial" pitchFamily="34" charset="0"/>
              <a:buChar char="•"/>
            </a:pPr>
            <a:r>
              <a:rPr lang="en-US" sz="1300" dirty="0">
                <a:latin typeface="Arial" panose="020B0604020202020204" pitchFamily="34" charset="0"/>
                <a:cs typeface="Arial" panose="020B0604020202020204" pitchFamily="34" charset="0"/>
              </a:rPr>
              <a:t>With or without medication overuse</a:t>
            </a:r>
          </a:p>
        </p:txBody>
      </p:sp>
      <p:sp>
        <p:nvSpPr>
          <p:cNvPr id="11" name="Rectangle 5"/>
          <p:cNvSpPr>
            <a:spLocks noChangeArrowheads="1"/>
          </p:cNvSpPr>
          <p:nvPr/>
        </p:nvSpPr>
        <p:spPr bwMode="gray">
          <a:xfrm>
            <a:off x="1238536" y="1980767"/>
            <a:ext cx="3830638" cy="705945"/>
          </a:xfrm>
          <a:prstGeom prst="rect">
            <a:avLst/>
          </a:prstGeom>
          <a:solidFill>
            <a:srgbClr val="024C88"/>
          </a:solidFill>
          <a:ln w="9525" algn="ctr">
            <a:solidFill>
              <a:srgbClr val="024C88"/>
            </a:solidFill>
            <a:miter lim="800000"/>
            <a:headEnd/>
            <a:tailEnd/>
          </a:ln>
          <a:effectLst/>
        </p:spPr>
        <p:txBody>
          <a:bodyPr lIns="0" tIns="0" rIns="0" bIns="0" anchor="ctr"/>
          <a:lstStyle/>
          <a:p>
            <a:pPr algn="ctr" eaLnBrk="0" hangingPunct="0"/>
            <a:r>
              <a:rPr lang="en-US" sz="1200" b="1" dirty="0" smtClean="0">
                <a:solidFill>
                  <a:schemeClr val="bg1"/>
                </a:solidFill>
                <a:latin typeface="Arial" panose="020B0604020202020204" pitchFamily="34" charset="0"/>
                <a:cs typeface="Arial" panose="020B0604020202020204" pitchFamily="34" charset="0"/>
              </a:rPr>
              <a:t>ICHD3-beta</a:t>
            </a:r>
          </a:p>
          <a:p>
            <a:pPr algn="ctr" eaLnBrk="0" hangingPunct="0"/>
            <a:r>
              <a:rPr lang="en-US" sz="1200" b="1" dirty="0" smtClean="0">
                <a:solidFill>
                  <a:schemeClr val="bg1"/>
                </a:solidFill>
                <a:latin typeface="Arial" panose="020B0604020202020204" pitchFamily="34" charset="0"/>
                <a:cs typeface="Arial" panose="020B0604020202020204" pitchFamily="34" charset="0"/>
              </a:rPr>
              <a:t>Diagnostic Criteria for Chronic</a:t>
            </a:r>
          </a:p>
          <a:p>
            <a:pPr algn="ctr" eaLnBrk="0" hangingPunct="0"/>
            <a:r>
              <a:rPr lang="en-US" sz="1200" b="1" dirty="0" smtClean="0">
                <a:solidFill>
                  <a:schemeClr val="bg1"/>
                </a:solidFill>
                <a:latin typeface="Arial" panose="020B0604020202020204" pitchFamily="34" charset="0"/>
                <a:cs typeface="Arial" panose="020B0604020202020204" pitchFamily="34" charset="0"/>
              </a:rPr>
              <a:t>Migraine (2013)</a:t>
            </a:r>
            <a:r>
              <a:rPr lang="en-US" sz="1200" b="1" baseline="30000" dirty="0" smtClean="0">
                <a:solidFill>
                  <a:schemeClr val="bg1"/>
                </a:solidFill>
                <a:latin typeface="Arial" panose="020B0604020202020204" pitchFamily="34" charset="0"/>
                <a:cs typeface="Arial" panose="020B0604020202020204" pitchFamily="34" charset="0"/>
              </a:rPr>
              <a:t>1</a:t>
            </a:r>
            <a:endParaRPr lang="en-US" sz="1200" b="1" baseline="30000" dirty="0">
              <a:solidFill>
                <a:schemeClr val="bg1"/>
              </a:solidFill>
              <a:latin typeface="Arial" panose="020B0604020202020204" pitchFamily="34" charset="0"/>
              <a:cs typeface="Arial" panose="020B0604020202020204" pitchFamily="34" charset="0"/>
            </a:endParaRPr>
          </a:p>
        </p:txBody>
      </p:sp>
      <p:sp>
        <p:nvSpPr>
          <p:cNvPr id="12" name="Rectangle 6"/>
          <p:cNvSpPr>
            <a:spLocks noChangeArrowheads="1"/>
          </p:cNvSpPr>
          <p:nvPr/>
        </p:nvSpPr>
        <p:spPr bwMode="gray">
          <a:xfrm>
            <a:off x="5708937" y="1993836"/>
            <a:ext cx="2030413" cy="692876"/>
          </a:xfrm>
          <a:prstGeom prst="rect">
            <a:avLst/>
          </a:prstGeom>
          <a:solidFill>
            <a:srgbClr val="024C88"/>
          </a:solidFill>
          <a:ln w="9525" algn="ctr">
            <a:solidFill>
              <a:srgbClr val="024C88"/>
            </a:solidFill>
            <a:miter lim="800000"/>
            <a:headEnd/>
            <a:tailEnd/>
          </a:ln>
          <a:effectLst/>
        </p:spPr>
        <p:txBody>
          <a:bodyPr lIns="0" tIns="0" rIns="0" bIns="0" anchor="ctr"/>
          <a:lstStyle/>
          <a:p>
            <a:pPr algn="ctr" eaLnBrk="0" hangingPunct="0"/>
            <a:r>
              <a:rPr lang="en-US" sz="1200" b="1" dirty="0" smtClean="0">
                <a:solidFill>
                  <a:schemeClr val="bg1"/>
                </a:solidFill>
                <a:latin typeface="Arial" panose="020B0604020202020204" pitchFamily="34" charset="0"/>
                <a:cs typeface="Arial" panose="020B0604020202020204" pitchFamily="34" charset="0"/>
              </a:rPr>
              <a:t>Practical Clinical Criteria</a:t>
            </a:r>
          </a:p>
          <a:p>
            <a:pPr algn="ctr" eaLnBrk="0" hangingPunct="0"/>
            <a:r>
              <a:rPr lang="en-US" sz="1200" b="1" dirty="0" smtClean="0">
                <a:solidFill>
                  <a:schemeClr val="bg1"/>
                </a:solidFill>
                <a:latin typeface="Arial" panose="020B0604020202020204" pitchFamily="34" charset="0"/>
                <a:cs typeface="Arial" panose="020B0604020202020204" pitchFamily="34" charset="0"/>
              </a:rPr>
              <a:t>for Chronic Migraine</a:t>
            </a:r>
            <a:r>
              <a:rPr lang="en-US" sz="1200" b="1" baseline="30000" dirty="0" smtClean="0">
                <a:solidFill>
                  <a:schemeClr val="bg1"/>
                </a:solidFill>
                <a:latin typeface="Arial" panose="020B0604020202020204" pitchFamily="34" charset="0"/>
                <a:cs typeface="Arial" panose="020B0604020202020204" pitchFamily="34" charset="0"/>
              </a:rPr>
              <a:t>2</a:t>
            </a:r>
            <a:endParaRPr lang="en-US" sz="1200" b="1" baseline="30000" dirty="0">
              <a:solidFill>
                <a:schemeClr val="bg1"/>
              </a:solidFill>
              <a:latin typeface="Arial" panose="020B0604020202020204" pitchFamily="34" charset="0"/>
              <a:cs typeface="Arial" panose="020B0604020202020204" pitchFamily="34" charset="0"/>
            </a:endParaRPr>
          </a:p>
        </p:txBody>
      </p:sp>
      <p:sp>
        <p:nvSpPr>
          <p:cNvPr id="13" name="Rectangle 7"/>
          <p:cNvSpPr>
            <a:spLocks noChangeArrowheads="1"/>
          </p:cNvSpPr>
          <p:nvPr/>
        </p:nvSpPr>
        <p:spPr bwMode="gray">
          <a:xfrm>
            <a:off x="5770850" y="2595772"/>
            <a:ext cx="2027237" cy="2022092"/>
          </a:xfrm>
          <a:prstGeom prst="rect">
            <a:avLst/>
          </a:prstGeom>
          <a:noFill/>
          <a:ln w="6350">
            <a:noFill/>
            <a:miter lim="800000"/>
            <a:headEnd/>
            <a:tailEnd/>
          </a:ln>
          <a:effectLst/>
        </p:spPr>
        <p:txBody>
          <a:bodyPr lIns="45720" tIns="137160" rIns="45720" bIns="0">
            <a:spAutoFit/>
          </a:bodyPr>
          <a:lstStyle/>
          <a:p>
            <a:pPr marL="115888" indent="-115888" algn="l" eaLnBrk="0" hangingPunct="0">
              <a:spcAft>
                <a:spcPct val="30000"/>
              </a:spcAft>
              <a:buClr>
                <a:srgbClr val="002060"/>
              </a:buClr>
              <a:buFont typeface="Arial" pitchFamily="34" charset="0"/>
              <a:buChar char="•"/>
            </a:pPr>
            <a:r>
              <a:rPr lang="en-US" sz="1200" u="none" dirty="0" smtClean="0">
                <a:latin typeface="Arial" panose="020B0604020202020204" pitchFamily="34" charset="0"/>
                <a:cs typeface="Arial" panose="020B0604020202020204" pitchFamily="34" charset="0"/>
              </a:rPr>
              <a:t>Headache on ≥</a:t>
            </a:r>
            <a:r>
              <a:rPr lang="en-US" sz="1200" b="0" u="none" dirty="0" smtClean="0">
                <a:latin typeface="Arial" panose="020B0604020202020204" pitchFamily="34" charset="0"/>
                <a:cs typeface="Arial" panose="020B0604020202020204" pitchFamily="34" charset="0"/>
              </a:rPr>
              <a:t> </a:t>
            </a:r>
            <a:r>
              <a:rPr lang="en-US" sz="1200" u="none" dirty="0" smtClean="0">
                <a:latin typeface="Arial" panose="020B0604020202020204" pitchFamily="34" charset="0"/>
                <a:cs typeface="Arial" panose="020B0604020202020204" pitchFamily="34" charset="0"/>
              </a:rPr>
              <a:t>15 days per month </a:t>
            </a:r>
          </a:p>
          <a:p>
            <a:pPr marL="171450" indent="-171450" eaLnBrk="0" hangingPunct="0">
              <a:spcAft>
                <a:spcPct val="30000"/>
              </a:spcAft>
              <a:buClr>
                <a:srgbClr val="002060"/>
              </a:buClr>
              <a:buFont typeface="Wingdings" pitchFamily="2" charset="2"/>
              <a:buNone/>
            </a:pPr>
            <a:r>
              <a:rPr lang="en-US" sz="1200" u="none" dirty="0" smtClean="0">
                <a:latin typeface="Arial" panose="020B0604020202020204" pitchFamily="34" charset="0"/>
                <a:cs typeface="Arial" panose="020B0604020202020204" pitchFamily="34" charset="0"/>
              </a:rPr>
              <a:t>AND</a:t>
            </a:r>
          </a:p>
          <a:p>
            <a:pPr marL="115888" indent="-115888" eaLnBrk="0" hangingPunct="0">
              <a:spcAft>
                <a:spcPct val="30000"/>
              </a:spcAft>
              <a:buClr>
                <a:srgbClr val="002060"/>
              </a:buClr>
              <a:buFont typeface="Arial" pitchFamily="34" charset="0"/>
              <a:buChar char="•"/>
            </a:pPr>
            <a:r>
              <a:rPr lang="en-US" sz="1200" dirty="0">
                <a:latin typeface="Arial" panose="020B0604020202020204" pitchFamily="34" charset="0"/>
                <a:cs typeface="Arial" panose="020B0604020202020204" pitchFamily="34" charset="0"/>
              </a:rPr>
              <a:t>Headaches last </a:t>
            </a:r>
            <a:r>
              <a:rPr lang="en-US" sz="1200" dirty="0" smtClean="0">
                <a:latin typeface="Arial" panose="020B0604020202020204" pitchFamily="34" charset="0"/>
                <a:cs typeface="Arial" panose="020B0604020202020204" pitchFamily="34" charset="0"/>
              </a:rPr>
              <a:t>≥ 4 </a:t>
            </a:r>
            <a:r>
              <a:rPr lang="en-US" sz="1200" dirty="0">
                <a:latin typeface="Arial" panose="020B0604020202020204" pitchFamily="34" charset="0"/>
                <a:cs typeface="Arial" panose="020B0604020202020204" pitchFamily="34" charset="0"/>
              </a:rPr>
              <a:t>hours per day and </a:t>
            </a:r>
            <a:r>
              <a:rPr lang="en-US" sz="1200" dirty="0" smtClean="0">
                <a:latin typeface="Arial" panose="020B0604020202020204" pitchFamily="34" charset="0"/>
                <a:cs typeface="Arial" panose="020B0604020202020204" pitchFamily="34" charset="0"/>
              </a:rPr>
              <a:t>≥ 8 headache </a:t>
            </a:r>
            <a:r>
              <a:rPr lang="en-US" sz="1200" dirty="0">
                <a:latin typeface="Arial" panose="020B0604020202020204" pitchFamily="34" charset="0"/>
                <a:cs typeface="Arial" panose="020B0604020202020204" pitchFamily="34" charset="0"/>
              </a:rPr>
              <a:t>days are </a:t>
            </a:r>
            <a:r>
              <a:rPr lang="en-US" sz="1200" dirty="0" smtClean="0">
                <a:latin typeface="Arial" panose="020B0604020202020204" pitchFamily="34" charset="0"/>
                <a:cs typeface="Arial" panose="020B0604020202020204" pitchFamily="34" charset="0"/>
              </a:rPr>
              <a:t>migraine</a:t>
            </a:r>
          </a:p>
          <a:p>
            <a:pPr eaLnBrk="0" hangingPunct="0">
              <a:spcAft>
                <a:spcPct val="30000"/>
              </a:spcAft>
              <a:buClr>
                <a:srgbClr val="002060"/>
              </a:buClr>
            </a:pPr>
            <a:r>
              <a:rPr lang="en-US" sz="1200" u="none" dirty="0" smtClean="0">
                <a:latin typeface="Arial" panose="020B0604020202020204" pitchFamily="34" charset="0"/>
                <a:cs typeface="Arial" panose="020B0604020202020204" pitchFamily="34" charset="0"/>
              </a:rPr>
              <a:t>AND</a:t>
            </a:r>
          </a:p>
          <a:p>
            <a:pPr marL="115888" indent="-115888" algn="l" eaLnBrk="0" hangingPunct="0">
              <a:spcAft>
                <a:spcPct val="30000"/>
              </a:spcAft>
              <a:buClr>
                <a:srgbClr val="002060"/>
              </a:buClr>
              <a:buFont typeface="Arial" pitchFamily="34" charset="0"/>
              <a:buChar char="•"/>
            </a:pPr>
            <a:r>
              <a:rPr lang="en-US" sz="1200" u="none" dirty="0" smtClean="0">
                <a:latin typeface="Arial" panose="020B0604020202020204" pitchFamily="34" charset="0"/>
                <a:cs typeface="Arial" panose="020B0604020202020204" pitchFamily="34" charset="0"/>
              </a:rPr>
              <a:t>With or without medication overuse</a:t>
            </a:r>
            <a:endParaRPr lang="en-US" sz="1200" u="none" dirty="0">
              <a:latin typeface="Arial" panose="020B0604020202020204" pitchFamily="34" charset="0"/>
              <a:cs typeface="Arial" panose="020B0604020202020204" pitchFamily="34" charset="0"/>
            </a:endParaRPr>
          </a:p>
        </p:txBody>
      </p:sp>
      <p:sp>
        <p:nvSpPr>
          <p:cNvPr id="15" name="Text Box 9"/>
          <p:cNvSpPr txBox="1">
            <a:spLocks noChangeArrowheads="1"/>
          </p:cNvSpPr>
          <p:nvPr/>
        </p:nvSpPr>
        <p:spPr bwMode="gray">
          <a:xfrm>
            <a:off x="356720" y="5411923"/>
            <a:ext cx="8231188" cy="369332"/>
          </a:xfrm>
          <a:prstGeom prst="rect">
            <a:avLst/>
          </a:prstGeom>
          <a:noFill/>
          <a:ln w="9525">
            <a:noFill/>
            <a:miter lim="800000"/>
            <a:headEnd/>
            <a:tailEnd/>
          </a:ln>
          <a:effectLst/>
        </p:spPr>
        <p:txBody>
          <a:bodyPr lIns="45720" rIns="45720" anchor="b">
            <a:spAutoFit/>
          </a:bodyPr>
          <a:lstStyle/>
          <a:p>
            <a:r>
              <a:rPr lang="fr-FR" sz="900" b="1" u="none" dirty="0" smtClean="0">
                <a:latin typeface="Arial" panose="020B0604020202020204" pitchFamily="34" charset="0"/>
                <a:cs typeface="Arial" panose="020B0604020202020204" pitchFamily="34" charset="0"/>
              </a:rPr>
              <a:t>References: </a:t>
            </a:r>
            <a:r>
              <a:rPr lang="fr-FR" sz="900" u="none" dirty="0" smtClean="0">
                <a:latin typeface="Arial" panose="020B0604020202020204" pitchFamily="34" charset="0"/>
                <a:cs typeface="Arial" panose="020B0604020202020204" pitchFamily="34" charset="0"/>
              </a:rPr>
              <a:t>1. </a:t>
            </a:r>
            <a:r>
              <a:rPr lang="en-US" sz="900" dirty="0">
                <a:latin typeface="Arial" panose="020B0604020202020204" pitchFamily="34" charset="0"/>
                <a:cs typeface="Arial" panose="020B0604020202020204" pitchFamily="34" charset="0"/>
              </a:rPr>
              <a:t>Headache Classification Committee of the International Headache Society (IHS), </a:t>
            </a:r>
            <a:r>
              <a:rPr lang="en-US" sz="900" i="1" dirty="0" err="1" smtClean="0">
                <a:latin typeface="Arial" panose="020B0604020202020204" pitchFamily="34" charset="0"/>
                <a:cs typeface="Arial" panose="020B0604020202020204" pitchFamily="34" charset="0"/>
              </a:rPr>
              <a:t>Cephalalgia</a:t>
            </a:r>
            <a:r>
              <a:rPr lang="en-US" sz="900" i="1" dirty="0" smtClean="0">
                <a:latin typeface="Arial" panose="020B0604020202020204" pitchFamily="34" charset="0"/>
                <a:cs typeface="Arial" panose="020B0604020202020204" pitchFamily="34" charset="0"/>
              </a:rPr>
              <a:t>. </a:t>
            </a:r>
            <a:r>
              <a:rPr lang="en-US" sz="900" dirty="0" smtClean="0">
                <a:latin typeface="Arial" panose="020B0604020202020204" pitchFamily="34" charset="0"/>
                <a:cs typeface="Arial" panose="020B0604020202020204" pitchFamily="34" charset="0"/>
              </a:rPr>
              <a:t>2013;33(9):629-808. </a:t>
            </a:r>
            <a:r>
              <a:rPr lang="fr-FR" sz="900" u="none" dirty="0" smtClean="0">
                <a:latin typeface="Arial" panose="020B0604020202020204" pitchFamily="34" charset="0"/>
                <a:cs typeface="Arial" panose="020B0604020202020204" pitchFamily="34" charset="0"/>
              </a:rPr>
              <a:t>2. </a:t>
            </a:r>
            <a:r>
              <a:rPr lang="en-US" sz="900" dirty="0" smtClean="0">
                <a:latin typeface="Arial" panose="020B0604020202020204" pitchFamily="34" charset="0"/>
                <a:cs typeface="Arial" panose="020B0604020202020204" pitchFamily="34" charset="0"/>
              </a:rPr>
              <a:t>Lipton RB. </a:t>
            </a:r>
            <a:r>
              <a:rPr lang="en-US" sz="900" i="1" dirty="0" smtClean="0">
                <a:latin typeface="Arial" panose="020B0604020202020204" pitchFamily="34" charset="0"/>
                <a:cs typeface="Arial" panose="020B0604020202020204" pitchFamily="34" charset="0"/>
              </a:rPr>
              <a:t>Headache</a:t>
            </a:r>
            <a:r>
              <a:rPr lang="en-US" sz="900" dirty="0" smtClean="0">
                <a:latin typeface="Arial" panose="020B0604020202020204" pitchFamily="34" charset="0"/>
                <a:cs typeface="Arial" panose="020B0604020202020204" pitchFamily="34" charset="0"/>
              </a:rPr>
              <a:t>. 2011;51(</a:t>
            </a:r>
            <a:r>
              <a:rPr lang="en-US" sz="900" dirty="0" err="1" smtClean="0">
                <a:latin typeface="Arial" panose="020B0604020202020204" pitchFamily="34" charset="0"/>
                <a:cs typeface="Arial" panose="020B0604020202020204" pitchFamily="34" charset="0"/>
              </a:rPr>
              <a:t>Suppl</a:t>
            </a:r>
            <a:r>
              <a:rPr lang="en-US" sz="900" dirty="0" smtClean="0">
                <a:latin typeface="Arial" panose="020B0604020202020204" pitchFamily="34" charset="0"/>
                <a:cs typeface="Arial" panose="020B0604020202020204" pitchFamily="34" charset="0"/>
              </a:rPr>
              <a:t> 2):77-83</a:t>
            </a:r>
            <a:r>
              <a:rPr lang="en-US" sz="900" dirty="0">
                <a:latin typeface="Arial" panose="020B0604020202020204" pitchFamily="34" charset="0"/>
                <a:cs typeface="Arial" panose="020B0604020202020204" pitchFamily="34" charset="0"/>
              </a:rPr>
              <a:t>.</a:t>
            </a:r>
          </a:p>
        </p:txBody>
      </p:sp>
      <p:sp>
        <p:nvSpPr>
          <p:cNvPr id="18" name="AutoShape 12"/>
          <p:cNvSpPr>
            <a:spLocks noChangeArrowheads="1"/>
          </p:cNvSpPr>
          <p:nvPr/>
        </p:nvSpPr>
        <p:spPr bwMode="gray">
          <a:xfrm rot="5400000">
            <a:off x="5110449" y="2242837"/>
            <a:ext cx="609600" cy="193675"/>
          </a:xfrm>
          <a:prstGeom prst="triangle">
            <a:avLst>
              <a:gd name="adj" fmla="val 50000"/>
            </a:avLst>
          </a:prstGeom>
          <a:solidFill>
            <a:srgbClr val="C0C0C0"/>
          </a:solidFill>
          <a:ln w="9525">
            <a:noFill/>
            <a:miter lim="800000"/>
            <a:headEnd/>
            <a:tailEnd/>
          </a:ln>
          <a:effectLst/>
        </p:spPr>
        <p:txBody>
          <a:bodyPr lIns="72000" tIns="72000" rIns="72000" bIns="72000" anchor="ctr"/>
          <a:lstStyle/>
          <a:p>
            <a:endParaRPr lang="en-US"/>
          </a:p>
        </p:txBody>
      </p:sp>
      <p:sp>
        <p:nvSpPr>
          <p:cNvPr id="20" name="Title 1"/>
          <p:cNvSpPr>
            <a:spLocks noGrp="1"/>
          </p:cNvSpPr>
          <p:nvPr>
            <p:ph type="title"/>
          </p:nvPr>
        </p:nvSpPr>
        <p:spPr>
          <a:xfrm>
            <a:off x="215030" y="-20659"/>
            <a:ext cx="8839200" cy="955675"/>
          </a:xfrm>
        </p:spPr>
        <p:txBody>
          <a:bodyPr>
            <a:normAutofit fontScale="90000"/>
          </a:bodyPr>
          <a:lstStyle/>
          <a:p>
            <a:r>
              <a:rPr lang="en-US" sz="3200" dirty="0" smtClean="0"/>
              <a:t>Chronic Migraine: </a:t>
            </a:r>
            <a:br>
              <a:rPr lang="en-US" sz="3200" dirty="0" smtClean="0"/>
            </a:br>
            <a:r>
              <a:rPr lang="en-US" sz="3200" dirty="0" smtClean="0"/>
              <a:t>A Severe and Disabling Headache Disorder</a:t>
            </a:r>
            <a:endParaRPr lang="en-US" sz="3200" dirty="0"/>
          </a:p>
        </p:txBody>
      </p:sp>
      <p:sp>
        <p:nvSpPr>
          <p:cNvPr id="19" name="Rectangle 3"/>
          <p:cNvSpPr>
            <a:spLocks noChangeArrowheads="1"/>
          </p:cNvSpPr>
          <p:nvPr/>
        </p:nvSpPr>
        <p:spPr bwMode="auto">
          <a:xfrm>
            <a:off x="307649" y="4939068"/>
            <a:ext cx="9269985" cy="492443"/>
          </a:xfrm>
          <a:prstGeom prst="rect">
            <a:avLst/>
          </a:prstGeom>
          <a:noFill/>
          <a:ln w="9525">
            <a:noFill/>
            <a:miter lim="800000"/>
            <a:headEnd/>
            <a:tailEnd/>
          </a:ln>
        </p:spPr>
        <p:txBody>
          <a:bodyPr wrap="square">
            <a:spAutoFit/>
          </a:bodyPr>
          <a:lstStyle/>
          <a:p>
            <a:r>
              <a:rPr lang="en-US" sz="1300" b="1" dirty="0">
                <a:latin typeface="Arial" panose="020B0604020202020204" pitchFamily="34" charset="0"/>
                <a:cs typeface="Arial" panose="020B0604020202020204" pitchFamily="34" charset="0"/>
              </a:rPr>
              <a:t>Please see BOTOX</a:t>
            </a:r>
            <a:r>
              <a:rPr lang="en-US" sz="1300" b="1" baseline="30000" dirty="0">
                <a:latin typeface="Arial" panose="020B0604020202020204" pitchFamily="34" charset="0"/>
                <a:cs typeface="Arial" panose="020B0604020202020204" pitchFamily="34" charset="0"/>
              </a:rPr>
              <a:t>®</a:t>
            </a:r>
            <a:r>
              <a:rPr lang="en-US" sz="1300" b="1" dirty="0">
                <a:latin typeface="Arial" panose="020B0604020202020204" pitchFamily="34" charset="0"/>
                <a:cs typeface="Arial" panose="020B0604020202020204" pitchFamily="34" charset="0"/>
              </a:rPr>
              <a:t> and BOTOX</a:t>
            </a:r>
            <a:r>
              <a:rPr lang="en-US" sz="1300" b="1" baseline="30000" dirty="0">
                <a:latin typeface="Arial" panose="020B0604020202020204" pitchFamily="34" charset="0"/>
                <a:cs typeface="Arial" panose="020B0604020202020204" pitchFamily="34" charset="0"/>
              </a:rPr>
              <a:t> ®</a:t>
            </a:r>
            <a:r>
              <a:rPr lang="en-US" sz="1300" b="1" dirty="0">
                <a:latin typeface="Arial" panose="020B0604020202020204" pitchFamily="34" charset="0"/>
                <a:cs typeface="Arial" panose="020B0604020202020204" pitchFamily="34" charset="0"/>
              </a:rPr>
              <a:t> Cosmetic Important Safety Information including Boxed Warning </a:t>
            </a:r>
            <a:r>
              <a:rPr lang="en-US" sz="1300" b="1" dirty="0" smtClean="0">
                <a:latin typeface="Arial" panose="020B0604020202020204" pitchFamily="34" charset="0"/>
                <a:cs typeface="Arial" panose="020B0604020202020204" pitchFamily="34" charset="0"/>
              </a:rPr>
              <a:t/>
            </a:r>
            <a:br>
              <a:rPr lang="en-US" sz="1300" b="1" dirty="0" smtClean="0">
                <a:latin typeface="Arial" panose="020B0604020202020204" pitchFamily="34" charset="0"/>
                <a:cs typeface="Arial" panose="020B0604020202020204" pitchFamily="34" charset="0"/>
              </a:rPr>
            </a:br>
            <a:r>
              <a:rPr lang="en-US" sz="1300" b="1" dirty="0" smtClean="0">
                <a:latin typeface="Arial" panose="020B0604020202020204" pitchFamily="34" charset="0"/>
                <a:cs typeface="Arial" panose="020B0604020202020204" pitchFamily="34" charset="0"/>
              </a:rPr>
              <a:t>included </a:t>
            </a:r>
            <a:r>
              <a:rPr lang="en-US" sz="1300" b="1" dirty="0">
                <a:latin typeface="Arial" panose="020B0604020202020204" pitchFamily="34" charset="0"/>
                <a:cs typeface="Arial" panose="020B0604020202020204" pitchFamily="34" charset="0"/>
              </a:rPr>
              <a:t>in this presentation.</a:t>
            </a:r>
          </a:p>
        </p:txBody>
      </p:sp>
    </p:spTree>
    <p:extLst>
      <p:ext uri="{BB962C8B-B14F-4D97-AF65-F5344CB8AC3E}">
        <p14:creationId xmlns:p14="http://schemas.microsoft.com/office/powerpoint/2010/main" val="1795276755"/>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chor="ctr"/>
          <a:lstStyle/>
          <a:p>
            <a:r>
              <a:rPr lang="en-US" sz="3200" dirty="0" smtClean="0"/>
              <a:t>Location and Dosing: Chronic Migraine</a:t>
            </a:r>
            <a:endParaRPr lang="en-US" sz="3200" dirty="0"/>
          </a:p>
        </p:txBody>
      </p:sp>
      <p:sp>
        <p:nvSpPr>
          <p:cNvPr id="12" name="Content Placeholder 11"/>
          <p:cNvSpPr>
            <a:spLocks noGrp="1"/>
          </p:cNvSpPr>
          <p:nvPr>
            <p:ph idx="1"/>
          </p:nvPr>
        </p:nvSpPr>
        <p:spPr>
          <a:xfrm>
            <a:off x="263951" y="1039488"/>
            <a:ext cx="8880049" cy="419908"/>
          </a:xfrm>
        </p:spPr>
        <p:txBody>
          <a:bodyPr>
            <a:noAutofit/>
          </a:bodyPr>
          <a:lstStyle/>
          <a:p>
            <a:pPr marL="115888" indent="-115888">
              <a:buNone/>
            </a:pPr>
            <a:r>
              <a:rPr lang="en-US" sz="900" b="1" dirty="0" smtClean="0"/>
              <a:t>Chronic Migraine</a:t>
            </a:r>
          </a:p>
          <a:p>
            <a:pPr marL="0" indent="-115888">
              <a:spcBef>
                <a:spcPts val="0"/>
              </a:spcBef>
              <a:buNone/>
            </a:pPr>
            <a:r>
              <a:rPr lang="en-US" sz="900" dirty="0" smtClean="0"/>
              <a:t>BOTOX</a:t>
            </a:r>
            <a:r>
              <a:rPr lang="en-US" sz="900" baseline="30000" dirty="0" smtClean="0"/>
              <a:t>®</a:t>
            </a:r>
            <a:r>
              <a:rPr lang="en-US" sz="900" dirty="0" smtClean="0"/>
              <a:t> (</a:t>
            </a:r>
            <a:r>
              <a:rPr lang="en-US" sz="900" dirty="0" err="1" smtClean="0"/>
              <a:t>onabotulinumtoxinA</a:t>
            </a:r>
            <a:r>
              <a:rPr lang="en-US" sz="900" dirty="0" smtClean="0"/>
              <a:t>) for injection is indicated for the prophylaxis of headaches in adult patients with chronic migraine (≥15 days per month with headache </a:t>
            </a:r>
            <a:br>
              <a:rPr lang="en-US" sz="900" dirty="0" smtClean="0"/>
            </a:br>
            <a:r>
              <a:rPr lang="en-US" sz="900" dirty="0" smtClean="0"/>
              <a:t>lasting 4 hours a day or longer).</a:t>
            </a:r>
          </a:p>
          <a:p>
            <a:pPr marL="115888" indent="-115888">
              <a:buNone/>
            </a:pPr>
            <a:r>
              <a:rPr lang="en-US" sz="900" b="1" dirty="0" smtClean="0"/>
              <a:t>Important limitations</a:t>
            </a:r>
          </a:p>
          <a:p>
            <a:pPr marL="115888" indent="-115888">
              <a:spcBef>
                <a:spcPts val="0"/>
              </a:spcBef>
              <a:buNone/>
            </a:pPr>
            <a:r>
              <a:rPr lang="en-US" sz="900" dirty="0" smtClean="0"/>
              <a:t>Safety and effectiveness have not been established for the prophylaxis of episodic migraine (14 headache days or fewer per month) in seven  placebo-controlled studies.  </a:t>
            </a:r>
          </a:p>
          <a:p>
            <a:pPr marL="115888" indent="-115888"/>
            <a:r>
              <a:rPr lang="en-US" sz="900" dirty="0" smtClean="0"/>
              <a:t>Dosing by muscle and recommended injection sites for chronic migraine patients</a:t>
            </a:r>
            <a:r>
              <a:rPr lang="en-US" sz="900" baseline="30000" dirty="0" smtClean="0"/>
              <a:t>1</a:t>
            </a:r>
          </a:p>
          <a:p>
            <a:pPr marL="115888" indent="-115888"/>
            <a:r>
              <a:rPr lang="en-US" sz="900" dirty="0" smtClean="0"/>
              <a:t>The dosing and administration of BOTOX</a:t>
            </a:r>
            <a:r>
              <a:rPr lang="en-US" sz="900" baseline="30000" dirty="0" smtClean="0"/>
              <a:t>®</a:t>
            </a:r>
            <a:r>
              <a:rPr lang="en-US" sz="900" dirty="0" smtClean="0"/>
              <a:t> is a detailed process. The information on this page contains highlights only and is not meant to </a:t>
            </a:r>
            <a:br>
              <a:rPr lang="en-US" sz="900" dirty="0" smtClean="0"/>
            </a:br>
            <a:r>
              <a:rPr lang="en-US" sz="900" dirty="0" smtClean="0"/>
              <a:t>be a substitute for appropriate training or review of full Prescribing Information.</a:t>
            </a:r>
          </a:p>
        </p:txBody>
      </p:sp>
      <p:sp>
        <p:nvSpPr>
          <p:cNvPr id="21" name="TextBox 20"/>
          <p:cNvSpPr txBox="1">
            <a:spLocks noChangeArrowheads="1"/>
          </p:cNvSpPr>
          <p:nvPr/>
        </p:nvSpPr>
        <p:spPr bwMode="auto">
          <a:xfrm>
            <a:off x="375262" y="5690206"/>
            <a:ext cx="8229600" cy="230832"/>
          </a:xfrm>
          <a:prstGeom prst="rect">
            <a:avLst/>
          </a:prstGeom>
          <a:noFill/>
          <a:ln w="9525">
            <a:noFill/>
            <a:miter lim="800000"/>
            <a:headEnd/>
            <a:tailEnd/>
          </a:ln>
        </p:spPr>
        <p:txBody>
          <a:bodyPr wrap="square" lIns="45720" bIns="45720" anchor="b">
            <a:spAutoFit/>
          </a:bodyPr>
          <a:lstStyle/>
          <a:p>
            <a:r>
              <a:rPr lang="en-US" sz="900" b="1" dirty="0" smtClean="0">
                <a:latin typeface="Arial" panose="020B0604020202020204" pitchFamily="34" charset="0"/>
                <a:cs typeface="Arial" panose="020B0604020202020204" pitchFamily="34" charset="0"/>
              </a:rPr>
              <a:t>Reference: </a:t>
            </a:r>
            <a:r>
              <a:rPr lang="en-US" sz="900" dirty="0" smtClean="0">
                <a:latin typeface="Arial" panose="020B0604020202020204" pitchFamily="34" charset="0"/>
                <a:cs typeface="Arial" panose="020B0604020202020204" pitchFamily="34" charset="0"/>
              </a:rPr>
              <a:t>1. BOTOX</a:t>
            </a:r>
            <a:r>
              <a:rPr lang="en-US" sz="900" baseline="30000" dirty="0" smtClean="0">
                <a:latin typeface="Arial" panose="020B0604020202020204" pitchFamily="34" charset="0"/>
                <a:cs typeface="Arial" panose="020B0604020202020204" pitchFamily="34" charset="0"/>
              </a:rPr>
              <a:t>®</a:t>
            </a:r>
            <a:r>
              <a:rPr lang="en-US" sz="900" dirty="0" smtClean="0">
                <a:latin typeface="Arial" panose="020B0604020202020204" pitchFamily="34" charset="0"/>
                <a:cs typeface="Arial" panose="020B0604020202020204" pitchFamily="34" charset="0"/>
              </a:rPr>
              <a:t> [Prescribing Information]. Irvine, CA: Allergan, Inc.; February 2014.</a:t>
            </a:r>
            <a:endParaRPr lang="en-US" sz="900" dirty="0">
              <a:latin typeface="Arial" panose="020B0604020202020204" pitchFamily="34" charset="0"/>
              <a:cs typeface="Arial" panose="020B0604020202020204" pitchFamily="34" charset="0"/>
            </a:endParaRPr>
          </a:p>
        </p:txBody>
      </p:sp>
      <p:pic>
        <p:nvPicPr>
          <p:cNvPr id="20" name="Picture 281" descr="Injection Protocol.JPG"/>
          <p:cNvPicPr>
            <a:picLocks noChangeAspect="1"/>
          </p:cNvPicPr>
          <p:nvPr/>
        </p:nvPicPr>
        <p:blipFill>
          <a:blip r:embed="rId3" cstate="print"/>
          <a:srcRect l="5466" t="8679" r="42847" b="69315"/>
          <a:stretch>
            <a:fillRect/>
          </a:stretch>
        </p:blipFill>
        <p:spPr bwMode="auto">
          <a:xfrm>
            <a:off x="1450317" y="2440135"/>
            <a:ext cx="2080406" cy="1028171"/>
          </a:xfrm>
          <a:prstGeom prst="rect">
            <a:avLst/>
          </a:prstGeom>
          <a:noFill/>
          <a:ln w="9525">
            <a:noFill/>
            <a:miter lim="800000"/>
            <a:headEnd/>
            <a:tailEnd/>
          </a:ln>
        </p:spPr>
      </p:pic>
      <p:pic>
        <p:nvPicPr>
          <p:cNvPr id="22" name="Picture 281" descr="Injection Protocol.JPG"/>
          <p:cNvPicPr>
            <a:picLocks noChangeAspect="1"/>
          </p:cNvPicPr>
          <p:nvPr/>
        </p:nvPicPr>
        <p:blipFill>
          <a:blip r:embed="rId3" cstate="print"/>
          <a:srcRect l="5466" t="32668" r="42847" b="45157"/>
          <a:stretch>
            <a:fillRect/>
          </a:stretch>
        </p:blipFill>
        <p:spPr bwMode="auto">
          <a:xfrm>
            <a:off x="1449931" y="3443048"/>
            <a:ext cx="2084832" cy="1038299"/>
          </a:xfrm>
          <a:prstGeom prst="rect">
            <a:avLst/>
          </a:prstGeom>
          <a:noFill/>
          <a:ln w="9525">
            <a:noFill/>
            <a:miter lim="800000"/>
            <a:headEnd/>
            <a:tailEnd/>
          </a:ln>
        </p:spPr>
      </p:pic>
      <p:sp>
        <p:nvSpPr>
          <p:cNvPr id="23" name="TextBox 22"/>
          <p:cNvSpPr txBox="1"/>
          <p:nvPr/>
        </p:nvSpPr>
        <p:spPr>
          <a:xfrm>
            <a:off x="1482215" y="4489447"/>
            <a:ext cx="2041450" cy="907941"/>
          </a:xfrm>
          <a:prstGeom prst="rect">
            <a:avLst/>
          </a:prstGeom>
          <a:solidFill>
            <a:srgbClr val="024C87"/>
          </a:solidFill>
        </p:spPr>
        <p:txBody>
          <a:bodyPr wrap="square" rtlCol="0">
            <a:spAutoFit/>
          </a:bodyPr>
          <a:lstStyle/>
          <a:p>
            <a:pPr marL="228600" indent="-228600">
              <a:buAutoNum type="alphaUcPeriod"/>
            </a:pPr>
            <a:r>
              <a:rPr lang="en-US" sz="750" b="1" dirty="0" smtClean="0">
                <a:solidFill>
                  <a:schemeClr val="bg1"/>
                </a:solidFill>
              </a:rPr>
              <a:t>Corrugator:5 U each side</a:t>
            </a:r>
          </a:p>
          <a:p>
            <a:pPr marL="228600" indent="-228600">
              <a:buAutoNum type="alphaUcPeriod"/>
            </a:pPr>
            <a:r>
              <a:rPr lang="en-US" sz="750" b="1" dirty="0" smtClean="0">
                <a:solidFill>
                  <a:schemeClr val="bg1"/>
                </a:solidFill>
              </a:rPr>
              <a:t>Procerus: 5 U (one site)</a:t>
            </a:r>
          </a:p>
          <a:p>
            <a:pPr marL="228600" indent="-228600">
              <a:buAutoNum type="alphaUcPeriod"/>
            </a:pPr>
            <a:r>
              <a:rPr lang="en-US" sz="750" b="1" dirty="0" err="1" smtClean="0">
                <a:solidFill>
                  <a:schemeClr val="bg1"/>
                </a:solidFill>
              </a:rPr>
              <a:t>Frontalis</a:t>
            </a:r>
            <a:r>
              <a:rPr lang="en-US" sz="750" b="1" dirty="0" smtClean="0">
                <a:solidFill>
                  <a:schemeClr val="bg1"/>
                </a:solidFill>
              </a:rPr>
              <a:t>: 10 U each side</a:t>
            </a:r>
          </a:p>
          <a:p>
            <a:pPr marL="228600" indent="-228600">
              <a:buAutoNum type="alphaUcPeriod"/>
            </a:pPr>
            <a:r>
              <a:rPr lang="en-US" sz="750" b="1" dirty="0" err="1" smtClean="0">
                <a:solidFill>
                  <a:schemeClr val="bg1"/>
                </a:solidFill>
              </a:rPr>
              <a:t>Temporalis</a:t>
            </a:r>
            <a:r>
              <a:rPr lang="en-US" sz="750" b="1" dirty="0" smtClean="0">
                <a:solidFill>
                  <a:schemeClr val="bg1"/>
                </a:solidFill>
              </a:rPr>
              <a:t>: 20 U each side</a:t>
            </a:r>
          </a:p>
          <a:p>
            <a:pPr marL="228600" indent="-228600">
              <a:buAutoNum type="alphaUcPeriod"/>
            </a:pPr>
            <a:r>
              <a:rPr lang="en-US" sz="750" b="1" dirty="0" err="1" smtClean="0">
                <a:solidFill>
                  <a:schemeClr val="bg1"/>
                </a:solidFill>
              </a:rPr>
              <a:t>Occipitalis</a:t>
            </a:r>
            <a:r>
              <a:rPr lang="en-US" sz="750" b="1" dirty="0" smtClean="0">
                <a:solidFill>
                  <a:schemeClr val="bg1"/>
                </a:solidFill>
              </a:rPr>
              <a:t>: 15 U each side</a:t>
            </a:r>
          </a:p>
          <a:p>
            <a:pPr marL="228600" indent="-228600">
              <a:buAutoNum type="alphaUcPeriod"/>
            </a:pPr>
            <a:r>
              <a:rPr lang="en-US" sz="750" b="1" dirty="0" smtClean="0">
                <a:solidFill>
                  <a:schemeClr val="bg1"/>
                </a:solidFill>
              </a:rPr>
              <a:t>Cervical </a:t>
            </a:r>
            <a:r>
              <a:rPr lang="en-US" sz="750" b="1" dirty="0" err="1" smtClean="0">
                <a:solidFill>
                  <a:schemeClr val="bg1"/>
                </a:solidFill>
              </a:rPr>
              <a:t>paraspinal</a:t>
            </a:r>
            <a:r>
              <a:rPr lang="en-US" sz="750" b="1" dirty="0" smtClean="0">
                <a:solidFill>
                  <a:schemeClr val="bg1"/>
                </a:solidFill>
              </a:rPr>
              <a:t>: 10 U each side</a:t>
            </a:r>
          </a:p>
          <a:p>
            <a:pPr marL="228600" indent="-228600">
              <a:buAutoNum type="alphaUcPeriod"/>
            </a:pPr>
            <a:r>
              <a:rPr lang="en-US" sz="750" b="1" dirty="0" smtClean="0">
                <a:solidFill>
                  <a:schemeClr val="bg1"/>
                </a:solidFill>
              </a:rPr>
              <a:t>Trapezius: 15 U each side</a:t>
            </a:r>
            <a:endParaRPr lang="en-US" sz="750" b="1" dirty="0">
              <a:solidFill>
                <a:schemeClr val="bg1"/>
              </a:solidFill>
            </a:endParaRPr>
          </a:p>
        </p:txBody>
      </p:sp>
      <p:graphicFrame>
        <p:nvGraphicFramePr>
          <p:cNvPr id="24" name="Table 23"/>
          <p:cNvGraphicFramePr>
            <a:graphicFrameLocks noGrp="1"/>
          </p:cNvGraphicFramePr>
          <p:nvPr>
            <p:extLst>
              <p:ext uri="{D42A27DB-BD31-4B8C-83A1-F6EECF244321}">
                <p14:modId xmlns:p14="http://schemas.microsoft.com/office/powerpoint/2010/main" val="2136118257"/>
              </p:ext>
            </p:extLst>
          </p:nvPr>
        </p:nvGraphicFramePr>
        <p:xfrm>
          <a:off x="3858458" y="2451371"/>
          <a:ext cx="4071889" cy="2841279"/>
        </p:xfrm>
        <a:graphic>
          <a:graphicData uri="http://schemas.openxmlformats.org/drawingml/2006/table">
            <a:tbl>
              <a:tblPr/>
              <a:tblGrid>
                <a:gridCol w="2329903"/>
                <a:gridCol w="1741986"/>
              </a:tblGrid>
              <a:tr h="4533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ea typeface="ＭＳ Ｐゴシック" pitchFamily="-111" charset="-128"/>
                        </a:rPr>
                        <a:t>Head/Neck Area</a:t>
                      </a:r>
                    </a:p>
                  </a:txBody>
                  <a:tcPr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024C8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ea typeface="ＭＳ Ｐゴシック" pitchFamily="-111" charset="-128"/>
                        </a:rPr>
                        <a:t>Recommended Dose</a:t>
                      </a:r>
                      <a:br>
                        <a:rPr kumimoji="0" lang="en-US" sz="9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ea typeface="ＭＳ Ｐゴシック" pitchFamily="-111" charset="-128"/>
                        </a:rPr>
                      </a:br>
                      <a:r>
                        <a:rPr kumimoji="0" lang="en-US" sz="9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ea typeface="ＭＳ Ｐゴシック" pitchFamily="-111" charset="-128"/>
                        </a:rPr>
                        <a:t>(Number of </a:t>
                      </a:r>
                      <a:r>
                        <a:rPr kumimoji="0" lang="en-US" sz="900" b="1" i="0" u="none" strike="noStrike" cap="none" normalizeH="0" baseline="0" dirty="0" err="1" smtClean="0">
                          <a:ln>
                            <a:noFill/>
                          </a:ln>
                          <a:solidFill>
                            <a:schemeClr val="bg1"/>
                          </a:solidFill>
                          <a:effectLst>
                            <a:outerShdw blurRad="38100" dist="38100" dir="2700000" algn="tl">
                              <a:srgbClr val="000000">
                                <a:alpha val="43137"/>
                              </a:srgbClr>
                            </a:outerShdw>
                          </a:effectLst>
                          <a:latin typeface="Arial" pitchFamily="34" charset="0"/>
                          <a:ea typeface="ＭＳ Ｐゴシック" pitchFamily="-111" charset="-128"/>
                        </a:rPr>
                        <a:t>Sites</a:t>
                      </a:r>
                      <a:r>
                        <a:rPr kumimoji="0" lang="en-US" sz="900" b="1" i="0" u="none" strike="noStrike" cap="none" normalizeH="0" baseline="30000" dirty="0" err="1" smtClean="0">
                          <a:ln>
                            <a:noFill/>
                          </a:ln>
                          <a:solidFill>
                            <a:schemeClr val="bg1"/>
                          </a:solidFill>
                          <a:effectLst>
                            <a:outerShdw blurRad="38100" dist="38100" dir="2700000" algn="tl">
                              <a:srgbClr val="000000">
                                <a:alpha val="43137"/>
                              </a:srgbClr>
                            </a:outerShdw>
                          </a:effectLst>
                          <a:latin typeface="Arial" pitchFamily="34" charset="0"/>
                          <a:ea typeface="ＭＳ Ｐゴシック" pitchFamily="-111" charset="-128"/>
                        </a:rPr>
                        <a:t>a</a:t>
                      </a:r>
                      <a:r>
                        <a:rPr kumimoji="0" lang="en-US" sz="9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ea typeface="ＭＳ Ｐゴシック" pitchFamily="-111" charset="-128"/>
                        </a:rPr>
                        <a:t>)</a:t>
                      </a:r>
                      <a:endParaRPr kumimoji="0" lang="en-US" sz="900" b="1" i="0" u="none" strike="noStrike" cap="none" normalizeH="0" baseline="30000" dirty="0" smtClean="0">
                        <a:ln>
                          <a:noFill/>
                        </a:ln>
                        <a:solidFill>
                          <a:schemeClr val="bg1"/>
                        </a:solidFill>
                        <a:effectLst>
                          <a:outerShdw blurRad="38100" dist="38100" dir="2700000" algn="tl">
                            <a:srgbClr val="000000">
                              <a:alpha val="43137"/>
                            </a:srgbClr>
                          </a:outerShdw>
                        </a:effectLst>
                        <a:latin typeface="Arial" pitchFamily="34" charset="0"/>
                        <a:ea typeface="ＭＳ Ｐゴシック" pitchFamily="-111" charset="-128"/>
                      </a:endParaRPr>
                    </a:p>
                  </a:txBody>
                  <a:tcPr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024C87"/>
                    </a:solidFill>
                  </a:tcPr>
                </a:tc>
              </a:tr>
              <a:tr h="22062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err="1" smtClean="0">
                          <a:ln>
                            <a:noFill/>
                          </a:ln>
                          <a:solidFill>
                            <a:schemeClr val="tx1"/>
                          </a:solidFill>
                          <a:effectLst/>
                          <a:latin typeface="Arial" pitchFamily="34" charset="0"/>
                          <a:ea typeface="ＭＳ Ｐゴシック" pitchFamily="-111" charset="-128"/>
                        </a:rPr>
                        <a:t>Frontalis</a:t>
                      </a:r>
                      <a:r>
                        <a:rPr kumimoji="0" lang="en-US" sz="900" b="0" i="0" u="none" strike="noStrike" cap="none" normalizeH="0" baseline="30000" dirty="0" err="1" smtClean="0">
                          <a:ln>
                            <a:noFill/>
                          </a:ln>
                          <a:solidFill>
                            <a:schemeClr val="tx1"/>
                          </a:solidFill>
                          <a:effectLst/>
                          <a:latin typeface="Arial" pitchFamily="34" charset="0"/>
                          <a:ea typeface="ＭＳ Ｐゴシック" pitchFamily="-111" charset="-128"/>
                        </a:rPr>
                        <a:t>b</a:t>
                      </a:r>
                      <a:endParaRPr kumimoji="0" lang="en-US" sz="900" b="0" i="0" u="none" strike="noStrike" cap="none" normalizeH="0" baseline="30000" dirty="0" smtClean="0">
                        <a:ln>
                          <a:noFill/>
                        </a:ln>
                        <a:solidFill>
                          <a:schemeClr val="tx1"/>
                        </a:solidFill>
                        <a:effectLst/>
                        <a:latin typeface="Arial" pitchFamily="34" charset="0"/>
                        <a:ea typeface="ＭＳ Ｐゴシック" pitchFamily="-111" charset="-128"/>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pitchFamily="34" charset="0"/>
                          <a:ea typeface="ＭＳ Ｐゴシック" pitchFamily="-111" charset="-128"/>
                        </a:rPr>
                        <a:t>20 Units divided in 4 sites</a:t>
                      </a: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40000"/>
                        <a:lumOff val="60000"/>
                      </a:schemeClr>
                    </a:solidFill>
                  </a:tcPr>
                </a:tc>
              </a:tr>
              <a:tr h="22062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err="1" smtClean="0">
                          <a:ln>
                            <a:noFill/>
                          </a:ln>
                          <a:solidFill>
                            <a:schemeClr val="tx1"/>
                          </a:solidFill>
                          <a:effectLst/>
                          <a:latin typeface="Arial" pitchFamily="34" charset="0"/>
                          <a:ea typeface="ＭＳ Ｐゴシック" pitchFamily="-111" charset="-128"/>
                        </a:rPr>
                        <a:t>Corrugator</a:t>
                      </a:r>
                      <a:r>
                        <a:rPr kumimoji="0" lang="en-US" sz="900" b="0" i="0" u="none" strike="noStrike" cap="none" normalizeH="0" baseline="30000" dirty="0" err="1" smtClean="0">
                          <a:ln>
                            <a:noFill/>
                          </a:ln>
                          <a:solidFill>
                            <a:schemeClr val="tx1"/>
                          </a:solidFill>
                          <a:effectLst/>
                          <a:latin typeface="Arial" pitchFamily="34" charset="0"/>
                          <a:ea typeface="ＭＳ Ｐゴシック" pitchFamily="-111" charset="-128"/>
                        </a:rPr>
                        <a:t>b</a:t>
                      </a:r>
                      <a:endParaRPr kumimoji="0" lang="en-US" sz="900" b="0" i="0" u="none" strike="noStrike" cap="none" normalizeH="0" baseline="30000" dirty="0" smtClean="0">
                        <a:ln>
                          <a:noFill/>
                        </a:ln>
                        <a:solidFill>
                          <a:schemeClr val="tx1"/>
                        </a:solidFill>
                        <a:effectLst/>
                        <a:latin typeface="Arial" pitchFamily="34" charset="0"/>
                        <a:ea typeface="ＭＳ Ｐゴシック" pitchFamily="-111" charset="-128"/>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pitchFamily="34" charset="0"/>
                          <a:ea typeface="ＭＳ Ｐゴシック" pitchFamily="-111" charset="-128"/>
                        </a:rPr>
                        <a:t>10 Units divided in 2 sites</a:t>
                      </a: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40000"/>
                        <a:lumOff val="60000"/>
                      </a:schemeClr>
                    </a:solidFill>
                  </a:tcPr>
                </a:tc>
              </a:tr>
              <a:tr h="22062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pitchFamily="34" charset="0"/>
                          <a:ea typeface="ＭＳ Ｐゴシック" pitchFamily="-111" charset="-128"/>
                        </a:rPr>
                        <a:t>Procerus</a:t>
                      </a: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pitchFamily="34" charset="0"/>
                          <a:ea typeface="ＭＳ Ｐゴシック" pitchFamily="-111" charset="-128"/>
                        </a:rPr>
                        <a:t>5 Units in 1 site</a:t>
                      </a: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40000"/>
                        <a:lumOff val="60000"/>
                      </a:schemeClr>
                    </a:solidFill>
                  </a:tcPr>
                </a:tc>
              </a:tr>
              <a:tr h="22062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err="1" smtClean="0">
                          <a:ln>
                            <a:noFill/>
                          </a:ln>
                          <a:solidFill>
                            <a:schemeClr val="tx1"/>
                          </a:solidFill>
                          <a:effectLst/>
                          <a:latin typeface="Arial" pitchFamily="34" charset="0"/>
                          <a:ea typeface="ＭＳ Ｐゴシック" pitchFamily="-111" charset="-128"/>
                        </a:rPr>
                        <a:t>Occipitalis</a:t>
                      </a:r>
                      <a:r>
                        <a:rPr kumimoji="0" lang="en-US" sz="900" b="0" i="0" u="none" strike="noStrike" cap="none" normalizeH="0" baseline="30000" dirty="0" err="1" smtClean="0">
                          <a:ln>
                            <a:noFill/>
                          </a:ln>
                          <a:solidFill>
                            <a:schemeClr val="tx1"/>
                          </a:solidFill>
                          <a:effectLst/>
                          <a:latin typeface="Arial" pitchFamily="34" charset="0"/>
                          <a:ea typeface="ＭＳ Ｐゴシック" pitchFamily="-111" charset="-128"/>
                        </a:rPr>
                        <a:t>b</a:t>
                      </a:r>
                      <a:endParaRPr kumimoji="0" lang="en-US" sz="900" b="0" i="0" u="none" strike="noStrike" cap="none" normalizeH="0" baseline="0" dirty="0" smtClean="0">
                        <a:ln>
                          <a:noFill/>
                        </a:ln>
                        <a:solidFill>
                          <a:schemeClr val="tx1"/>
                        </a:solidFill>
                        <a:effectLst/>
                        <a:latin typeface="Arial" pitchFamily="34" charset="0"/>
                        <a:ea typeface="ＭＳ Ｐゴシック" pitchFamily="-111" charset="-128"/>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pitchFamily="34" charset="0"/>
                          <a:ea typeface="ＭＳ Ｐゴシック" pitchFamily="-111" charset="-128"/>
                        </a:rPr>
                        <a:t>30 Units divided in 6 sites </a:t>
                      </a: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40000"/>
                        <a:lumOff val="60000"/>
                      </a:schemeClr>
                    </a:solidFill>
                  </a:tcPr>
                </a:tc>
              </a:tr>
              <a:tr h="22062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err="1" smtClean="0">
                          <a:ln>
                            <a:noFill/>
                          </a:ln>
                          <a:solidFill>
                            <a:schemeClr val="tx1"/>
                          </a:solidFill>
                          <a:effectLst/>
                          <a:latin typeface="Arial" pitchFamily="34" charset="0"/>
                          <a:ea typeface="ＭＳ Ｐゴシック" pitchFamily="-111" charset="-128"/>
                        </a:rPr>
                        <a:t>Temporalis</a:t>
                      </a:r>
                      <a:r>
                        <a:rPr kumimoji="0" lang="en-US" sz="900" b="0" i="0" u="none" strike="noStrike" cap="none" normalizeH="0" baseline="30000" dirty="0" err="1" smtClean="0">
                          <a:ln>
                            <a:noFill/>
                          </a:ln>
                          <a:solidFill>
                            <a:schemeClr val="tx1"/>
                          </a:solidFill>
                          <a:effectLst/>
                          <a:latin typeface="Arial" pitchFamily="34" charset="0"/>
                          <a:ea typeface="ＭＳ Ｐゴシック" pitchFamily="-111" charset="-128"/>
                        </a:rPr>
                        <a:t>b</a:t>
                      </a:r>
                      <a:endParaRPr kumimoji="0" lang="en-US" sz="900" b="0" i="0" u="none" strike="noStrike" cap="none" normalizeH="0" baseline="0" dirty="0" smtClean="0">
                        <a:ln>
                          <a:noFill/>
                        </a:ln>
                        <a:solidFill>
                          <a:schemeClr val="tx1"/>
                        </a:solidFill>
                        <a:effectLst/>
                        <a:latin typeface="Arial" pitchFamily="34" charset="0"/>
                        <a:ea typeface="ＭＳ Ｐゴシック" pitchFamily="-111" charset="-128"/>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pitchFamily="34" charset="0"/>
                          <a:ea typeface="ＭＳ Ｐゴシック" pitchFamily="-111" charset="-128"/>
                        </a:rPr>
                        <a:t>40 Units divided in 8 sites</a:t>
                      </a: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40000"/>
                        <a:lumOff val="60000"/>
                      </a:schemeClr>
                    </a:solidFill>
                  </a:tcPr>
                </a:tc>
              </a:tr>
              <a:tr h="22062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err="1" smtClean="0">
                          <a:ln>
                            <a:noFill/>
                          </a:ln>
                          <a:solidFill>
                            <a:schemeClr val="tx1"/>
                          </a:solidFill>
                          <a:effectLst/>
                          <a:latin typeface="Arial" pitchFamily="34" charset="0"/>
                          <a:ea typeface="ＭＳ Ｐゴシック" pitchFamily="-111" charset="-128"/>
                        </a:rPr>
                        <a:t>Trapezius</a:t>
                      </a:r>
                      <a:r>
                        <a:rPr kumimoji="0" lang="en-US" sz="900" b="0" i="0" u="none" strike="noStrike" cap="none" normalizeH="0" baseline="30000" dirty="0" err="1" smtClean="0">
                          <a:ln>
                            <a:noFill/>
                          </a:ln>
                          <a:solidFill>
                            <a:schemeClr val="tx1"/>
                          </a:solidFill>
                          <a:effectLst/>
                          <a:latin typeface="Arial" pitchFamily="34" charset="0"/>
                          <a:ea typeface="ＭＳ Ｐゴシック" pitchFamily="-111" charset="-128"/>
                        </a:rPr>
                        <a:t>b</a:t>
                      </a:r>
                      <a:r>
                        <a:rPr kumimoji="0" lang="en-US" sz="900" b="0" i="0" u="none" strike="noStrike" cap="none" normalizeH="0" baseline="0" dirty="0" smtClean="0">
                          <a:ln>
                            <a:noFill/>
                          </a:ln>
                          <a:solidFill>
                            <a:schemeClr val="tx1"/>
                          </a:solidFill>
                          <a:effectLst/>
                          <a:latin typeface="Arial" pitchFamily="34" charset="0"/>
                          <a:ea typeface="ＭＳ Ｐゴシック" pitchFamily="-111" charset="-128"/>
                        </a:rPr>
                        <a:t> </a:t>
                      </a: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pitchFamily="34" charset="0"/>
                          <a:ea typeface="ＭＳ Ｐゴシック" pitchFamily="-111" charset="-128"/>
                        </a:rPr>
                        <a:t>30 Units divided in 6 sites</a:t>
                      </a: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40000"/>
                        <a:lumOff val="60000"/>
                      </a:schemeClr>
                    </a:solidFill>
                  </a:tcPr>
                </a:tc>
              </a:tr>
              <a:tr h="31579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pitchFamily="34" charset="0"/>
                          <a:ea typeface="ＭＳ Ｐゴシック" pitchFamily="-111" charset="-128"/>
                        </a:rPr>
                        <a:t>Cervical </a:t>
                      </a:r>
                      <a:r>
                        <a:rPr kumimoji="0" lang="en-US" sz="900" b="0" i="0" u="none" strike="noStrike" cap="none" normalizeH="0" baseline="0" dirty="0" err="1" smtClean="0">
                          <a:ln>
                            <a:noFill/>
                          </a:ln>
                          <a:solidFill>
                            <a:schemeClr val="tx1"/>
                          </a:solidFill>
                          <a:effectLst/>
                          <a:latin typeface="Arial" pitchFamily="34" charset="0"/>
                          <a:ea typeface="ＭＳ Ｐゴシック" pitchFamily="-111" charset="-128"/>
                        </a:rPr>
                        <a:t>paraspinal</a:t>
                      </a:r>
                      <a:r>
                        <a:rPr kumimoji="0" lang="en-US" sz="900" b="0" i="0" u="none" strike="noStrike" cap="none" normalizeH="0" baseline="0" dirty="0" smtClean="0">
                          <a:ln>
                            <a:noFill/>
                          </a:ln>
                          <a:solidFill>
                            <a:schemeClr val="tx1"/>
                          </a:solidFill>
                          <a:effectLst/>
                          <a:latin typeface="Arial" pitchFamily="34" charset="0"/>
                          <a:ea typeface="ＭＳ Ｐゴシック" pitchFamily="-111" charset="-128"/>
                        </a:rPr>
                        <a:t> muscle </a:t>
                      </a:r>
                      <a:r>
                        <a:rPr kumimoji="0" lang="en-US" sz="900" b="0" i="0" u="none" strike="noStrike" cap="none" normalizeH="0" baseline="0" dirty="0" err="1" smtClean="0">
                          <a:ln>
                            <a:noFill/>
                          </a:ln>
                          <a:solidFill>
                            <a:schemeClr val="tx1"/>
                          </a:solidFill>
                          <a:effectLst/>
                          <a:latin typeface="Arial" pitchFamily="34" charset="0"/>
                          <a:ea typeface="ＭＳ Ｐゴシック" pitchFamily="-111" charset="-128"/>
                        </a:rPr>
                        <a:t>group</a:t>
                      </a:r>
                      <a:r>
                        <a:rPr kumimoji="0" lang="en-US" sz="900" b="0" i="0" u="none" strike="noStrike" cap="none" normalizeH="0" baseline="30000" dirty="0" err="1" smtClean="0">
                          <a:ln>
                            <a:noFill/>
                          </a:ln>
                          <a:solidFill>
                            <a:schemeClr val="tx1"/>
                          </a:solidFill>
                          <a:effectLst/>
                          <a:latin typeface="Arial" pitchFamily="34" charset="0"/>
                          <a:ea typeface="ＭＳ Ｐゴシック" pitchFamily="-111" charset="-128"/>
                        </a:rPr>
                        <a:t>b</a:t>
                      </a:r>
                      <a:r>
                        <a:rPr kumimoji="0" lang="en-US" sz="900" b="0" i="0" u="none" strike="noStrike" cap="none" normalizeH="0" baseline="0" dirty="0" smtClean="0">
                          <a:ln>
                            <a:noFill/>
                          </a:ln>
                          <a:solidFill>
                            <a:schemeClr val="tx1"/>
                          </a:solidFill>
                          <a:effectLst/>
                          <a:latin typeface="Arial" pitchFamily="34" charset="0"/>
                          <a:ea typeface="ＭＳ Ｐゴシック" pitchFamily="-111" charset="-128"/>
                        </a:rPr>
                        <a:t> </a:t>
                      </a: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pitchFamily="34" charset="0"/>
                          <a:ea typeface="ＭＳ Ｐゴシック" pitchFamily="-111" charset="-128"/>
                        </a:rPr>
                        <a:t>20 Units divided in 4 sites</a:t>
                      </a: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40000"/>
                        <a:lumOff val="60000"/>
                      </a:schemeClr>
                    </a:solidFill>
                  </a:tcPr>
                </a:tc>
              </a:tr>
              <a:tr h="22062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Arial" pitchFamily="34" charset="0"/>
                          <a:ea typeface="ＭＳ Ｐゴシック" pitchFamily="-111" charset="-128"/>
                        </a:rPr>
                        <a:t>Total Dose:</a:t>
                      </a: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Arial" pitchFamily="34" charset="0"/>
                          <a:ea typeface="ＭＳ Ｐゴシック" pitchFamily="-111" charset="-128"/>
                        </a:rPr>
                        <a:t>155 Units </a:t>
                      </a:r>
                      <a:r>
                        <a:rPr kumimoji="0" lang="en-US" sz="900" b="0" i="0" u="none" strike="noStrike" cap="none" normalizeH="0" baseline="0" dirty="0" smtClean="0">
                          <a:ln>
                            <a:noFill/>
                          </a:ln>
                          <a:solidFill>
                            <a:schemeClr val="tx1"/>
                          </a:solidFill>
                          <a:effectLst/>
                          <a:latin typeface="Arial" pitchFamily="34" charset="0"/>
                          <a:ea typeface="ＭＳ Ｐゴシック" pitchFamily="-111" charset="-128"/>
                        </a:rPr>
                        <a:t>divided </a:t>
                      </a:r>
                      <a:r>
                        <a:rPr kumimoji="0" lang="en-US" sz="900" b="1" i="0" u="none" strike="noStrike" cap="none" normalizeH="0" baseline="0" dirty="0" smtClean="0">
                          <a:ln>
                            <a:noFill/>
                          </a:ln>
                          <a:solidFill>
                            <a:schemeClr val="tx1"/>
                          </a:solidFill>
                          <a:effectLst/>
                          <a:latin typeface="Arial" pitchFamily="34" charset="0"/>
                          <a:ea typeface="ＭＳ Ｐゴシック" pitchFamily="-111" charset="-128"/>
                        </a:rPr>
                        <a:t>in 31 sites</a:t>
                      </a: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1">
                        <a:lumMod val="40000"/>
                        <a:lumOff val="60000"/>
                      </a:schemeClr>
                    </a:solidFill>
                  </a:tcPr>
                </a:tc>
              </a:tr>
              <a:tr h="471980">
                <a:tc gridSpan="2">
                  <a:txBody>
                    <a:bodyPr/>
                    <a:lstStyle/>
                    <a:p>
                      <a:r>
                        <a:rPr lang="en-GB" sz="700" b="0" kern="1200" baseline="30000" dirty="0" smtClean="0">
                          <a:solidFill>
                            <a:schemeClr val="tx1"/>
                          </a:solidFill>
                          <a:latin typeface="Arial" panose="020B0604020202020204" pitchFamily="34" charset="0"/>
                          <a:ea typeface="+mn-ea"/>
                          <a:cs typeface="Arial" panose="020B0604020202020204" pitchFamily="34" charset="0"/>
                        </a:rPr>
                        <a:t>a</a:t>
                      </a:r>
                      <a:r>
                        <a:rPr lang="en-GB" sz="700" b="0" kern="1200" dirty="0" smtClean="0">
                          <a:solidFill>
                            <a:schemeClr val="tx1"/>
                          </a:solidFill>
                          <a:latin typeface="Arial" panose="020B0604020202020204" pitchFamily="34" charset="0"/>
                          <a:ea typeface="+mn-ea"/>
                          <a:cs typeface="Arial" panose="020B0604020202020204" pitchFamily="34" charset="0"/>
                        </a:rPr>
                        <a:t> Each IM injection site = 0.1 mL = 5 Units BOTOX®.</a:t>
                      </a:r>
                      <a:endParaRPr lang="en-US" sz="700" b="0" kern="1200" dirty="0" smtClean="0">
                        <a:solidFill>
                          <a:schemeClr val="tx1"/>
                        </a:solidFill>
                        <a:latin typeface="Arial" panose="020B0604020202020204" pitchFamily="34" charset="0"/>
                        <a:ea typeface="+mn-ea"/>
                        <a:cs typeface="Arial" panose="020B0604020202020204" pitchFamily="34" charset="0"/>
                      </a:endParaRPr>
                    </a:p>
                    <a:p>
                      <a:r>
                        <a:rPr lang="en-GB" sz="700" b="0" kern="1200" baseline="30000" dirty="0" smtClean="0">
                          <a:solidFill>
                            <a:schemeClr val="tx1"/>
                          </a:solidFill>
                          <a:latin typeface="Arial" panose="020B0604020202020204" pitchFamily="34" charset="0"/>
                          <a:ea typeface="+mn-ea"/>
                          <a:cs typeface="Arial" panose="020B0604020202020204" pitchFamily="34" charset="0"/>
                        </a:rPr>
                        <a:t>b</a:t>
                      </a:r>
                      <a:r>
                        <a:rPr lang="en-GB" sz="700" b="0" kern="1200" dirty="0" smtClean="0">
                          <a:solidFill>
                            <a:schemeClr val="tx1"/>
                          </a:solidFill>
                          <a:latin typeface="Arial" panose="020B0604020202020204" pitchFamily="34" charset="0"/>
                          <a:ea typeface="+mn-ea"/>
                          <a:cs typeface="Arial" panose="020B0604020202020204" pitchFamily="34" charset="0"/>
                        </a:rPr>
                        <a:t> Dose distributed bilaterally.</a:t>
                      </a:r>
                      <a:endParaRPr lang="en-US" sz="700" b="0" kern="1200" dirty="0" smtClean="0">
                        <a:solidFill>
                          <a:schemeClr val="tx1"/>
                        </a:solidFill>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dirty="0" smtClean="0">
                        <a:ln>
                          <a:noFill/>
                        </a:ln>
                        <a:solidFill>
                          <a:schemeClr val="tx1"/>
                        </a:solidFill>
                        <a:effectLst/>
                        <a:latin typeface="Arial" pitchFamily="34" charset="0"/>
                        <a:ea typeface="ＭＳ Ｐゴシック" pitchFamily="-111" charset="-128"/>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dirty="0" smtClean="0">
                        <a:ln>
                          <a:noFill/>
                        </a:ln>
                        <a:solidFill>
                          <a:schemeClr val="tx1"/>
                        </a:solidFill>
                        <a:effectLst/>
                        <a:latin typeface="Arial" pitchFamily="34" charset="0"/>
                        <a:ea typeface="ＭＳ Ｐゴシック" pitchFamily="-111"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bl>
          </a:graphicData>
        </a:graphic>
      </p:graphicFrame>
      <p:sp>
        <p:nvSpPr>
          <p:cNvPr id="26" name="TextBox 25"/>
          <p:cNvSpPr txBox="1"/>
          <p:nvPr/>
        </p:nvSpPr>
        <p:spPr>
          <a:xfrm>
            <a:off x="3858458" y="5059944"/>
            <a:ext cx="4199859" cy="415498"/>
          </a:xfrm>
          <a:prstGeom prst="rect">
            <a:avLst/>
          </a:prstGeom>
          <a:noFill/>
        </p:spPr>
        <p:txBody>
          <a:bodyPr wrap="square" rtlCol="0">
            <a:spAutoFit/>
          </a:bodyPr>
          <a:lstStyle/>
          <a:p>
            <a:r>
              <a:rPr lang="en-US" sz="700" dirty="0" smtClean="0">
                <a:latin typeface="Arial" panose="020B0604020202020204" pitchFamily="34" charset="0"/>
                <a:cs typeface="Arial" panose="020B0604020202020204" pitchFamily="34" charset="0"/>
              </a:rPr>
              <a:t>The recommended dilution is 200 Units/4mL or 100 Units/2mL with a final concentration of 5 Units per 0.1mL (see sections 2.1 and 2.2 of the full Prescribing Information for preparation and dilution techniques and additional dosing information).</a:t>
            </a:r>
          </a:p>
        </p:txBody>
      </p:sp>
      <p:sp>
        <p:nvSpPr>
          <p:cNvPr id="14" name="Rectangle 3"/>
          <p:cNvSpPr>
            <a:spLocks noChangeArrowheads="1"/>
          </p:cNvSpPr>
          <p:nvPr/>
        </p:nvSpPr>
        <p:spPr bwMode="auto">
          <a:xfrm>
            <a:off x="329642" y="5488666"/>
            <a:ext cx="9144000" cy="261610"/>
          </a:xfrm>
          <a:prstGeom prst="rect">
            <a:avLst/>
          </a:prstGeom>
          <a:noFill/>
          <a:ln w="9525">
            <a:noFill/>
            <a:miter lim="800000"/>
            <a:headEnd/>
            <a:tailEnd/>
          </a:ln>
        </p:spPr>
        <p:txBody>
          <a:bodyPr>
            <a:spAutoFit/>
          </a:bodyPr>
          <a:lstStyle/>
          <a:p>
            <a:r>
              <a:rPr lang="en-US" sz="1100" b="1" dirty="0">
                <a:latin typeface="Arial" panose="020B0604020202020204" pitchFamily="34" charset="0"/>
                <a:cs typeface="Arial" panose="020B0604020202020204" pitchFamily="34" charset="0"/>
              </a:rPr>
              <a:t>Please see BOTOX</a:t>
            </a:r>
            <a:r>
              <a:rPr lang="en-US" sz="1100" b="1" baseline="30000" dirty="0">
                <a:latin typeface="Arial" panose="020B0604020202020204" pitchFamily="34" charset="0"/>
                <a:cs typeface="Arial" panose="020B0604020202020204" pitchFamily="34" charset="0"/>
              </a:rPr>
              <a:t>®</a:t>
            </a:r>
            <a:r>
              <a:rPr lang="en-US" sz="1100" b="1" dirty="0">
                <a:latin typeface="Arial" panose="020B0604020202020204" pitchFamily="34" charset="0"/>
                <a:cs typeface="Arial" panose="020B0604020202020204" pitchFamily="34" charset="0"/>
              </a:rPr>
              <a:t> and BOTOX</a:t>
            </a:r>
            <a:r>
              <a:rPr lang="en-US" sz="1100" b="1" baseline="30000" dirty="0">
                <a:latin typeface="Arial" panose="020B0604020202020204" pitchFamily="34" charset="0"/>
                <a:cs typeface="Arial" panose="020B0604020202020204" pitchFamily="34" charset="0"/>
              </a:rPr>
              <a:t> ®</a:t>
            </a:r>
            <a:r>
              <a:rPr lang="en-US" sz="1100" b="1" dirty="0">
                <a:latin typeface="Arial" panose="020B0604020202020204" pitchFamily="34" charset="0"/>
                <a:cs typeface="Arial" panose="020B0604020202020204" pitchFamily="34" charset="0"/>
              </a:rPr>
              <a:t> Cosmetic Important Safety Information including Boxed Warning </a:t>
            </a:r>
            <a:r>
              <a:rPr lang="en-US" sz="1100" b="1" dirty="0" smtClean="0">
                <a:latin typeface="Arial" panose="020B0604020202020204" pitchFamily="34" charset="0"/>
                <a:cs typeface="Arial" panose="020B0604020202020204" pitchFamily="34" charset="0"/>
              </a:rPr>
              <a:t>included </a:t>
            </a:r>
            <a:r>
              <a:rPr lang="en-US" sz="1100" b="1" dirty="0">
                <a:latin typeface="Arial" panose="020B0604020202020204" pitchFamily="34" charset="0"/>
                <a:cs typeface="Arial" panose="020B0604020202020204" pitchFamily="34" charset="0"/>
              </a:rPr>
              <a:t>in this presentation</a:t>
            </a:r>
            <a:r>
              <a:rPr lang="en-US" sz="1100" b="1" dirty="0" smtClean="0">
                <a:latin typeface="Arial" panose="020B0604020202020204" pitchFamily="34" charset="0"/>
                <a:cs typeface="Arial" panose="020B0604020202020204" pitchFamily="34" charset="0"/>
              </a:rPr>
              <a:t>.</a:t>
            </a:r>
            <a:endParaRPr lang="en-US" sz="11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846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of BOTOX</a:t>
            </a:r>
            <a:r>
              <a:rPr lang="en-US" baseline="30000" dirty="0"/>
              <a:t>®</a:t>
            </a:r>
            <a:r>
              <a:rPr lang="en-US" dirty="0"/>
              <a:t> (</a:t>
            </a:r>
            <a:r>
              <a:rPr lang="en-US" dirty="0" err="1"/>
              <a:t>onabotulinumtoxinA</a:t>
            </a:r>
            <a:r>
              <a:rPr lang="en-US" dirty="0"/>
              <a:t>) </a:t>
            </a:r>
            <a:br>
              <a:rPr lang="en-US" dirty="0"/>
            </a:br>
            <a:r>
              <a:rPr lang="en-US" dirty="0"/>
              <a:t>Study </a:t>
            </a:r>
            <a:r>
              <a:rPr lang="en-US" dirty="0" smtClean="0"/>
              <a:t>Design</a:t>
            </a:r>
            <a:r>
              <a:rPr lang="en-US" baseline="30000" dirty="0" smtClean="0"/>
              <a:t>1</a:t>
            </a:r>
            <a:endParaRPr lang="en-US" baseline="30000" dirty="0"/>
          </a:p>
        </p:txBody>
      </p:sp>
      <p:sp>
        <p:nvSpPr>
          <p:cNvPr id="3" name="Content Placeholder 2"/>
          <p:cNvSpPr>
            <a:spLocks noGrp="1"/>
          </p:cNvSpPr>
          <p:nvPr>
            <p:ph idx="1"/>
          </p:nvPr>
        </p:nvSpPr>
        <p:spPr>
          <a:xfrm>
            <a:off x="457200" y="1338263"/>
            <a:ext cx="8229600" cy="3233737"/>
          </a:xfrm>
        </p:spPr>
        <p:txBody>
          <a:bodyPr>
            <a:normAutofit fontScale="85000" lnSpcReduction="10000"/>
          </a:bodyPr>
          <a:lstStyle/>
          <a:p>
            <a:r>
              <a:rPr lang="en-US" dirty="0"/>
              <a:t>Two </a:t>
            </a:r>
            <a:r>
              <a:rPr lang="en-US" dirty="0" smtClean="0"/>
              <a:t>randomized</a:t>
            </a:r>
            <a:r>
              <a:rPr lang="en-US" dirty="0"/>
              <a:t>, multi-center, </a:t>
            </a:r>
            <a:r>
              <a:rPr lang="en-US" dirty="0" smtClean="0"/>
              <a:t>24-week, 2 injection cycle, placebo-controlled double-blind clinical </a:t>
            </a:r>
            <a:r>
              <a:rPr lang="en-US" dirty="0"/>
              <a:t>studies </a:t>
            </a:r>
            <a:endParaRPr lang="en-US" dirty="0" smtClean="0"/>
          </a:p>
          <a:p>
            <a:r>
              <a:rPr lang="en-US" dirty="0" smtClean="0"/>
              <a:t>Study 1 and Study 2 included chronic migraine adults who were not using any concurrent headache prophylaxis, and during a 28-day baseline period had </a:t>
            </a:r>
            <a:br>
              <a:rPr lang="en-US" dirty="0" smtClean="0"/>
            </a:br>
            <a:r>
              <a:rPr lang="en-US" dirty="0" smtClean="0"/>
              <a:t>≥ headache days lasting 4 hours or more, with ≥ 50% being migraine/probable migraine</a:t>
            </a:r>
            <a:endParaRPr lang="en-US" dirty="0"/>
          </a:p>
          <a:p>
            <a:r>
              <a:rPr lang="en-US" dirty="0" smtClean="0"/>
              <a:t>In </a:t>
            </a:r>
            <a:r>
              <a:rPr lang="en-US" dirty="0"/>
              <a:t>both studies, </a:t>
            </a:r>
            <a:r>
              <a:rPr lang="en-US" dirty="0" smtClean="0"/>
              <a:t>patients were randomized to receive placebo or 155 Units of BOTOX</a:t>
            </a:r>
            <a:r>
              <a:rPr lang="en-US" baseline="30000" dirty="0" smtClean="0"/>
              <a:t>® </a:t>
            </a:r>
            <a:r>
              <a:rPr lang="en-US" dirty="0" smtClean="0"/>
              <a:t>injections every 12 weeks for the 2-cycle, double-blind phase</a:t>
            </a:r>
            <a:endParaRPr lang="en-US" baseline="30000" dirty="0"/>
          </a:p>
          <a:p>
            <a:r>
              <a:rPr lang="en-US" dirty="0" smtClean="0"/>
              <a:t>Patients were allowed to use acute headache treatments during the study</a:t>
            </a:r>
          </a:p>
          <a:p>
            <a:r>
              <a:rPr lang="en-US" dirty="0" smtClean="0"/>
              <a:t>BOTOX</a:t>
            </a:r>
            <a:r>
              <a:rPr lang="en-US" baseline="30000" dirty="0" smtClean="0"/>
              <a:t>® </a:t>
            </a:r>
            <a:r>
              <a:rPr lang="en-US" dirty="0" smtClean="0"/>
              <a:t>treatment demonstrated statistically significant and clinically meaningful improvements from baseline compared to placebo for key efficacy variables</a:t>
            </a:r>
          </a:p>
          <a:p>
            <a:pPr marL="0" indent="0">
              <a:buNone/>
            </a:pPr>
            <a:endParaRPr lang="en-US" dirty="0"/>
          </a:p>
        </p:txBody>
      </p:sp>
      <p:sp>
        <p:nvSpPr>
          <p:cNvPr id="4" name="TextBox 3"/>
          <p:cNvSpPr txBox="1">
            <a:spLocks noChangeArrowheads="1"/>
          </p:cNvSpPr>
          <p:nvPr/>
        </p:nvSpPr>
        <p:spPr bwMode="auto">
          <a:xfrm>
            <a:off x="419188" y="5550814"/>
            <a:ext cx="8229600" cy="230832"/>
          </a:xfrm>
          <a:prstGeom prst="rect">
            <a:avLst/>
          </a:prstGeom>
          <a:noFill/>
          <a:ln w="9525">
            <a:noFill/>
            <a:miter lim="800000"/>
            <a:headEnd/>
            <a:tailEnd/>
          </a:ln>
        </p:spPr>
        <p:txBody>
          <a:bodyPr wrap="square" lIns="45720" bIns="45720" anchor="b">
            <a:spAutoFit/>
          </a:bodyPr>
          <a:lstStyle/>
          <a:p>
            <a:r>
              <a:rPr lang="en-US" sz="900" b="1" dirty="0" smtClean="0">
                <a:latin typeface="Arial" panose="020B0604020202020204" pitchFamily="34" charset="0"/>
                <a:cs typeface="Arial" panose="020B0604020202020204" pitchFamily="34" charset="0"/>
              </a:rPr>
              <a:t>Reference: </a:t>
            </a:r>
            <a:r>
              <a:rPr lang="en-US" sz="900" dirty="0" smtClean="0">
                <a:latin typeface="Arial" panose="020B0604020202020204" pitchFamily="34" charset="0"/>
                <a:cs typeface="Arial" panose="020B0604020202020204" pitchFamily="34" charset="0"/>
              </a:rPr>
              <a:t>1. BOTOX</a:t>
            </a:r>
            <a:r>
              <a:rPr lang="en-US" sz="900" baseline="30000" dirty="0" smtClean="0">
                <a:latin typeface="Arial" panose="020B0604020202020204" pitchFamily="34" charset="0"/>
                <a:cs typeface="Arial" panose="020B0604020202020204" pitchFamily="34" charset="0"/>
              </a:rPr>
              <a:t>®</a:t>
            </a:r>
            <a:r>
              <a:rPr lang="en-US" sz="900" dirty="0" smtClean="0">
                <a:latin typeface="Arial" panose="020B0604020202020204" pitchFamily="34" charset="0"/>
                <a:cs typeface="Arial" panose="020B0604020202020204" pitchFamily="34" charset="0"/>
              </a:rPr>
              <a:t> [Prescribing Information]. Irvine, CA: Allergan, Inc.; February 2014.</a:t>
            </a:r>
            <a:endParaRPr lang="en-US" sz="900" dirty="0">
              <a:latin typeface="Arial" panose="020B0604020202020204" pitchFamily="34" charset="0"/>
              <a:cs typeface="Arial" panose="020B0604020202020204" pitchFamily="34" charset="0"/>
            </a:endParaRPr>
          </a:p>
        </p:txBody>
      </p:sp>
      <p:sp>
        <p:nvSpPr>
          <p:cNvPr id="5" name="Rectangle 3"/>
          <p:cNvSpPr>
            <a:spLocks noChangeArrowheads="1"/>
          </p:cNvSpPr>
          <p:nvPr/>
        </p:nvSpPr>
        <p:spPr bwMode="auto">
          <a:xfrm>
            <a:off x="383822" y="5087261"/>
            <a:ext cx="9144000" cy="492443"/>
          </a:xfrm>
          <a:prstGeom prst="rect">
            <a:avLst/>
          </a:prstGeom>
          <a:noFill/>
          <a:ln w="9525">
            <a:noFill/>
            <a:miter lim="800000"/>
            <a:headEnd/>
            <a:tailEnd/>
          </a:ln>
        </p:spPr>
        <p:txBody>
          <a:bodyPr>
            <a:spAutoFit/>
          </a:bodyPr>
          <a:lstStyle/>
          <a:p>
            <a:r>
              <a:rPr lang="en-US" sz="1300" b="1" dirty="0">
                <a:latin typeface="Arial" panose="020B0604020202020204" pitchFamily="34" charset="0"/>
                <a:cs typeface="Arial" panose="020B0604020202020204" pitchFamily="34" charset="0"/>
              </a:rPr>
              <a:t>Please see BOTOX</a:t>
            </a:r>
            <a:r>
              <a:rPr lang="en-US" sz="1300" b="1" baseline="30000" dirty="0">
                <a:latin typeface="Arial" panose="020B0604020202020204" pitchFamily="34" charset="0"/>
                <a:cs typeface="Arial" panose="020B0604020202020204" pitchFamily="34" charset="0"/>
              </a:rPr>
              <a:t>®</a:t>
            </a:r>
            <a:r>
              <a:rPr lang="en-US" sz="1300" b="1" dirty="0">
                <a:latin typeface="Arial" panose="020B0604020202020204" pitchFamily="34" charset="0"/>
                <a:cs typeface="Arial" panose="020B0604020202020204" pitchFamily="34" charset="0"/>
              </a:rPr>
              <a:t> and BOTOX</a:t>
            </a:r>
            <a:r>
              <a:rPr lang="en-US" sz="1300" b="1" baseline="30000" dirty="0">
                <a:latin typeface="Arial" panose="020B0604020202020204" pitchFamily="34" charset="0"/>
                <a:cs typeface="Arial" panose="020B0604020202020204" pitchFamily="34" charset="0"/>
              </a:rPr>
              <a:t> ®</a:t>
            </a:r>
            <a:r>
              <a:rPr lang="en-US" sz="1300" b="1" dirty="0">
                <a:latin typeface="Arial" panose="020B0604020202020204" pitchFamily="34" charset="0"/>
                <a:cs typeface="Arial" panose="020B0604020202020204" pitchFamily="34" charset="0"/>
              </a:rPr>
              <a:t> Cosmetic Important Safety Information including Boxed Warning </a:t>
            </a:r>
            <a:r>
              <a:rPr lang="en-US" sz="1300" b="1" dirty="0" smtClean="0">
                <a:latin typeface="Arial" panose="020B0604020202020204" pitchFamily="34" charset="0"/>
                <a:cs typeface="Arial" panose="020B0604020202020204" pitchFamily="34" charset="0"/>
              </a:rPr>
              <a:t/>
            </a:r>
            <a:br>
              <a:rPr lang="en-US" sz="1300" b="1" dirty="0" smtClean="0">
                <a:latin typeface="Arial" panose="020B0604020202020204" pitchFamily="34" charset="0"/>
                <a:cs typeface="Arial" panose="020B0604020202020204" pitchFamily="34" charset="0"/>
              </a:rPr>
            </a:br>
            <a:r>
              <a:rPr lang="en-US" sz="1300" b="1" dirty="0" smtClean="0">
                <a:latin typeface="Arial" panose="020B0604020202020204" pitchFamily="34" charset="0"/>
                <a:cs typeface="Arial" panose="020B0604020202020204" pitchFamily="34" charset="0"/>
              </a:rPr>
              <a:t>included </a:t>
            </a:r>
            <a:r>
              <a:rPr lang="en-US" sz="1300" b="1" dirty="0">
                <a:latin typeface="Arial" panose="020B0604020202020204" pitchFamily="34" charset="0"/>
                <a:cs typeface="Arial" panose="020B0604020202020204" pitchFamily="34" charset="0"/>
              </a:rPr>
              <a:t>in this presentation.</a:t>
            </a:r>
          </a:p>
        </p:txBody>
      </p:sp>
    </p:spTree>
    <p:extLst>
      <p:ext uri="{BB962C8B-B14F-4D97-AF65-F5344CB8AC3E}">
        <p14:creationId xmlns:p14="http://schemas.microsoft.com/office/powerpoint/2010/main" val="47688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600" dirty="0" smtClean="0"/>
              <a:t>Results of BOTOX</a:t>
            </a:r>
            <a:r>
              <a:rPr lang="en-US" sz="2600" baseline="30000" dirty="0" smtClean="0"/>
              <a:t>® </a:t>
            </a:r>
            <a:r>
              <a:rPr lang="en-US" sz="2600" dirty="0" smtClean="0"/>
              <a:t>(</a:t>
            </a:r>
            <a:r>
              <a:rPr lang="en-US" sz="2600" dirty="0" err="1" smtClean="0"/>
              <a:t>onabotulinumtoxinA</a:t>
            </a:r>
            <a:r>
              <a:rPr lang="en-US" sz="2600" dirty="0" smtClean="0"/>
              <a:t>) Clinical Studies for the Treatment of Chronic Migraine Patients</a:t>
            </a:r>
            <a:endParaRPr lang="en-US" sz="2600" dirty="0"/>
          </a:p>
        </p:txBody>
      </p:sp>
      <p:sp>
        <p:nvSpPr>
          <p:cNvPr id="3" name="Content Placeholder 2"/>
          <p:cNvSpPr>
            <a:spLocks noGrp="1"/>
          </p:cNvSpPr>
          <p:nvPr>
            <p:ph idx="1"/>
          </p:nvPr>
        </p:nvSpPr>
        <p:spPr>
          <a:xfrm>
            <a:off x="457200" y="1093509"/>
            <a:ext cx="8229600" cy="4770717"/>
          </a:xfrm>
        </p:spPr>
        <p:txBody>
          <a:bodyPr/>
          <a:lstStyle/>
          <a:p>
            <a:pPr marL="115888" indent="-115888"/>
            <a:r>
              <a:rPr lang="en-US" sz="1600" dirty="0" smtClean="0"/>
              <a:t>BOTOX</a:t>
            </a:r>
            <a:r>
              <a:rPr lang="en-US" sz="1600" baseline="30000" dirty="0" smtClean="0"/>
              <a:t>®</a:t>
            </a:r>
            <a:r>
              <a:rPr lang="en-US" sz="1600" dirty="0" smtClean="0"/>
              <a:t> treatment demonstrated statistically significant and clinically meaningful improvements from baseline compared to placebo for efficacy variables</a:t>
            </a:r>
            <a:r>
              <a:rPr lang="en-US" sz="1600" baseline="30000" dirty="0" smtClean="0"/>
              <a:t>1-3</a:t>
            </a:r>
          </a:p>
          <a:p>
            <a:pPr marL="115888" indent="-115888"/>
            <a:r>
              <a:rPr lang="en-US" sz="1600" dirty="0" smtClean="0"/>
              <a:t>Week 24 efficacy variables for Study 1 and Study 2</a:t>
            </a:r>
            <a:endParaRPr lang="en-US" sz="1600" dirty="0"/>
          </a:p>
        </p:txBody>
      </p:sp>
      <p:graphicFrame>
        <p:nvGraphicFramePr>
          <p:cNvPr id="7" name="Table 6"/>
          <p:cNvGraphicFramePr>
            <a:graphicFrameLocks noGrp="1"/>
          </p:cNvGraphicFramePr>
          <p:nvPr>
            <p:extLst>
              <p:ext uri="{D42A27DB-BD31-4B8C-83A1-F6EECF244321}">
                <p14:modId xmlns:p14="http://schemas.microsoft.com/office/powerpoint/2010/main" val="3788826602"/>
              </p:ext>
            </p:extLst>
          </p:nvPr>
        </p:nvGraphicFramePr>
        <p:xfrm>
          <a:off x="552902" y="2127901"/>
          <a:ext cx="8024626" cy="2704853"/>
        </p:xfrm>
        <a:graphic>
          <a:graphicData uri="http://schemas.openxmlformats.org/drawingml/2006/table">
            <a:tbl>
              <a:tblPr/>
              <a:tblGrid>
                <a:gridCol w="3071746"/>
                <a:gridCol w="1238220"/>
                <a:gridCol w="1238220"/>
                <a:gridCol w="1238220"/>
                <a:gridCol w="1238220"/>
              </a:tblGrid>
              <a:tr h="566262">
                <a:tc>
                  <a:txBody>
                    <a:bodyPr/>
                    <a:lstStyle/>
                    <a:p>
                      <a:pPr marL="0" marR="0">
                        <a:lnSpc>
                          <a:spcPct val="95000"/>
                        </a:lnSpc>
                        <a:spcBef>
                          <a:spcPts val="0"/>
                        </a:spcBef>
                        <a:spcAft>
                          <a:spcPts val="0"/>
                        </a:spcAft>
                      </a:pPr>
                      <a:endParaRPr lang="en-US" sz="1400" dirty="0">
                        <a:solidFill>
                          <a:srgbClr val="024C88"/>
                        </a:solidFill>
                        <a:latin typeface="Arial" pitchFamily="34" charset="0"/>
                        <a:ea typeface="Times New Roman"/>
                        <a:cs typeface="Arial" pitchFamily="34" charset="0"/>
                      </a:endParaRPr>
                    </a:p>
                  </a:txBody>
                  <a:tcPr marL="52612" marR="52612"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gridSpan="2">
                  <a:txBody>
                    <a:bodyPr/>
                    <a:lstStyle/>
                    <a:p>
                      <a:pPr marL="0" marR="0" algn="ctr">
                        <a:lnSpc>
                          <a:spcPct val="95000"/>
                        </a:lnSpc>
                        <a:spcBef>
                          <a:spcPts val="0"/>
                        </a:spcBef>
                        <a:spcAft>
                          <a:spcPts val="0"/>
                        </a:spcAft>
                      </a:pPr>
                      <a:r>
                        <a:rPr lang="en-US" sz="1400" b="1" dirty="0">
                          <a:solidFill>
                            <a:schemeClr val="bg1"/>
                          </a:solidFill>
                          <a:latin typeface="Arial" pitchFamily="34" charset="0"/>
                          <a:ea typeface="Times New Roman"/>
                          <a:cs typeface="Arial" pitchFamily="34" charset="0"/>
                        </a:rPr>
                        <a:t>Study </a:t>
                      </a:r>
                      <a:r>
                        <a:rPr lang="en-US" sz="1400" b="1" dirty="0" smtClean="0">
                          <a:solidFill>
                            <a:schemeClr val="bg1"/>
                          </a:solidFill>
                          <a:latin typeface="Arial" pitchFamily="34" charset="0"/>
                          <a:ea typeface="Times New Roman"/>
                          <a:cs typeface="Arial" pitchFamily="34" charset="0"/>
                        </a:rPr>
                        <a:t>1</a:t>
                      </a:r>
                      <a:r>
                        <a:rPr lang="en-US" sz="1400" b="1" baseline="30000" dirty="0" smtClean="0">
                          <a:solidFill>
                            <a:schemeClr val="bg1"/>
                          </a:solidFill>
                          <a:latin typeface="Arial" pitchFamily="34" charset="0"/>
                          <a:ea typeface="Times New Roman"/>
                          <a:cs typeface="Arial" pitchFamily="34" charset="0"/>
                        </a:rPr>
                        <a:t>1</a:t>
                      </a:r>
                      <a:endParaRPr lang="en-US" sz="1400" baseline="30000" dirty="0">
                        <a:solidFill>
                          <a:schemeClr val="bg1"/>
                        </a:solidFill>
                        <a:latin typeface="Arial" pitchFamily="34" charset="0"/>
                        <a:ea typeface="Times New Roman"/>
                        <a:cs typeface="Arial" pitchFamily="34" charset="0"/>
                      </a:endParaRPr>
                    </a:p>
                  </a:txBody>
                  <a:tcPr marL="52612" marR="52612"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24C88"/>
                    </a:solidFill>
                  </a:tcPr>
                </a:tc>
                <a:tc hMerge="1">
                  <a:txBody>
                    <a:bodyPr/>
                    <a:lstStyle/>
                    <a:p>
                      <a:endParaRPr lang="en-US"/>
                    </a:p>
                  </a:txBody>
                  <a:tcPr/>
                </a:tc>
                <a:tc gridSpan="2">
                  <a:txBody>
                    <a:bodyPr/>
                    <a:lstStyle/>
                    <a:p>
                      <a:pPr marL="0" marR="0" algn="ctr">
                        <a:lnSpc>
                          <a:spcPct val="95000"/>
                        </a:lnSpc>
                        <a:spcBef>
                          <a:spcPts val="0"/>
                        </a:spcBef>
                        <a:spcAft>
                          <a:spcPts val="0"/>
                        </a:spcAft>
                      </a:pPr>
                      <a:r>
                        <a:rPr lang="en-US" sz="1400" b="1" dirty="0">
                          <a:solidFill>
                            <a:schemeClr val="bg1"/>
                          </a:solidFill>
                          <a:latin typeface="Arial" pitchFamily="34" charset="0"/>
                          <a:ea typeface="Times New Roman"/>
                          <a:cs typeface="Arial" pitchFamily="34" charset="0"/>
                        </a:rPr>
                        <a:t>Study </a:t>
                      </a:r>
                      <a:r>
                        <a:rPr lang="en-US" sz="1400" b="1" dirty="0" smtClean="0">
                          <a:solidFill>
                            <a:schemeClr val="bg1"/>
                          </a:solidFill>
                          <a:latin typeface="Arial" pitchFamily="34" charset="0"/>
                          <a:ea typeface="Times New Roman"/>
                          <a:cs typeface="Arial" pitchFamily="34" charset="0"/>
                        </a:rPr>
                        <a:t>2</a:t>
                      </a:r>
                      <a:r>
                        <a:rPr lang="en-US" sz="1400" b="1" baseline="30000" dirty="0" smtClean="0">
                          <a:solidFill>
                            <a:schemeClr val="bg1"/>
                          </a:solidFill>
                          <a:latin typeface="Arial" pitchFamily="34" charset="0"/>
                          <a:ea typeface="Times New Roman"/>
                          <a:cs typeface="Arial" pitchFamily="34" charset="0"/>
                        </a:rPr>
                        <a:t>1</a:t>
                      </a:r>
                      <a:endParaRPr lang="en-US" sz="1400" baseline="30000" dirty="0">
                        <a:solidFill>
                          <a:schemeClr val="bg1"/>
                        </a:solidFill>
                        <a:latin typeface="Arial" pitchFamily="34" charset="0"/>
                        <a:ea typeface="Times New Roman"/>
                        <a:cs typeface="Arial" pitchFamily="34" charset="0"/>
                      </a:endParaRPr>
                    </a:p>
                  </a:txBody>
                  <a:tcPr marL="52612" marR="52612"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24C88"/>
                    </a:solidFill>
                  </a:tcPr>
                </a:tc>
                <a:tc hMerge="1">
                  <a:txBody>
                    <a:bodyPr/>
                    <a:lstStyle/>
                    <a:p>
                      <a:endParaRPr lang="en-US"/>
                    </a:p>
                  </a:txBody>
                  <a:tcPr/>
                </a:tc>
              </a:tr>
              <a:tr h="615432">
                <a:tc>
                  <a:txBody>
                    <a:bodyPr/>
                    <a:lstStyle/>
                    <a:p>
                      <a:pPr marL="0" marR="0">
                        <a:lnSpc>
                          <a:spcPct val="95000"/>
                        </a:lnSpc>
                        <a:spcBef>
                          <a:spcPts val="0"/>
                        </a:spcBef>
                        <a:spcAft>
                          <a:spcPts val="0"/>
                        </a:spcAft>
                      </a:pPr>
                      <a:r>
                        <a:rPr lang="en-US" sz="1400" b="1" dirty="0">
                          <a:solidFill>
                            <a:schemeClr val="bg1"/>
                          </a:solidFill>
                          <a:latin typeface="Arial" pitchFamily="34" charset="0"/>
                          <a:ea typeface="Times New Roman"/>
                          <a:cs typeface="Arial" pitchFamily="34" charset="0"/>
                        </a:rPr>
                        <a:t>Efficacy per 28 </a:t>
                      </a:r>
                      <a:r>
                        <a:rPr lang="en-US" sz="1400" b="1" dirty="0" smtClean="0">
                          <a:solidFill>
                            <a:schemeClr val="bg1"/>
                          </a:solidFill>
                          <a:latin typeface="Arial" pitchFamily="34" charset="0"/>
                          <a:ea typeface="Times New Roman"/>
                          <a:cs typeface="Arial" pitchFamily="34" charset="0"/>
                        </a:rPr>
                        <a:t>Days</a:t>
                      </a:r>
                      <a:endParaRPr lang="en-US" sz="1400" dirty="0">
                        <a:solidFill>
                          <a:schemeClr val="bg1"/>
                        </a:solidFill>
                        <a:latin typeface="Arial" pitchFamily="34" charset="0"/>
                        <a:ea typeface="Times New Roman"/>
                        <a:cs typeface="Arial" pitchFamily="34" charset="0"/>
                      </a:endParaRPr>
                    </a:p>
                  </a:txBody>
                  <a:tcPr marL="52612" marR="52612"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24C88"/>
                    </a:solidFill>
                  </a:tcPr>
                </a:tc>
                <a:tc>
                  <a:txBody>
                    <a:bodyPr/>
                    <a:lstStyle/>
                    <a:p>
                      <a:pPr marL="0" marR="0" algn="ctr">
                        <a:lnSpc>
                          <a:spcPct val="95000"/>
                        </a:lnSpc>
                        <a:spcBef>
                          <a:spcPts val="0"/>
                        </a:spcBef>
                        <a:spcAft>
                          <a:spcPts val="0"/>
                        </a:spcAft>
                      </a:pPr>
                      <a:r>
                        <a:rPr lang="en-US" sz="1400" b="1" dirty="0">
                          <a:solidFill>
                            <a:schemeClr val="bg1"/>
                          </a:solidFill>
                          <a:latin typeface="Arial" pitchFamily="34" charset="0"/>
                          <a:ea typeface="Times New Roman"/>
                          <a:cs typeface="Arial" pitchFamily="34" charset="0"/>
                        </a:rPr>
                        <a:t>BOTOX</a:t>
                      </a:r>
                      <a:r>
                        <a:rPr lang="en-US" sz="1400" baseline="30000" dirty="0">
                          <a:solidFill>
                            <a:schemeClr val="bg1"/>
                          </a:solidFill>
                          <a:latin typeface="Arial" pitchFamily="34" charset="0"/>
                          <a:ea typeface="Times New Roman"/>
                          <a:cs typeface="Arial" pitchFamily="34" charset="0"/>
                        </a:rPr>
                        <a:t>®</a:t>
                      </a:r>
                    </a:p>
                    <a:p>
                      <a:pPr marL="0" marR="0" algn="ctr">
                        <a:lnSpc>
                          <a:spcPct val="95000"/>
                        </a:lnSpc>
                        <a:spcBef>
                          <a:spcPts val="0"/>
                        </a:spcBef>
                        <a:spcAft>
                          <a:spcPts val="0"/>
                        </a:spcAft>
                      </a:pPr>
                      <a:r>
                        <a:rPr lang="en-US" sz="1400" b="1" dirty="0">
                          <a:solidFill>
                            <a:schemeClr val="bg1"/>
                          </a:solidFill>
                          <a:latin typeface="Arial" pitchFamily="34" charset="0"/>
                          <a:ea typeface="Times New Roman"/>
                          <a:cs typeface="Arial" pitchFamily="34" charset="0"/>
                        </a:rPr>
                        <a:t>(</a:t>
                      </a:r>
                      <a:r>
                        <a:rPr lang="en-US" sz="1400" b="1" dirty="0" smtClean="0">
                          <a:solidFill>
                            <a:schemeClr val="bg1"/>
                          </a:solidFill>
                          <a:latin typeface="Arial" pitchFamily="34" charset="0"/>
                          <a:ea typeface="Times New Roman"/>
                          <a:cs typeface="Arial" pitchFamily="34" charset="0"/>
                        </a:rPr>
                        <a:t>n=341</a:t>
                      </a:r>
                      <a:r>
                        <a:rPr lang="en-US" sz="1400" b="1" dirty="0">
                          <a:solidFill>
                            <a:schemeClr val="bg1"/>
                          </a:solidFill>
                          <a:latin typeface="Arial" pitchFamily="34" charset="0"/>
                          <a:ea typeface="Times New Roman"/>
                          <a:cs typeface="Arial" pitchFamily="34" charset="0"/>
                        </a:rPr>
                        <a:t>)</a:t>
                      </a:r>
                      <a:endParaRPr lang="en-US" sz="1400" dirty="0">
                        <a:solidFill>
                          <a:schemeClr val="bg1"/>
                        </a:solidFill>
                        <a:latin typeface="Arial" pitchFamily="34" charset="0"/>
                        <a:ea typeface="Times New Roman"/>
                        <a:cs typeface="Arial" pitchFamily="34" charset="0"/>
                      </a:endParaRPr>
                    </a:p>
                  </a:txBody>
                  <a:tcPr marL="52612" marR="52612"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24C88"/>
                    </a:solidFill>
                  </a:tcPr>
                </a:tc>
                <a:tc>
                  <a:txBody>
                    <a:bodyPr/>
                    <a:lstStyle/>
                    <a:p>
                      <a:pPr marL="0" marR="0" algn="ctr">
                        <a:lnSpc>
                          <a:spcPct val="95000"/>
                        </a:lnSpc>
                        <a:spcBef>
                          <a:spcPts val="0"/>
                        </a:spcBef>
                        <a:spcAft>
                          <a:spcPts val="0"/>
                        </a:spcAft>
                      </a:pPr>
                      <a:r>
                        <a:rPr lang="en-US" sz="1400" b="1" dirty="0">
                          <a:solidFill>
                            <a:schemeClr val="bg1"/>
                          </a:solidFill>
                          <a:latin typeface="Arial" pitchFamily="34" charset="0"/>
                          <a:ea typeface="Times New Roman"/>
                          <a:cs typeface="Arial" pitchFamily="34" charset="0"/>
                        </a:rPr>
                        <a:t>Placebo</a:t>
                      </a:r>
                      <a:endParaRPr lang="en-US" sz="1400" dirty="0">
                        <a:solidFill>
                          <a:schemeClr val="bg1"/>
                        </a:solidFill>
                        <a:latin typeface="Arial" pitchFamily="34" charset="0"/>
                        <a:ea typeface="Times New Roman"/>
                        <a:cs typeface="Arial" pitchFamily="34" charset="0"/>
                      </a:endParaRPr>
                    </a:p>
                    <a:p>
                      <a:pPr marL="0" marR="0" algn="ctr">
                        <a:lnSpc>
                          <a:spcPct val="95000"/>
                        </a:lnSpc>
                        <a:spcBef>
                          <a:spcPts val="0"/>
                        </a:spcBef>
                        <a:spcAft>
                          <a:spcPts val="0"/>
                        </a:spcAft>
                      </a:pPr>
                      <a:r>
                        <a:rPr lang="en-US" sz="1400" b="1" dirty="0">
                          <a:solidFill>
                            <a:schemeClr val="bg1"/>
                          </a:solidFill>
                          <a:latin typeface="Arial" pitchFamily="34" charset="0"/>
                          <a:ea typeface="Times New Roman"/>
                          <a:cs typeface="Arial" pitchFamily="34" charset="0"/>
                        </a:rPr>
                        <a:t>(</a:t>
                      </a:r>
                      <a:r>
                        <a:rPr lang="en-US" sz="1400" b="1" dirty="0" smtClean="0">
                          <a:solidFill>
                            <a:schemeClr val="bg1"/>
                          </a:solidFill>
                          <a:latin typeface="Arial" pitchFamily="34" charset="0"/>
                          <a:ea typeface="Times New Roman"/>
                          <a:cs typeface="Arial" pitchFamily="34" charset="0"/>
                        </a:rPr>
                        <a:t>n=338</a:t>
                      </a:r>
                      <a:r>
                        <a:rPr lang="en-US" sz="1400" b="1" dirty="0">
                          <a:solidFill>
                            <a:schemeClr val="bg1"/>
                          </a:solidFill>
                          <a:latin typeface="Arial" pitchFamily="34" charset="0"/>
                          <a:ea typeface="Times New Roman"/>
                          <a:cs typeface="Arial" pitchFamily="34" charset="0"/>
                        </a:rPr>
                        <a:t>)</a:t>
                      </a:r>
                      <a:endParaRPr lang="en-US" sz="1400" dirty="0">
                        <a:solidFill>
                          <a:schemeClr val="bg1"/>
                        </a:solidFill>
                        <a:latin typeface="Arial" pitchFamily="34" charset="0"/>
                        <a:ea typeface="Times New Roman"/>
                        <a:cs typeface="Arial" pitchFamily="34" charset="0"/>
                      </a:endParaRPr>
                    </a:p>
                  </a:txBody>
                  <a:tcPr marL="52612" marR="52612"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24C88"/>
                    </a:solidFill>
                  </a:tcPr>
                </a:tc>
                <a:tc>
                  <a:txBody>
                    <a:bodyPr/>
                    <a:lstStyle/>
                    <a:p>
                      <a:pPr marL="0" marR="0" algn="ctr">
                        <a:lnSpc>
                          <a:spcPct val="95000"/>
                        </a:lnSpc>
                        <a:spcBef>
                          <a:spcPts val="0"/>
                        </a:spcBef>
                        <a:spcAft>
                          <a:spcPts val="0"/>
                        </a:spcAft>
                      </a:pPr>
                      <a:r>
                        <a:rPr lang="en-US" sz="1400" b="1" dirty="0">
                          <a:solidFill>
                            <a:schemeClr val="bg1"/>
                          </a:solidFill>
                          <a:latin typeface="Arial" pitchFamily="34" charset="0"/>
                          <a:ea typeface="Times New Roman"/>
                          <a:cs typeface="Arial" pitchFamily="34" charset="0"/>
                        </a:rPr>
                        <a:t>BOTOX</a:t>
                      </a:r>
                      <a:r>
                        <a:rPr lang="en-US" sz="1400" baseline="30000" dirty="0">
                          <a:solidFill>
                            <a:schemeClr val="bg1"/>
                          </a:solidFill>
                          <a:latin typeface="Arial" pitchFamily="34" charset="0"/>
                          <a:ea typeface="Times New Roman"/>
                          <a:cs typeface="Arial" pitchFamily="34" charset="0"/>
                        </a:rPr>
                        <a:t>®</a:t>
                      </a:r>
                    </a:p>
                    <a:p>
                      <a:pPr marL="0" marR="0" algn="ctr">
                        <a:lnSpc>
                          <a:spcPct val="95000"/>
                        </a:lnSpc>
                        <a:spcBef>
                          <a:spcPts val="0"/>
                        </a:spcBef>
                        <a:spcAft>
                          <a:spcPts val="0"/>
                        </a:spcAft>
                      </a:pPr>
                      <a:r>
                        <a:rPr lang="en-US" sz="1400" b="1" dirty="0">
                          <a:solidFill>
                            <a:schemeClr val="bg1"/>
                          </a:solidFill>
                          <a:latin typeface="Arial" pitchFamily="34" charset="0"/>
                          <a:ea typeface="Times New Roman"/>
                          <a:cs typeface="Arial" pitchFamily="34" charset="0"/>
                        </a:rPr>
                        <a:t>(</a:t>
                      </a:r>
                      <a:r>
                        <a:rPr lang="en-US" sz="1400" b="1" dirty="0" smtClean="0">
                          <a:solidFill>
                            <a:schemeClr val="bg1"/>
                          </a:solidFill>
                          <a:latin typeface="Arial" pitchFamily="34" charset="0"/>
                          <a:ea typeface="Times New Roman"/>
                          <a:cs typeface="Arial" pitchFamily="34" charset="0"/>
                        </a:rPr>
                        <a:t>n=347</a:t>
                      </a:r>
                      <a:r>
                        <a:rPr lang="en-US" sz="1400" b="1" dirty="0">
                          <a:solidFill>
                            <a:schemeClr val="bg1"/>
                          </a:solidFill>
                          <a:latin typeface="Arial" pitchFamily="34" charset="0"/>
                          <a:ea typeface="Times New Roman"/>
                          <a:cs typeface="Arial" pitchFamily="34" charset="0"/>
                        </a:rPr>
                        <a:t>)</a:t>
                      </a:r>
                      <a:endParaRPr lang="en-US" sz="1400" dirty="0">
                        <a:solidFill>
                          <a:schemeClr val="bg1"/>
                        </a:solidFill>
                        <a:latin typeface="Arial" pitchFamily="34" charset="0"/>
                        <a:ea typeface="Times New Roman"/>
                        <a:cs typeface="Arial" pitchFamily="34" charset="0"/>
                      </a:endParaRPr>
                    </a:p>
                  </a:txBody>
                  <a:tcPr marL="52612" marR="52612"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24C88"/>
                    </a:solidFill>
                  </a:tcPr>
                </a:tc>
                <a:tc>
                  <a:txBody>
                    <a:bodyPr/>
                    <a:lstStyle/>
                    <a:p>
                      <a:pPr marL="0" marR="0" algn="ctr">
                        <a:lnSpc>
                          <a:spcPct val="95000"/>
                        </a:lnSpc>
                        <a:spcBef>
                          <a:spcPts val="0"/>
                        </a:spcBef>
                        <a:spcAft>
                          <a:spcPts val="0"/>
                        </a:spcAft>
                      </a:pPr>
                      <a:r>
                        <a:rPr lang="en-US" sz="1400" b="1" dirty="0" smtClean="0">
                          <a:solidFill>
                            <a:schemeClr val="bg1"/>
                          </a:solidFill>
                          <a:latin typeface="Arial" pitchFamily="34" charset="0"/>
                          <a:ea typeface="Times New Roman"/>
                          <a:cs typeface="Arial" pitchFamily="34" charset="0"/>
                        </a:rPr>
                        <a:t>Placebo</a:t>
                      </a:r>
                      <a:endParaRPr lang="en-US" sz="1400" dirty="0" smtClean="0">
                        <a:solidFill>
                          <a:schemeClr val="bg1"/>
                        </a:solidFill>
                        <a:latin typeface="Arial" pitchFamily="34" charset="0"/>
                        <a:ea typeface="Times New Roman"/>
                        <a:cs typeface="Arial" pitchFamily="34" charset="0"/>
                      </a:endParaRPr>
                    </a:p>
                    <a:p>
                      <a:pPr marL="0" marR="0" algn="ctr">
                        <a:lnSpc>
                          <a:spcPct val="95000"/>
                        </a:lnSpc>
                        <a:spcBef>
                          <a:spcPts val="0"/>
                        </a:spcBef>
                        <a:spcAft>
                          <a:spcPts val="0"/>
                        </a:spcAft>
                      </a:pPr>
                      <a:r>
                        <a:rPr lang="en-US" sz="1400" b="1" dirty="0" smtClean="0">
                          <a:solidFill>
                            <a:schemeClr val="bg1"/>
                          </a:solidFill>
                          <a:latin typeface="Arial" pitchFamily="34" charset="0"/>
                          <a:ea typeface="Times New Roman"/>
                          <a:cs typeface="Arial" pitchFamily="34" charset="0"/>
                        </a:rPr>
                        <a:t>(n=358)</a:t>
                      </a:r>
                      <a:endParaRPr lang="en-US" sz="1400" dirty="0">
                        <a:solidFill>
                          <a:schemeClr val="bg1"/>
                        </a:solidFill>
                        <a:latin typeface="Arial" pitchFamily="34" charset="0"/>
                        <a:ea typeface="Times New Roman"/>
                        <a:cs typeface="Arial" pitchFamily="34" charset="0"/>
                      </a:endParaRPr>
                    </a:p>
                  </a:txBody>
                  <a:tcPr marL="52612" marR="52612"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24C88"/>
                    </a:solidFill>
                  </a:tcPr>
                </a:tc>
              </a:tr>
              <a:tr h="732011">
                <a:tc>
                  <a:txBody>
                    <a:bodyPr/>
                    <a:lstStyle/>
                    <a:p>
                      <a:pPr marL="0" marR="0">
                        <a:lnSpc>
                          <a:spcPct val="95000"/>
                        </a:lnSpc>
                        <a:spcBef>
                          <a:spcPts val="0"/>
                        </a:spcBef>
                        <a:spcAft>
                          <a:spcPts val="0"/>
                        </a:spcAft>
                      </a:pPr>
                      <a:r>
                        <a:rPr lang="en-US" sz="1300" b="1" dirty="0">
                          <a:solidFill>
                            <a:schemeClr val="tx1"/>
                          </a:solidFill>
                          <a:latin typeface="Arial" pitchFamily="34" charset="0"/>
                          <a:ea typeface="Times New Roman"/>
                          <a:cs typeface="Arial" pitchFamily="34" charset="0"/>
                        </a:rPr>
                        <a:t>Change from baseline in frequency </a:t>
                      </a:r>
                      <a:r>
                        <a:rPr lang="en-US" sz="1300" b="1" dirty="0" smtClean="0">
                          <a:solidFill>
                            <a:schemeClr val="tx1"/>
                          </a:solidFill>
                          <a:latin typeface="Arial" pitchFamily="34" charset="0"/>
                          <a:ea typeface="Times New Roman"/>
                          <a:cs typeface="Arial" pitchFamily="34" charset="0"/>
                        </a:rPr>
                        <a:t/>
                      </a:r>
                      <a:br>
                        <a:rPr lang="en-US" sz="1300" b="1" dirty="0" smtClean="0">
                          <a:solidFill>
                            <a:schemeClr val="tx1"/>
                          </a:solidFill>
                          <a:latin typeface="Arial" pitchFamily="34" charset="0"/>
                          <a:ea typeface="Times New Roman"/>
                          <a:cs typeface="Arial" pitchFamily="34" charset="0"/>
                        </a:rPr>
                      </a:br>
                      <a:r>
                        <a:rPr lang="en-US" sz="1300" b="1" dirty="0" smtClean="0">
                          <a:solidFill>
                            <a:schemeClr val="tx1"/>
                          </a:solidFill>
                          <a:latin typeface="Arial" pitchFamily="34" charset="0"/>
                          <a:ea typeface="Times New Roman"/>
                          <a:cs typeface="Arial" pitchFamily="34" charset="0"/>
                        </a:rPr>
                        <a:t>of </a:t>
                      </a:r>
                      <a:r>
                        <a:rPr lang="en-US" sz="1300" b="1" dirty="0">
                          <a:solidFill>
                            <a:schemeClr val="tx1"/>
                          </a:solidFill>
                          <a:latin typeface="Arial" pitchFamily="34" charset="0"/>
                          <a:ea typeface="Times New Roman"/>
                          <a:cs typeface="Arial" pitchFamily="34" charset="0"/>
                        </a:rPr>
                        <a:t>headache days</a:t>
                      </a:r>
                      <a:endParaRPr lang="en-US" sz="1300" dirty="0">
                        <a:solidFill>
                          <a:schemeClr val="tx1"/>
                        </a:solidFill>
                        <a:latin typeface="Arial" pitchFamily="34" charset="0"/>
                        <a:ea typeface="Times New Roman"/>
                        <a:cs typeface="Arial" pitchFamily="34" charset="0"/>
                      </a:endParaRPr>
                    </a:p>
                  </a:txBody>
                  <a:tcPr marL="52612" marR="52612"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algn="ctr">
                        <a:lnSpc>
                          <a:spcPct val="95000"/>
                        </a:lnSpc>
                        <a:spcBef>
                          <a:spcPts val="0"/>
                        </a:spcBef>
                        <a:spcAft>
                          <a:spcPts val="0"/>
                        </a:spcAft>
                      </a:pPr>
                      <a:r>
                        <a:rPr lang="en-US" sz="1400" b="0" dirty="0">
                          <a:solidFill>
                            <a:schemeClr val="tx1"/>
                          </a:solidFill>
                          <a:latin typeface="Arial" pitchFamily="34" charset="0"/>
                          <a:ea typeface="Times New Roman"/>
                          <a:cs typeface="Arial" pitchFamily="34" charset="0"/>
                        </a:rPr>
                        <a:t>-</a:t>
                      </a:r>
                      <a:r>
                        <a:rPr lang="en-US" sz="1400" b="0" dirty="0" smtClean="0">
                          <a:solidFill>
                            <a:schemeClr val="tx1"/>
                          </a:solidFill>
                          <a:latin typeface="Arial" pitchFamily="34" charset="0"/>
                          <a:ea typeface="Times New Roman"/>
                          <a:cs typeface="Arial" pitchFamily="34" charset="0"/>
                        </a:rPr>
                        <a:t>7.8</a:t>
                      </a:r>
                      <a:r>
                        <a:rPr lang="en-US" sz="1400" u="none" baseline="30000" dirty="0" smtClean="0">
                          <a:solidFill>
                            <a:schemeClr val="tx1"/>
                          </a:solidFill>
                          <a:latin typeface="Arial" pitchFamily="34" charset="0"/>
                          <a:cs typeface="Arial" pitchFamily="34" charset="0"/>
                        </a:rPr>
                        <a:t>a</a:t>
                      </a:r>
                      <a:endParaRPr lang="en-US" sz="1400" dirty="0">
                        <a:solidFill>
                          <a:schemeClr val="tx1"/>
                        </a:solidFill>
                        <a:latin typeface="Arial" pitchFamily="34" charset="0"/>
                        <a:ea typeface="Times New Roman"/>
                        <a:cs typeface="Arial" pitchFamily="34" charset="0"/>
                      </a:endParaRPr>
                    </a:p>
                  </a:txBody>
                  <a:tcPr marL="52612" marR="52612"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lnSpc>
                          <a:spcPct val="95000"/>
                        </a:lnSpc>
                        <a:spcBef>
                          <a:spcPts val="0"/>
                        </a:spcBef>
                        <a:spcAft>
                          <a:spcPts val="0"/>
                        </a:spcAft>
                      </a:pPr>
                      <a:r>
                        <a:rPr lang="en-US" sz="1400" b="0" dirty="0">
                          <a:solidFill>
                            <a:schemeClr val="tx1"/>
                          </a:solidFill>
                          <a:latin typeface="Arial" pitchFamily="34" charset="0"/>
                          <a:ea typeface="Times New Roman"/>
                          <a:cs typeface="Arial" pitchFamily="34" charset="0"/>
                        </a:rPr>
                        <a:t>-6.4</a:t>
                      </a:r>
                      <a:endParaRPr lang="en-US" sz="1400" dirty="0">
                        <a:solidFill>
                          <a:schemeClr val="tx1"/>
                        </a:solidFill>
                        <a:latin typeface="Arial" pitchFamily="34" charset="0"/>
                        <a:ea typeface="Times New Roman"/>
                        <a:cs typeface="Arial" pitchFamily="34" charset="0"/>
                      </a:endParaRPr>
                    </a:p>
                  </a:txBody>
                  <a:tcPr marL="52612" marR="52612"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lnSpc>
                          <a:spcPct val="95000"/>
                        </a:lnSpc>
                        <a:spcBef>
                          <a:spcPts val="0"/>
                        </a:spcBef>
                        <a:spcAft>
                          <a:spcPts val="0"/>
                        </a:spcAft>
                      </a:pPr>
                      <a:r>
                        <a:rPr lang="en-US" sz="1400" b="0" dirty="0">
                          <a:solidFill>
                            <a:schemeClr val="tx1"/>
                          </a:solidFill>
                          <a:latin typeface="Arial" pitchFamily="34" charset="0"/>
                          <a:ea typeface="Times New Roman"/>
                          <a:cs typeface="Arial" pitchFamily="34" charset="0"/>
                        </a:rPr>
                        <a:t>-</a:t>
                      </a:r>
                      <a:r>
                        <a:rPr lang="en-US" sz="1400" b="0" dirty="0" smtClean="0">
                          <a:solidFill>
                            <a:schemeClr val="tx1"/>
                          </a:solidFill>
                          <a:latin typeface="Arial" pitchFamily="34" charset="0"/>
                          <a:ea typeface="Times New Roman"/>
                          <a:cs typeface="Arial" pitchFamily="34" charset="0"/>
                        </a:rPr>
                        <a:t>9.2</a:t>
                      </a:r>
                      <a:r>
                        <a:rPr lang="en-US" sz="1400" u="none" baseline="30000" dirty="0" smtClean="0">
                          <a:solidFill>
                            <a:schemeClr val="tx1"/>
                          </a:solidFill>
                          <a:latin typeface="Arial" pitchFamily="34" charset="0"/>
                          <a:cs typeface="Arial" pitchFamily="34" charset="0"/>
                        </a:rPr>
                        <a:t>a</a:t>
                      </a:r>
                      <a:endParaRPr lang="en-US" sz="1400" dirty="0">
                        <a:solidFill>
                          <a:schemeClr val="tx1"/>
                        </a:solidFill>
                        <a:latin typeface="Arial" pitchFamily="34" charset="0"/>
                        <a:ea typeface="Times New Roman"/>
                        <a:cs typeface="Arial" pitchFamily="34" charset="0"/>
                      </a:endParaRPr>
                    </a:p>
                  </a:txBody>
                  <a:tcPr marL="52612" marR="52612"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lnSpc>
                          <a:spcPct val="95000"/>
                        </a:lnSpc>
                        <a:spcBef>
                          <a:spcPts val="0"/>
                        </a:spcBef>
                        <a:spcAft>
                          <a:spcPts val="0"/>
                        </a:spcAft>
                      </a:pPr>
                      <a:r>
                        <a:rPr lang="en-US" sz="1400" b="0" dirty="0" smtClean="0">
                          <a:solidFill>
                            <a:schemeClr val="tx1"/>
                          </a:solidFill>
                          <a:latin typeface="Arial" pitchFamily="34" charset="0"/>
                          <a:ea typeface="Times New Roman"/>
                          <a:cs typeface="Arial" pitchFamily="34" charset="0"/>
                        </a:rPr>
                        <a:t>-6.9</a:t>
                      </a:r>
                      <a:endParaRPr lang="en-US" sz="1400" dirty="0">
                        <a:solidFill>
                          <a:schemeClr val="tx1"/>
                        </a:solidFill>
                        <a:latin typeface="Arial" pitchFamily="34" charset="0"/>
                        <a:ea typeface="Times New Roman"/>
                        <a:cs typeface="Arial" pitchFamily="34" charset="0"/>
                      </a:endParaRPr>
                    </a:p>
                  </a:txBody>
                  <a:tcPr marL="52612" marR="52612"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r>
              <a:tr h="791148">
                <a:tc>
                  <a:txBody>
                    <a:bodyPr/>
                    <a:lstStyle/>
                    <a:p>
                      <a:pPr marL="0" marR="0">
                        <a:lnSpc>
                          <a:spcPct val="95000"/>
                        </a:lnSpc>
                        <a:spcBef>
                          <a:spcPts val="0"/>
                        </a:spcBef>
                        <a:spcAft>
                          <a:spcPts val="0"/>
                        </a:spcAft>
                      </a:pPr>
                      <a:r>
                        <a:rPr lang="en-US" sz="1300" b="1" dirty="0">
                          <a:solidFill>
                            <a:schemeClr val="tx1"/>
                          </a:solidFill>
                          <a:latin typeface="Arial" pitchFamily="34" charset="0"/>
                          <a:ea typeface="Times New Roman"/>
                          <a:cs typeface="Arial" pitchFamily="34" charset="0"/>
                        </a:rPr>
                        <a:t>Change from baseline in total cumulative hours of headache on headache days</a:t>
                      </a:r>
                      <a:endParaRPr lang="en-US" sz="1300" dirty="0">
                        <a:solidFill>
                          <a:schemeClr val="tx1"/>
                        </a:solidFill>
                        <a:latin typeface="Arial" pitchFamily="34" charset="0"/>
                        <a:ea typeface="Times New Roman"/>
                        <a:cs typeface="Arial" pitchFamily="34" charset="0"/>
                      </a:endParaRPr>
                    </a:p>
                  </a:txBody>
                  <a:tcPr marL="52612" marR="52612"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algn="ctr">
                        <a:lnSpc>
                          <a:spcPct val="95000"/>
                        </a:lnSpc>
                        <a:spcBef>
                          <a:spcPts val="0"/>
                        </a:spcBef>
                        <a:spcAft>
                          <a:spcPts val="0"/>
                        </a:spcAft>
                      </a:pPr>
                      <a:r>
                        <a:rPr lang="en-US" sz="1400" b="0" dirty="0">
                          <a:solidFill>
                            <a:schemeClr val="tx1"/>
                          </a:solidFill>
                          <a:latin typeface="Arial" pitchFamily="34" charset="0"/>
                          <a:ea typeface="Times New Roman"/>
                          <a:cs typeface="Arial" pitchFamily="34" charset="0"/>
                        </a:rPr>
                        <a:t>-</a:t>
                      </a:r>
                      <a:r>
                        <a:rPr lang="en-US" sz="1400" b="0" dirty="0" smtClean="0">
                          <a:solidFill>
                            <a:schemeClr val="tx1"/>
                          </a:solidFill>
                          <a:latin typeface="Arial" pitchFamily="34" charset="0"/>
                          <a:ea typeface="Times New Roman"/>
                          <a:cs typeface="Arial" pitchFamily="34" charset="0"/>
                        </a:rPr>
                        <a:t>107</a:t>
                      </a:r>
                      <a:r>
                        <a:rPr lang="en-US" sz="1400" u="none" baseline="30000" dirty="0" smtClean="0">
                          <a:solidFill>
                            <a:schemeClr val="tx1"/>
                          </a:solidFill>
                          <a:latin typeface="Arial" pitchFamily="34" charset="0"/>
                          <a:cs typeface="Arial" pitchFamily="34" charset="0"/>
                        </a:rPr>
                        <a:t>a</a:t>
                      </a:r>
                      <a:endParaRPr lang="en-US" sz="1400" dirty="0">
                        <a:solidFill>
                          <a:schemeClr val="tx1"/>
                        </a:solidFill>
                        <a:latin typeface="Arial" pitchFamily="34" charset="0"/>
                        <a:ea typeface="Times New Roman"/>
                        <a:cs typeface="Arial" pitchFamily="34" charset="0"/>
                      </a:endParaRPr>
                    </a:p>
                  </a:txBody>
                  <a:tcPr marL="52612" marR="52612"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lnSpc>
                          <a:spcPct val="95000"/>
                        </a:lnSpc>
                        <a:spcBef>
                          <a:spcPts val="0"/>
                        </a:spcBef>
                        <a:spcAft>
                          <a:spcPts val="0"/>
                        </a:spcAft>
                      </a:pPr>
                      <a:r>
                        <a:rPr lang="en-US" sz="1400" b="0" dirty="0">
                          <a:solidFill>
                            <a:schemeClr val="tx1"/>
                          </a:solidFill>
                          <a:latin typeface="Arial" pitchFamily="34" charset="0"/>
                          <a:ea typeface="Times New Roman"/>
                          <a:cs typeface="Arial" pitchFamily="34" charset="0"/>
                        </a:rPr>
                        <a:t>-</a:t>
                      </a:r>
                      <a:r>
                        <a:rPr lang="en-US" sz="1400" b="0" dirty="0" smtClean="0">
                          <a:solidFill>
                            <a:schemeClr val="tx1"/>
                          </a:solidFill>
                          <a:latin typeface="Arial" pitchFamily="34" charset="0"/>
                          <a:ea typeface="Times New Roman"/>
                          <a:cs typeface="Arial" pitchFamily="34" charset="0"/>
                        </a:rPr>
                        <a:t>70</a:t>
                      </a:r>
                      <a:endParaRPr lang="en-US" sz="1400" dirty="0">
                        <a:solidFill>
                          <a:schemeClr val="tx1"/>
                        </a:solidFill>
                        <a:latin typeface="Arial" pitchFamily="34" charset="0"/>
                        <a:ea typeface="Times New Roman"/>
                        <a:cs typeface="Arial" pitchFamily="34" charset="0"/>
                      </a:endParaRPr>
                    </a:p>
                  </a:txBody>
                  <a:tcPr marL="52612" marR="52612"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lnSpc>
                          <a:spcPct val="95000"/>
                        </a:lnSpc>
                        <a:spcBef>
                          <a:spcPts val="0"/>
                        </a:spcBef>
                        <a:spcAft>
                          <a:spcPts val="0"/>
                        </a:spcAft>
                      </a:pPr>
                      <a:r>
                        <a:rPr lang="en-US" sz="1400" b="0" dirty="0">
                          <a:solidFill>
                            <a:schemeClr val="tx1"/>
                          </a:solidFill>
                          <a:latin typeface="Arial" pitchFamily="34" charset="0"/>
                          <a:ea typeface="Times New Roman"/>
                          <a:cs typeface="Arial" pitchFamily="34" charset="0"/>
                        </a:rPr>
                        <a:t>-</a:t>
                      </a:r>
                      <a:r>
                        <a:rPr lang="en-US" sz="1400" b="0" dirty="0" smtClean="0">
                          <a:solidFill>
                            <a:schemeClr val="tx1"/>
                          </a:solidFill>
                          <a:latin typeface="Arial" pitchFamily="34" charset="0"/>
                          <a:ea typeface="Times New Roman"/>
                          <a:cs typeface="Arial" pitchFamily="34" charset="0"/>
                        </a:rPr>
                        <a:t>134</a:t>
                      </a:r>
                      <a:r>
                        <a:rPr lang="en-US" sz="1400" u="none" baseline="30000" dirty="0" smtClean="0">
                          <a:solidFill>
                            <a:schemeClr val="tx1"/>
                          </a:solidFill>
                          <a:latin typeface="Arial" pitchFamily="34" charset="0"/>
                          <a:cs typeface="Arial" pitchFamily="34" charset="0"/>
                        </a:rPr>
                        <a:t>a</a:t>
                      </a:r>
                      <a:endParaRPr lang="en-US" sz="1400" dirty="0">
                        <a:solidFill>
                          <a:schemeClr val="tx1"/>
                        </a:solidFill>
                        <a:latin typeface="Arial" pitchFamily="34" charset="0"/>
                        <a:ea typeface="Times New Roman"/>
                        <a:cs typeface="Arial" pitchFamily="34" charset="0"/>
                      </a:endParaRPr>
                    </a:p>
                  </a:txBody>
                  <a:tcPr marL="52612" marR="52612"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algn="ctr">
                        <a:lnSpc>
                          <a:spcPct val="95000"/>
                        </a:lnSpc>
                        <a:spcBef>
                          <a:spcPts val="0"/>
                        </a:spcBef>
                        <a:spcAft>
                          <a:spcPts val="0"/>
                        </a:spcAft>
                      </a:pPr>
                      <a:r>
                        <a:rPr lang="en-US" sz="1400" b="0" dirty="0" smtClean="0">
                          <a:solidFill>
                            <a:schemeClr val="tx1"/>
                          </a:solidFill>
                          <a:latin typeface="Arial" pitchFamily="34" charset="0"/>
                          <a:ea typeface="Times New Roman"/>
                          <a:cs typeface="Arial" pitchFamily="34" charset="0"/>
                        </a:rPr>
                        <a:t>-95</a:t>
                      </a:r>
                      <a:endParaRPr lang="en-US" sz="1400" dirty="0">
                        <a:solidFill>
                          <a:schemeClr val="tx1"/>
                        </a:solidFill>
                        <a:latin typeface="Arial" pitchFamily="34" charset="0"/>
                        <a:ea typeface="Times New Roman"/>
                        <a:cs typeface="Arial" pitchFamily="34" charset="0"/>
                      </a:endParaRPr>
                    </a:p>
                  </a:txBody>
                  <a:tcPr marL="52612" marR="52612"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r>
            </a:tbl>
          </a:graphicData>
        </a:graphic>
      </p:graphicFrame>
      <p:sp>
        <p:nvSpPr>
          <p:cNvPr id="4245506" name="Rectangle 2"/>
          <p:cNvSpPr>
            <a:spLocks noChangeArrowheads="1"/>
          </p:cNvSpPr>
          <p:nvPr/>
        </p:nvSpPr>
        <p:spPr bwMode="auto">
          <a:xfrm>
            <a:off x="0" y="43935"/>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24C88"/>
              </a:solidFill>
              <a:effectLst/>
              <a:latin typeface="Arial" pitchFamily="34" charset="0"/>
            </a:endParaRPr>
          </a:p>
        </p:txBody>
      </p:sp>
      <p:sp>
        <p:nvSpPr>
          <p:cNvPr id="6" name="Text Box 4"/>
          <p:cNvSpPr txBox="1">
            <a:spLocks noChangeArrowheads="1"/>
          </p:cNvSpPr>
          <p:nvPr/>
        </p:nvSpPr>
        <p:spPr bwMode="gray">
          <a:xfrm>
            <a:off x="535810" y="5494864"/>
            <a:ext cx="8449696" cy="369332"/>
          </a:xfrm>
          <a:prstGeom prst="rect">
            <a:avLst/>
          </a:prstGeom>
          <a:noFill/>
          <a:ln w="9525">
            <a:noFill/>
            <a:miter lim="800000"/>
            <a:headEnd/>
            <a:tailEnd/>
          </a:ln>
          <a:effectLst/>
        </p:spPr>
        <p:txBody>
          <a:bodyPr wrap="square" lIns="45720" rIns="45720" anchor="b">
            <a:spAutoFit/>
          </a:bodyPr>
          <a:lstStyle/>
          <a:p>
            <a:pPr hangingPunct="0"/>
            <a:r>
              <a:rPr lang="en-US" sz="900" b="1" u="none" dirty="0" smtClean="0">
                <a:latin typeface="Arial" panose="020B0604020202020204" pitchFamily="34" charset="0"/>
                <a:cs typeface="Arial" panose="020B0604020202020204" pitchFamily="34" charset="0"/>
              </a:rPr>
              <a:t>References: </a:t>
            </a:r>
            <a:r>
              <a:rPr lang="en-US" sz="900" u="none" dirty="0" smtClean="0">
                <a:latin typeface="Arial" panose="020B0604020202020204" pitchFamily="34" charset="0"/>
                <a:cs typeface="Arial" panose="020B0604020202020204" pitchFamily="34" charset="0"/>
              </a:rPr>
              <a:t>1. BOTOX</a:t>
            </a:r>
            <a:r>
              <a:rPr lang="en-US" sz="900" u="none" baseline="30000" dirty="0" smtClean="0">
                <a:latin typeface="Arial" panose="020B0604020202020204" pitchFamily="34" charset="0"/>
                <a:cs typeface="Arial" panose="020B0604020202020204" pitchFamily="34" charset="0"/>
              </a:rPr>
              <a:t>®</a:t>
            </a:r>
            <a:r>
              <a:rPr lang="en-US" sz="900" u="none" dirty="0" smtClean="0">
                <a:latin typeface="Arial" panose="020B0604020202020204" pitchFamily="34" charset="0"/>
                <a:cs typeface="Arial" panose="020B0604020202020204" pitchFamily="34" charset="0"/>
              </a:rPr>
              <a:t> [Prescribing Information]. Irvine, </a:t>
            </a:r>
            <a:r>
              <a:rPr lang="en-US" sz="900" dirty="0" smtClean="0">
                <a:latin typeface="Arial" panose="020B0604020202020204" pitchFamily="34" charset="0"/>
                <a:cs typeface="Arial" panose="020B0604020202020204" pitchFamily="34" charset="0"/>
              </a:rPr>
              <a:t>CA: </a:t>
            </a:r>
            <a:r>
              <a:rPr lang="en-US" sz="900" u="none" dirty="0" smtClean="0">
                <a:latin typeface="Arial" panose="020B0604020202020204" pitchFamily="34" charset="0"/>
                <a:cs typeface="Arial" panose="020B0604020202020204" pitchFamily="34" charset="0"/>
              </a:rPr>
              <a:t>Allergan, Inc.; </a:t>
            </a:r>
            <a:r>
              <a:rPr lang="en-US" sz="900" dirty="0" smtClean="0">
                <a:latin typeface="Arial" panose="020B0604020202020204" pitchFamily="34" charset="0"/>
                <a:cs typeface="Arial" panose="020B0604020202020204" pitchFamily="34" charset="0"/>
              </a:rPr>
              <a:t>2014. </a:t>
            </a:r>
            <a:r>
              <a:rPr lang="da-DK" sz="900" dirty="0" smtClean="0">
                <a:latin typeface="Arial" panose="020B0604020202020204" pitchFamily="34" charset="0"/>
                <a:cs typeface="Arial" panose="020B0604020202020204" pitchFamily="34" charset="0"/>
              </a:rPr>
              <a:t> </a:t>
            </a:r>
            <a:r>
              <a:rPr lang="fr-FR" sz="900" dirty="0" smtClean="0">
                <a:latin typeface="Arial" panose="020B0604020202020204" pitchFamily="34" charset="0"/>
                <a:cs typeface="Arial" panose="020B0604020202020204" pitchFamily="34" charset="0"/>
              </a:rPr>
              <a:t>2. </a:t>
            </a:r>
            <a:r>
              <a:rPr lang="da-DK" sz="900" dirty="0" smtClean="0">
                <a:latin typeface="Arial" panose="020B0604020202020204" pitchFamily="34" charset="0"/>
                <a:cs typeface="Arial" panose="020B0604020202020204" pitchFamily="34" charset="0"/>
              </a:rPr>
              <a:t>Aurora SK, Dodick DW, Turkel CC, et al. </a:t>
            </a:r>
            <a:r>
              <a:rPr lang="da-DK" sz="900" i="1" dirty="0" smtClean="0">
                <a:latin typeface="Arial" panose="020B0604020202020204" pitchFamily="34" charset="0"/>
                <a:cs typeface="Arial" panose="020B0604020202020204" pitchFamily="34" charset="0"/>
              </a:rPr>
              <a:t>Cephalalgia</a:t>
            </a:r>
            <a:r>
              <a:rPr lang="da-DK" sz="900" dirty="0" smtClean="0">
                <a:latin typeface="Arial" panose="020B0604020202020204" pitchFamily="34" charset="0"/>
                <a:cs typeface="Arial" panose="020B0604020202020204" pitchFamily="34" charset="0"/>
              </a:rPr>
              <a:t>. 2010;30(7):793-803. </a:t>
            </a:r>
            <a:br>
              <a:rPr lang="da-DK" sz="900" dirty="0" smtClean="0">
                <a:latin typeface="Arial" panose="020B0604020202020204" pitchFamily="34" charset="0"/>
                <a:cs typeface="Arial" panose="020B0604020202020204" pitchFamily="34" charset="0"/>
              </a:rPr>
            </a:br>
            <a:r>
              <a:rPr lang="da-DK" sz="900" dirty="0" smtClean="0">
                <a:latin typeface="Arial" panose="020B0604020202020204" pitchFamily="34" charset="0"/>
                <a:cs typeface="Arial" panose="020B0604020202020204" pitchFamily="34" charset="0"/>
              </a:rPr>
              <a:t>3. Diener HC, Dodick DW, Aurora SK, et al. </a:t>
            </a:r>
            <a:r>
              <a:rPr lang="da-DK" sz="900" i="1" dirty="0" smtClean="0">
                <a:latin typeface="Arial" panose="020B0604020202020204" pitchFamily="34" charset="0"/>
                <a:cs typeface="Arial" panose="020B0604020202020204" pitchFamily="34" charset="0"/>
              </a:rPr>
              <a:t>Cephalalgia</a:t>
            </a:r>
            <a:r>
              <a:rPr lang="da-DK" sz="900" dirty="0" smtClean="0">
                <a:latin typeface="Arial" panose="020B0604020202020204" pitchFamily="34" charset="0"/>
                <a:cs typeface="Arial" panose="020B0604020202020204" pitchFamily="34" charset="0"/>
              </a:rPr>
              <a:t>. 2010;30(7):804-814. </a:t>
            </a:r>
            <a:endParaRPr lang="en-US" sz="900" b="0" u="none" dirty="0">
              <a:latin typeface="Arial" panose="020B0604020202020204" pitchFamily="34" charset="0"/>
              <a:cs typeface="Arial" panose="020B0604020202020204" pitchFamily="34" charset="0"/>
            </a:endParaRPr>
          </a:p>
        </p:txBody>
      </p:sp>
      <p:sp>
        <p:nvSpPr>
          <p:cNvPr id="9" name="Rectangle 8"/>
          <p:cNvSpPr/>
          <p:nvPr/>
        </p:nvSpPr>
        <p:spPr>
          <a:xfrm>
            <a:off x="504567" y="4875901"/>
            <a:ext cx="4572000" cy="230832"/>
          </a:xfrm>
          <a:prstGeom prst="rect">
            <a:avLst/>
          </a:prstGeom>
        </p:spPr>
        <p:txBody>
          <a:bodyPr>
            <a:spAutoFit/>
          </a:bodyPr>
          <a:lstStyle/>
          <a:p>
            <a:pPr algn="l"/>
            <a:r>
              <a:rPr lang="en-US" sz="900" b="0" u="none" baseline="30000" dirty="0" smtClean="0"/>
              <a:t>a </a:t>
            </a:r>
            <a:r>
              <a:rPr lang="en-US" sz="900" b="0" u="none" dirty="0" smtClean="0"/>
              <a:t>Significantly different from placebo (</a:t>
            </a:r>
            <a:r>
              <a:rPr lang="en-US" sz="900" b="0" i="1" u="none" dirty="0" smtClean="0"/>
              <a:t>P </a:t>
            </a:r>
            <a:r>
              <a:rPr lang="en-US" sz="900" b="0" dirty="0" smtClean="0">
                <a:latin typeface="Arial" pitchFamily="34" charset="0"/>
                <a:ea typeface="Times New Roman"/>
                <a:cs typeface="Arial" pitchFamily="34" charset="0"/>
                <a:sym typeface="Symbol"/>
              </a:rPr>
              <a:t></a:t>
            </a:r>
            <a:r>
              <a:rPr lang="en-US" sz="900" dirty="0" smtClean="0">
                <a:sym typeface="Symbol"/>
              </a:rPr>
              <a:t> </a:t>
            </a:r>
            <a:r>
              <a:rPr lang="en-US" sz="900" b="0" u="none" dirty="0" smtClean="0"/>
              <a:t>.05).</a:t>
            </a:r>
            <a:endParaRPr lang="en-US" sz="900" b="0" u="none" baseline="30000" dirty="0" smtClean="0"/>
          </a:p>
        </p:txBody>
      </p:sp>
      <p:sp>
        <p:nvSpPr>
          <p:cNvPr id="10" name="Rectangle 3"/>
          <p:cNvSpPr>
            <a:spLocks noChangeArrowheads="1"/>
          </p:cNvSpPr>
          <p:nvPr/>
        </p:nvSpPr>
        <p:spPr bwMode="auto">
          <a:xfrm>
            <a:off x="493080" y="5108609"/>
            <a:ext cx="8276246" cy="461665"/>
          </a:xfrm>
          <a:prstGeom prst="rect">
            <a:avLst/>
          </a:prstGeom>
          <a:noFill/>
          <a:ln w="9525">
            <a:noFill/>
            <a:miter lim="800000"/>
            <a:headEnd/>
            <a:tailEnd/>
          </a:ln>
        </p:spPr>
        <p:txBody>
          <a:bodyPr wrap="square">
            <a:spAutoFit/>
          </a:bodyPr>
          <a:lstStyle/>
          <a:p>
            <a:r>
              <a:rPr lang="en-US" sz="1200" b="1" dirty="0">
                <a:latin typeface="Arial" panose="020B0604020202020204" pitchFamily="34" charset="0"/>
                <a:cs typeface="Arial" panose="020B0604020202020204" pitchFamily="34" charset="0"/>
              </a:rPr>
              <a:t>Please see BOTOX</a:t>
            </a:r>
            <a:r>
              <a:rPr lang="en-US" sz="1200" b="1" baseline="30000"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 and BOTOX</a:t>
            </a:r>
            <a:r>
              <a:rPr lang="en-US" sz="1200" b="1" baseline="300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 Cosmetic Important Safety Information including Boxed Warning </a:t>
            </a:r>
            <a:r>
              <a:rPr lang="en-US" sz="1200" b="1" dirty="0" smtClean="0">
                <a:latin typeface="Arial" panose="020B0604020202020204" pitchFamily="34" charset="0"/>
                <a:cs typeface="Arial" panose="020B0604020202020204" pitchFamily="34" charset="0"/>
              </a:rPr>
              <a:t>included </a:t>
            </a:r>
            <a:br>
              <a:rPr lang="en-US" sz="1200" b="1"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in </a:t>
            </a:r>
            <a:r>
              <a:rPr lang="en-US" sz="1200" b="1" dirty="0">
                <a:latin typeface="Arial" panose="020B0604020202020204" pitchFamily="34" charset="0"/>
                <a:cs typeface="Arial" panose="020B0604020202020204" pitchFamily="34" charset="0"/>
              </a:rPr>
              <a:t>this presentation.</a:t>
            </a:r>
          </a:p>
        </p:txBody>
      </p:sp>
    </p:spTree>
    <p:extLst>
      <p:ext uri="{BB962C8B-B14F-4D97-AF65-F5344CB8AC3E}">
        <p14:creationId xmlns:p14="http://schemas.microsoft.com/office/powerpoint/2010/main" val="898875771"/>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600" dirty="0"/>
              <a:t>Adverse Reactions Reported by &gt;2% of </a:t>
            </a:r>
            <a:r>
              <a:rPr lang="en-US" sz="1600" dirty="0" smtClean="0"/>
              <a:t>BOTOX</a:t>
            </a:r>
            <a:r>
              <a:rPr lang="en-US" sz="1600" baseline="30000" dirty="0" smtClean="0"/>
              <a:t>®</a:t>
            </a:r>
            <a:r>
              <a:rPr lang="en-US" sz="1600" dirty="0" smtClean="0"/>
              <a:t> </a:t>
            </a:r>
            <a:r>
              <a:rPr lang="en-US" sz="1600" dirty="0"/>
              <a:t>(</a:t>
            </a:r>
            <a:r>
              <a:rPr lang="en-US" sz="1600" dirty="0" err="1"/>
              <a:t>onabotulinumtoxinA</a:t>
            </a:r>
            <a:r>
              <a:rPr lang="en-US" sz="1600" dirty="0"/>
              <a:t>) treated Patients and More </a:t>
            </a:r>
            <a:r>
              <a:rPr lang="en-US" sz="1600" dirty="0" smtClean="0"/>
              <a:t>Frequent </a:t>
            </a:r>
            <a:r>
              <a:rPr lang="en-US" sz="1600" dirty="0"/>
              <a:t>than in Placebo-treated Patients in Two Chronic Migraine Double-blind, Placebo-controlled Clinical </a:t>
            </a:r>
            <a:r>
              <a:rPr lang="en-US" sz="1600" dirty="0" smtClean="0"/>
              <a:t>Trials</a:t>
            </a:r>
            <a:r>
              <a:rPr lang="en-US" sz="1600" baseline="30000" dirty="0" smtClean="0"/>
              <a:t>1*</a:t>
            </a:r>
            <a:r>
              <a:rPr lang="en-US" sz="1600" dirty="0" smtClean="0"/>
              <a:t> </a:t>
            </a:r>
            <a:endParaRPr lang="en-US" sz="1600" dirty="0"/>
          </a:p>
        </p:txBody>
      </p:sp>
      <p:graphicFrame>
        <p:nvGraphicFramePr>
          <p:cNvPr id="5" name="Table 4"/>
          <p:cNvGraphicFramePr>
            <a:graphicFrameLocks noGrp="1"/>
          </p:cNvGraphicFramePr>
          <p:nvPr>
            <p:extLst>
              <p:ext uri="{D42A27DB-BD31-4B8C-83A1-F6EECF244321}">
                <p14:modId xmlns:p14="http://schemas.microsoft.com/office/powerpoint/2010/main" val="2127101484"/>
              </p:ext>
            </p:extLst>
          </p:nvPr>
        </p:nvGraphicFramePr>
        <p:xfrm>
          <a:off x="370553" y="1169163"/>
          <a:ext cx="8205576" cy="3864899"/>
        </p:xfrm>
        <a:graphic>
          <a:graphicData uri="http://schemas.openxmlformats.org/drawingml/2006/table">
            <a:tbl>
              <a:tblPr firstRow="1" bandRow="1">
                <a:tableStyleId>{5C22544A-7EE6-4342-B048-85BDC9FD1C3A}</a:tableStyleId>
              </a:tblPr>
              <a:tblGrid>
                <a:gridCol w="3141465"/>
                <a:gridCol w="2328919"/>
                <a:gridCol w="2735192"/>
              </a:tblGrid>
              <a:tr h="531452">
                <a:tc>
                  <a:txBody>
                    <a:bodyPr/>
                    <a:lstStyle/>
                    <a:p>
                      <a:pPr algn="ctr"/>
                      <a:r>
                        <a:rPr lang="en-US" sz="900" b="1" i="0" u="none" strike="noStrike" kern="1200" baseline="0" dirty="0" smtClean="0">
                          <a:solidFill>
                            <a:schemeClr val="lt1"/>
                          </a:solidFill>
                          <a:latin typeface="Arial" panose="020B0604020202020204" pitchFamily="34" charset="0"/>
                          <a:ea typeface="+mn-ea"/>
                          <a:cs typeface="Arial" panose="020B0604020202020204" pitchFamily="34" charset="0"/>
                        </a:rPr>
                        <a:t>Adverse Reactions by System</a:t>
                      </a:r>
                      <a:br>
                        <a:rPr lang="en-US" sz="900" b="1" i="0" u="none" strike="noStrike" kern="1200" baseline="0" dirty="0" smtClean="0">
                          <a:solidFill>
                            <a:schemeClr val="lt1"/>
                          </a:solidFill>
                          <a:latin typeface="Arial" panose="020B0604020202020204" pitchFamily="34" charset="0"/>
                          <a:ea typeface="+mn-ea"/>
                          <a:cs typeface="Arial" panose="020B0604020202020204" pitchFamily="34" charset="0"/>
                        </a:rPr>
                      </a:br>
                      <a:r>
                        <a:rPr lang="en-US" sz="900" b="1" i="0" u="none" strike="noStrike" kern="1200" baseline="0" dirty="0" smtClean="0">
                          <a:solidFill>
                            <a:schemeClr val="lt1"/>
                          </a:solidFill>
                          <a:latin typeface="Arial" panose="020B0604020202020204" pitchFamily="34" charset="0"/>
                          <a:ea typeface="+mn-ea"/>
                          <a:cs typeface="Arial" panose="020B0604020202020204" pitchFamily="34" charset="0"/>
                        </a:rPr>
                        <a:t> Organ Class </a:t>
                      </a:r>
                      <a:r>
                        <a:rPr lang="en-US" sz="900" b="0" i="0" u="none" strike="noStrike" kern="1200" baseline="0" dirty="0" smtClean="0">
                          <a:solidFill>
                            <a:schemeClr val="lt1"/>
                          </a:solidFill>
                          <a:latin typeface="Arial" panose="020B0604020202020204" pitchFamily="34" charset="0"/>
                          <a:ea typeface="+mn-ea"/>
                          <a:cs typeface="Arial" panose="020B0604020202020204" pitchFamily="34" charset="0"/>
                        </a:rPr>
                        <a:t>	</a:t>
                      </a:r>
                    </a:p>
                  </a:txBody>
                  <a:tcPr/>
                </a:tc>
                <a:tc>
                  <a:txBody>
                    <a:bodyPr/>
                    <a:lstStyle/>
                    <a:p>
                      <a:pPr algn="ctr"/>
                      <a:r>
                        <a:rPr lang="en-US" sz="900" b="1" i="0" u="none" strike="noStrike" kern="1200" baseline="0" dirty="0" smtClean="0">
                          <a:solidFill>
                            <a:schemeClr val="lt1"/>
                          </a:solidFill>
                          <a:latin typeface="Arial" panose="020B0604020202020204" pitchFamily="34" charset="0"/>
                          <a:ea typeface="+mn-ea"/>
                          <a:cs typeface="Arial" panose="020B0604020202020204" pitchFamily="34" charset="0"/>
                        </a:rPr>
                        <a:t>BOTOX</a:t>
                      </a:r>
                      <a:r>
                        <a:rPr lang="en-US" sz="900" b="1" i="0" u="none" strike="noStrike" kern="1200" baseline="30000" dirty="0" smtClean="0">
                          <a:solidFill>
                            <a:schemeClr val="lt1"/>
                          </a:solidFill>
                          <a:latin typeface="Arial" panose="020B0604020202020204" pitchFamily="34" charset="0"/>
                          <a:ea typeface="+mn-ea"/>
                          <a:cs typeface="Arial" panose="020B0604020202020204" pitchFamily="34" charset="0"/>
                        </a:rPr>
                        <a:t>®</a:t>
                      </a:r>
                      <a:r>
                        <a:rPr lang="en-US" sz="900" b="1" i="0" u="none" strike="noStrike" kern="1200" baseline="0" dirty="0" smtClean="0">
                          <a:solidFill>
                            <a:schemeClr val="lt1"/>
                          </a:solidFill>
                          <a:latin typeface="Arial" panose="020B0604020202020204" pitchFamily="34" charset="0"/>
                          <a:ea typeface="+mn-ea"/>
                          <a:cs typeface="Arial" panose="020B0604020202020204" pitchFamily="34" charset="0"/>
                        </a:rPr>
                        <a:t> </a:t>
                      </a:r>
                      <a:endParaRPr lang="en-US" sz="900" b="0" i="0" u="none" strike="noStrike" kern="1200" baseline="0" dirty="0" smtClean="0">
                        <a:solidFill>
                          <a:schemeClr val="lt1"/>
                        </a:solidFill>
                        <a:latin typeface="Arial" panose="020B0604020202020204" pitchFamily="34" charset="0"/>
                        <a:ea typeface="+mn-ea"/>
                        <a:cs typeface="Arial" panose="020B0604020202020204" pitchFamily="34" charset="0"/>
                      </a:endParaRPr>
                    </a:p>
                    <a:p>
                      <a:pPr algn="ctr"/>
                      <a:r>
                        <a:rPr lang="en-US" sz="900" b="1" i="0" u="none" strike="noStrike" kern="1200" baseline="0" dirty="0" smtClean="0">
                          <a:solidFill>
                            <a:schemeClr val="lt1"/>
                          </a:solidFill>
                          <a:latin typeface="Arial" panose="020B0604020202020204" pitchFamily="34" charset="0"/>
                          <a:ea typeface="+mn-ea"/>
                          <a:cs typeface="Arial" panose="020B0604020202020204" pitchFamily="34" charset="0"/>
                        </a:rPr>
                        <a:t>155 Units-195 Units </a:t>
                      </a:r>
                      <a:endParaRPr lang="en-US" sz="900" b="0" i="0" u="none" strike="noStrike" kern="1200" baseline="0" dirty="0" smtClean="0">
                        <a:solidFill>
                          <a:schemeClr val="lt1"/>
                        </a:solidFill>
                        <a:latin typeface="Arial" panose="020B0604020202020204" pitchFamily="34" charset="0"/>
                        <a:ea typeface="+mn-ea"/>
                        <a:cs typeface="Arial" panose="020B0604020202020204" pitchFamily="34" charset="0"/>
                      </a:endParaRPr>
                    </a:p>
                    <a:p>
                      <a:pPr algn="ctr"/>
                      <a:r>
                        <a:rPr lang="en-US" sz="900" b="1" i="0" u="none" strike="noStrike" kern="1200" baseline="0" dirty="0" smtClean="0">
                          <a:solidFill>
                            <a:schemeClr val="lt1"/>
                          </a:solidFill>
                          <a:latin typeface="Arial" panose="020B0604020202020204" pitchFamily="34" charset="0"/>
                          <a:ea typeface="+mn-ea"/>
                          <a:cs typeface="Arial" panose="020B0604020202020204" pitchFamily="34" charset="0"/>
                        </a:rPr>
                        <a:t>                     (N=687) </a:t>
                      </a:r>
                      <a:r>
                        <a:rPr lang="en-US" sz="900" b="0" i="0" u="none" strike="noStrike" kern="1200" baseline="0" dirty="0" smtClean="0">
                          <a:solidFill>
                            <a:schemeClr val="lt1"/>
                          </a:solidFill>
                          <a:latin typeface="Arial" panose="020B0604020202020204" pitchFamily="34" charset="0"/>
                          <a:ea typeface="+mn-ea"/>
                          <a:cs typeface="Arial" panose="020B0604020202020204" pitchFamily="34" charset="0"/>
                        </a:rPr>
                        <a:t>	</a:t>
                      </a:r>
                    </a:p>
                  </a:txBody>
                  <a:tcPr/>
                </a:tc>
                <a:tc>
                  <a:txBody>
                    <a:bodyPr/>
                    <a:lstStyle/>
                    <a:p>
                      <a:pPr algn="ctr"/>
                      <a:r>
                        <a:rPr lang="en-US" sz="900" b="1" i="0" u="none" strike="noStrike" kern="1200" baseline="0" dirty="0" smtClean="0">
                          <a:solidFill>
                            <a:schemeClr val="lt1"/>
                          </a:solidFill>
                          <a:latin typeface="Arial" panose="020B0604020202020204" pitchFamily="34" charset="0"/>
                          <a:ea typeface="+mn-ea"/>
                          <a:cs typeface="Arial" panose="020B0604020202020204" pitchFamily="34" charset="0"/>
                        </a:rPr>
                        <a:t>Placebo </a:t>
                      </a:r>
                      <a:endParaRPr lang="en-US" sz="900" b="0" i="0" u="none" strike="noStrike" kern="1200" baseline="0" dirty="0" smtClean="0">
                        <a:solidFill>
                          <a:schemeClr val="lt1"/>
                        </a:solidFill>
                        <a:latin typeface="Arial" panose="020B0604020202020204" pitchFamily="34" charset="0"/>
                        <a:ea typeface="+mn-ea"/>
                        <a:cs typeface="Arial" panose="020B0604020202020204" pitchFamily="34" charset="0"/>
                      </a:endParaRPr>
                    </a:p>
                    <a:p>
                      <a:pPr algn="ctr"/>
                      <a:r>
                        <a:rPr lang="en-US" sz="900" b="1" i="0" u="none" strike="noStrike" kern="1200" baseline="0" dirty="0" smtClean="0">
                          <a:solidFill>
                            <a:schemeClr val="lt1"/>
                          </a:solidFill>
                          <a:latin typeface="Arial" panose="020B0604020202020204" pitchFamily="34" charset="0"/>
                          <a:ea typeface="+mn-ea"/>
                          <a:cs typeface="Arial" panose="020B0604020202020204" pitchFamily="34" charset="0"/>
                        </a:rPr>
                        <a:t>      (N=692) </a:t>
                      </a:r>
                      <a:r>
                        <a:rPr lang="en-US" sz="900" b="0" i="0" u="none" strike="noStrike" kern="1200" baseline="0" dirty="0" smtClean="0">
                          <a:solidFill>
                            <a:schemeClr val="lt1"/>
                          </a:solidFill>
                          <a:latin typeface="Arial" panose="020B0604020202020204" pitchFamily="34" charset="0"/>
                          <a:ea typeface="+mn-ea"/>
                          <a:cs typeface="Arial" panose="020B0604020202020204" pitchFamily="34" charset="0"/>
                        </a:rPr>
                        <a:t>	</a:t>
                      </a:r>
                    </a:p>
                  </a:txBody>
                  <a:tcPr/>
                </a:tc>
              </a:tr>
              <a:tr h="700659">
                <a:tc>
                  <a:txBody>
                    <a:bodyPr/>
                    <a:lstStyle/>
                    <a:p>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Nervous system disorders </a:t>
                      </a:r>
                    </a:p>
                    <a:p>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     Headache </a:t>
                      </a:r>
                    </a:p>
                    <a:p>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     Migraine </a:t>
                      </a:r>
                    </a:p>
                    <a:p>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     Facial paresis 	</a:t>
                      </a:r>
                    </a:p>
                  </a:txBody>
                  <a:tcPr>
                    <a:solidFill>
                      <a:schemeClr val="bg2"/>
                    </a:solidFill>
                  </a:tcPr>
                </a:tc>
                <a:tc>
                  <a:txBody>
                    <a:bodyPr/>
                    <a:lstStyle/>
                    <a:p>
                      <a:pPr algn="ct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
                      </a:r>
                      <a:b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b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32 (5%) </a:t>
                      </a:r>
                    </a:p>
                    <a:p>
                      <a:pPr algn="ct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26 (4%) </a:t>
                      </a:r>
                    </a:p>
                    <a:p>
                      <a:pPr algn="ct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        15 (2%) 	</a:t>
                      </a:r>
                    </a:p>
                  </a:txBody>
                  <a:tcPr>
                    <a:solidFill>
                      <a:schemeClr val="bg2"/>
                    </a:solidFill>
                  </a:tcPr>
                </a:tc>
                <a:tc>
                  <a:txBody>
                    <a:bodyPr/>
                    <a:lstStyle/>
                    <a:p>
                      <a:endPar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endParaRPr>
                    </a:p>
                    <a:p>
                      <a:pPr algn="ct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22 (3%) </a:t>
                      </a:r>
                    </a:p>
                    <a:p>
                      <a:pPr algn="ct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18 (3%) </a:t>
                      </a:r>
                    </a:p>
                    <a:p>
                      <a:pPr algn="ct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        0 (0%) 	</a:t>
                      </a:r>
                    </a:p>
                  </a:txBody>
                  <a:tcPr>
                    <a:solidFill>
                      <a:schemeClr val="bg2"/>
                    </a:solidFill>
                  </a:tcPr>
                </a:tc>
              </a:tr>
              <a:tr h="395307">
                <a:tc>
                  <a:txBody>
                    <a:bodyPr/>
                    <a:lstStyle/>
                    <a:p>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Eye disorders</a:t>
                      </a:r>
                    </a:p>
                    <a:p>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     Eyelid ptosis 	</a:t>
                      </a:r>
                    </a:p>
                  </a:txBody>
                  <a:tcPr>
                    <a:solidFill>
                      <a:schemeClr val="bg2">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
                      </a:r>
                      <a:b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b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25 (4%) </a:t>
                      </a:r>
                    </a:p>
                  </a:txBody>
                  <a:tcPr>
                    <a:solidFill>
                      <a:schemeClr val="bg2">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2 (˂1%) </a:t>
                      </a:r>
                    </a:p>
                  </a:txBody>
                  <a:tcPr>
                    <a:solidFill>
                      <a:schemeClr val="bg2">
                        <a:lumMod val="40000"/>
                        <a:lumOff val="60000"/>
                      </a:schemeClr>
                    </a:solidFill>
                  </a:tcPr>
                </a:tc>
              </a:tr>
              <a:tr h="395307">
                <a:tc>
                  <a:txBody>
                    <a:bodyPr/>
                    <a:lstStyle/>
                    <a:p>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Infections and infestations</a:t>
                      </a:r>
                    </a:p>
                    <a:p>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     Bronchitis</a:t>
                      </a:r>
                    </a:p>
                  </a:txBody>
                  <a:tcP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17 (3%) </a:t>
                      </a:r>
                    </a:p>
                  </a:txBody>
                  <a:tcP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
                      </a:r>
                      <a:b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b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11 (2%) </a:t>
                      </a:r>
                    </a:p>
                  </a:txBody>
                  <a:tcPr>
                    <a:solidFill>
                      <a:schemeClr val="bg2"/>
                    </a:solidFill>
                  </a:tcPr>
                </a:tc>
              </a:tr>
              <a:tr h="395307">
                <a:tc>
                  <a:txBody>
                    <a:bodyPr/>
                    <a:lstStyle/>
                    <a:p>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Musculoskeletal and connective tissue disorders </a:t>
                      </a:r>
                    </a:p>
                    <a:p>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     Neck pain </a:t>
                      </a:r>
                    </a:p>
                    <a:p>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     Musculoskeletal stiffness </a:t>
                      </a:r>
                    </a:p>
                    <a:p>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     Muscular weakness </a:t>
                      </a:r>
                    </a:p>
                    <a:p>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     Myalgia </a:t>
                      </a:r>
                    </a:p>
                    <a:p>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     Musculoskeletal pain </a:t>
                      </a:r>
                    </a:p>
                    <a:p>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     Muscle spasms 	</a:t>
                      </a:r>
                    </a:p>
                  </a:txBody>
                  <a:tcPr>
                    <a:solidFill>
                      <a:schemeClr val="bg2">
                        <a:lumMod val="40000"/>
                        <a:lumOff val="60000"/>
                      </a:schemeClr>
                    </a:solidFill>
                  </a:tcPr>
                </a:tc>
                <a:tc>
                  <a:txBody>
                    <a:bodyPr/>
                    <a:lstStyle/>
                    <a:p>
                      <a:pPr algn="ct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
                      </a:r>
                      <a:b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b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60 (9%) </a:t>
                      </a:r>
                    </a:p>
                    <a:p>
                      <a:pPr algn="ct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25 (4%) </a:t>
                      </a:r>
                    </a:p>
                    <a:p>
                      <a:pPr algn="ct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24 (4%) </a:t>
                      </a:r>
                    </a:p>
                    <a:p>
                      <a:pPr algn="ct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21 (3%) </a:t>
                      </a:r>
                    </a:p>
                    <a:p>
                      <a:pPr algn="ct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18 (</a:t>
                      </a:r>
                      <a:r>
                        <a:rPr lang="en-US" sz="900" b="0" i="0" u="none" strike="noStrike" kern="1200" baseline="0" smtClean="0">
                          <a:solidFill>
                            <a:schemeClr val="dk1"/>
                          </a:solidFill>
                          <a:latin typeface="Arial" panose="020B0604020202020204" pitchFamily="34" charset="0"/>
                          <a:ea typeface="+mn-ea"/>
                          <a:cs typeface="Arial" panose="020B0604020202020204" pitchFamily="34" charset="0"/>
                        </a:rPr>
                        <a:t>3%)</a:t>
                      </a:r>
                      <a:br>
                        <a:rPr lang="en-US" sz="900" b="0" i="0" u="none" strike="noStrike" kern="1200" baseline="0" smtClean="0">
                          <a:solidFill>
                            <a:schemeClr val="dk1"/>
                          </a:solidFill>
                          <a:latin typeface="Arial" panose="020B0604020202020204" pitchFamily="34" charset="0"/>
                          <a:ea typeface="+mn-ea"/>
                          <a:cs typeface="Arial" panose="020B0604020202020204" pitchFamily="34" charset="0"/>
                        </a:rPr>
                      </a:br>
                      <a:r>
                        <a:rPr lang="en-US" sz="900" b="0" i="0" u="none" strike="noStrike" kern="1200" baseline="0" smtClean="0">
                          <a:solidFill>
                            <a:schemeClr val="dk1"/>
                          </a:solidFill>
                          <a:latin typeface="Arial" panose="020B0604020202020204" pitchFamily="34" charset="0"/>
                          <a:ea typeface="+mn-ea"/>
                          <a:cs typeface="Arial" panose="020B0604020202020204" pitchFamily="34" charset="0"/>
                        </a:rPr>
                        <a:t>        13 </a:t>
                      </a: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(2%) 	</a:t>
                      </a:r>
                    </a:p>
                  </a:txBody>
                  <a:tcPr>
                    <a:solidFill>
                      <a:schemeClr val="bg2">
                        <a:lumMod val="40000"/>
                        <a:lumOff val="60000"/>
                      </a:schemeClr>
                    </a:solidFill>
                  </a:tcPr>
                </a:tc>
                <a:tc>
                  <a:txBody>
                    <a:bodyPr/>
                    <a:lstStyle/>
                    <a:p>
                      <a:pPr marL="0" algn="ctr" defTabSz="914400" rtl="0" eaLnBrk="1" latinLnBrk="0" hangingPunct="1"/>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
                      </a:r>
                      <a:b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b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19 (3%) </a:t>
                      </a:r>
                    </a:p>
                    <a:p>
                      <a:pPr marL="0" algn="ctr" defTabSz="914400" rtl="0" eaLnBrk="1" latinLnBrk="0" hangingPunct="1"/>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6 (1%) </a:t>
                      </a:r>
                    </a:p>
                    <a:p>
                      <a:pPr marL="0" algn="ctr" defTabSz="914400" rtl="0" eaLnBrk="1" latinLnBrk="0" hangingPunct="1"/>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  2 (&lt;1%) </a:t>
                      </a:r>
                    </a:p>
                    <a:p>
                      <a:pPr marL="0" algn="ctr" defTabSz="914400" rtl="0" eaLnBrk="1" latinLnBrk="0" hangingPunct="1"/>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6 (1%) </a:t>
                      </a:r>
                    </a:p>
                    <a:p>
                      <a:pPr marL="0" algn="ctr" defTabSz="914400" rtl="0" eaLnBrk="1" latinLnBrk="0" hangingPunct="1"/>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10 (1%) </a:t>
                      </a:r>
                    </a:p>
                    <a:p>
                      <a:pPr marL="0" algn="ctr" defTabSz="914400" rtl="0" eaLnBrk="1" latinLnBrk="0" hangingPunct="1"/>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         6 (1%) 	</a:t>
                      </a:r>
                    </a:p>
                  </a:txBody>
                  <a:tcPr>
                    <a:solidFill>
                      <a:schemeClr val="bg2">
                        <a:lumMod val="40000"/>
                        <a:lumOff val="60000"/>
                      </a:schemeClr>
                    </a:solidFill>
                  </a:tcPr>
                </a:tc>
              </a:tr>
              <a:tr h="395307">
                <a:tc>
                  <a:txBody>
                    <a:bodyPr/>
                    <a:lstStyle/>
                    <a:p>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General disorders and administration site conditions </a:t>
                      </a:r>
                      <a:b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b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     Injection site pain 	</a:t>
                      </a:r>
                    </a:p>
                  </a:txBody>
                  <a:tcPr>
                    <a:solidFill>
                      <a:schemeClr val="bg2"/>
                    </a:solidFill>
                  </a:tcPr>
                </a:tc>
                <a:tc>
                  <a:txBody>
                    <a:bodyPr/>
                    <a:lstStyle/>
                    <a:p>
                      <a:pPr algn="ct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
                      </a:r>
                      <a:b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b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        23 (3%) 	</a:t>
                      </a:r>
                    </a:p>
                  </a:txBody>
                  <a:tcPr>
                    <a:solidFill>
                      <a:schemeClr val="bg2"/>
                    </a:solidFill>
                  </a:tcPr>
                </a:tc>
                <a:tc>
                  <a:txBody>
                    <a:bodyPr/>
                    <a:lstStyle/>
                    <a:p>
                      <a:pPr algn="ct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       </a:t>
                      </a:r>
                    </a:p>
                    <a:p>
                      <a:pPr algn="ct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         14 (2%) 	</a:t>
                      </a:r>
                    </a:p>
                  </a:txBody>
                  <a:tcPr>
                    <a:solidFill>
                      <a:schemeClr val="bg2"/>
                    </a:solidFill>
                  </a:tcPr>
                </a:tc>
              </a:tr>
              <a:tr h="395307">
                <a:tc>
                  <a:txBody>
                    <a:bodyPr/>
                    <a:lstStyle/>
                    <a:p>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Vascular disorders </a:t>
                      </a:r>
                    </a:p>
                    <a:p>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    Hypertension </a:t>
                      </a:r>
                      <a:r>
                        <a:rPr lang="en-US" sz="1000" b="0" i="0" u="none" strike="noStrike" kern="1200" baseline="0" dirty="0" smtClean="0">
                          <a:solidFill>
                            <a:schemeClr val="dk1"/>
                          </a:solidFill>
                          <a:latin typeface="Arial" panose="020B0604020202020204" pitchFamily="34" charset="0"/>
                          <a:ea typeface="+mn-ea"/>
                          <a:cs typeface="Arial" panose="020B0604020202020204" pitchFamily="34" charset="0"/>
                        </a:rPr>
                        <a:t>	</a:t>
                      </a:r>
                    </a:p>
                  </a:txBody>
                  <a:tcP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                      11 (2%) </a:t>
                      </a:r>
                      <a:r>
                        <a:rPr lang="en-US" sz="1800" b="0" i="0" u="none" strike="noStrike" kern="1200" baseline="0" dirty="0" smtClean="0">
                          <a:solidFill>
                            <a:schemeClr val="dk1"/>
                          </a:solidFill>
                          <a:latin typeface="+mn-lt"/>
                          <a:ea typeface="+mn-ea"/>
                          <a:cs typeface="+mn-cs"/>
                        </a:rPr>
                        <a:t>	</a:t>
                      </a:r>
                    </a:p>
                  </a:txBody>
                  <a:tcPr>
                    <a:solidFill>
                      <a:schemeClr val="bg2"/>
                    </a:solidFill>
                  </a:tcPr>
                </a:tc>
                <a:tc>
                  <a:txBody>
                    <a:bodyPr/>
                    <a:lstStyle/>
                    <a:p>
                      <a:pPr algn="ctr"/>
                      <a:r>
                        <a:rPr lang="en-US" sz="900" b="0" i="0" u="none" strike="noStrike" kern="1200" baseline="0" dirty="0" smtClean="0">
                          <a:solidFill>
                            <a:schemeClr val="dk1"/>
                          </a:solidFill>
                          <a:latin typeface="+mn-lt"/>
                          <a:ea typeface="+mn-ea"/>
                          <a:cs typeface="+mn-cs"/>
                        </a:rPr>
                        <a:t/>
                      </a:r>
                      <a:br>
                        <a:rPr lang="en-US" sz="900" b="0" i="0" u="none" strike="noStrike" kern="1200" baseline="0" dirty="0" smtClean="0">
                          <a:solidFill>
                            <a:schemeClr val="dk1"/>
                          </a:solidFill>
                          <a:latin typeface="+mn-lt"/>
                          <a:ea typeface="+mn-ea"/>
                          <a:cs typeface="+mn-cs"/>
                        </a:rPr>
                      </a:br>
                      <a:r>
                        <a:rPr lang="en-US" sz="900" b="0" i="0" u="none" strike="noStrike" kern="1200" baseline="0" dirty="0" smtClean="0">
                          <a:solidFill>
                            <a:schemeClr val="dk1"/>
                          </a:solidFill>
                          <a:latin typeface="Arial" panose="020B0604020202020204" pitchFamily="34" charset="0"/>
                          <a:ea typeface="+mn-ea"/>
                          <a:cs typeface="Arial" panose="020B0604020202020204" pitchFamily="34" charset="0"/>
                        </a:rPr>
                        <a:t>7 (1%) </a:t>
                      </a:r>
                    </a:p>
                  </a:txBody>
                  <a:tcPr>
                    <a:solidFill>
                      <a:schemeClr val="bg2"/>
                    </a:solidFill>
                  </a:tcPr>
                </a:tc>
              </a:tr>
            </a:tbl>
          </a:graphicData>
        </a:graphic>
      </p:graphicFrame>
      <p:sp>
        <p:nvSpPr>
          <p:cNvPr id="7" name="TextBox 3"/>
          <p:cNvSpPr txBox="1">
            <a:spLocks noChangeArrowheads="1"/>
          </p:cNvSpPr>
          <p:nvPr/>
        </p:nvSpPr>
        <p:spPr bwMode="auto">
          <a:xfrm>
            <a:off x="267711" y="5648046"/>
            <a:ext cx="9153882" cy="246221"/>
          </a:xfrm>
          <a:prstGeom prst="rect">
            <a:avLst/>
          </a:prstGeom>
          <a:noFill/>
          <a:ln w="9525">
            <a:noFill/>
            <a:miter lim="800000"/>
            <a:headEnd/>
            <a:tailEnd/>
          </a:ln>
        </p:spPr>
        <p:txBody>
          <a:bodyPr wrap="square" anchor="b">
            <a:spAutoFit/>
          </a:bodyPr>
          <a:lstStyle/>
          <a:p>
            <a:pPr marL="0" lvl="1">
              <a:defRPr/>
            </a:pPr>
            <a:r>
              <a:rPr lang="en-US" sz="1000" b="1" dirty="0" smtClean="0">
                <a:latin typeface="Arial" panose="020B0604020202020204" pitchFamily="34" charset="0"/>
                <a:cs typeface="Arial" panose="020B0604020202020204" pitchFamily="34" charset="0"/>
              </a:rPr>
              <a:t>Reference: </a:t>
            </a:r>
            <a:r>
              <a:rPr lang="en-US" sz="1000" dirty="0" smtClean="0">
                <a:latin typeface="Arial" panose="020B0604020202020204" pitchFamily="34" charset="0"/>
                <a:cs typeface="Arial" panose="020B0604020202020204" pitchFamily="34" charset="0"/>
              </a:rPr>
              <a:t>1. </a:t>
            </a:r>
            <a:r>
              <a:rPr lang="en-US" sz="1000" dirty="0" smtClean="0">
                <a:solidFill>
                  <a:srgbClr val="000000"/>
                </a:solidFill>
                <a:latin typeface="Arial" panose="020B0604020202020204" pitchFamily="34" charset="0"/>
                <a:cs typeface="Arial" panose="020B0604020202020204" pitchFamily="34" charset="0"/>
              </a:rPr>
              <a:t>BOTOX</a:t>
            </a:r>
            <a:r>
              <a:rPr lang="en-US" sz="1000" baseline="30000" dirty="0" smtClean="0">
                <a:solidFill>
                  <a:srgbClr val="000000"/>
                </a:solidFill>
                <a:latin typeface="Arial" panose="020B0604020202020204" pitchFamily="34" charset="0"/>
                <a:cs typeface="Arial" panose="020B0604020202020204" pitchFamily="34" charset="0"/>
              </a:rPr>
              <a:t>®</a:t>
            </a:r>
            <a:r>
              <a:rPr lang="en-US" sz="1000" dirty="0" smtClean="0">
                <a:solidFill>
                  <a:srgbClr val="000000"/>
                </a:solidFill>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Prescribing Information</a:t>
            </a:r>
            <a:r>
              <a:rPr lang="en-US" sz="1000" dirty="0" smtClean="0">
                <a:solidFill>
                  <a:srgbClr val="000000"/>
                </a:solidFill>
                <a:latin typeface="Arial" panose="020B0604020202020204" pitchFamily="34" charset="0"/>
                <a:cs typeface="Arial" panose="020B0604020202020204" pitchFamily="34" charset="0"/>
              </a:rPr>
              <a:t>]. Irvine, CA: Allergan, Inc.; February, 2014.</a:t>
            </a:r>
            <a:endParaRPr lang="en-US" sz="1000" dirty="0" smtClean="0">
              <a:latin typeface="Arial" panose="020B0604020202020204" pitchFamily="34" charset="0"/>
              <a:cs typeface="Arial" panose="020B0604020202020204" pitchFamily="34" charset="0"/>
            </a:endParaRPr>
          </a:p>
        </p:txBody>
      </p:sp>
      <p:sp>
        <p:nvSpPr>
          <p:cNvPr id="8" name="Rectangle 3"/>
          <p:cNvSpPr>
            <a:spLocks noChangeArrowheads="1"/>
          </p:cNvSpPr>
          <p:nvPr/>
        </p:nvSpPr>
        <p:spPr bwMode="auto">
          <a:xfrm>
            <a:off x="277593" y="5483304"/>
            <a:ext cx="9144000" cy="261610"/>
          </a:xfrm>
          <a:prstGeom prst="rect">
            <a:avLst/>
          </a:prstGeom>
          <a:noFill/>
          <a:ln w="9525">
            <a:noFill/>
            <a:miter lim="800000"/>
            <a:headEnd/>
            <a:tailEnd/>
          </a:ln>
        </p:spPr>
        <p:txBody>
          <a:bodyPr>
            <a:spAutoFit/>
          </a:bodyPr>
          <a:lstStyle/>
          <a:p>
            <a:r>
              <a:rPr lang="en-US" sz="1100" b="1" dirty="0">
                <a:latin typeface="Arial" panose="020B0604020202020204" pitchFamily="34" charset="0"/>
                <a:cs typeface="Arial" panose="020B0604020202020204" pitchFamily="34" charset="0"/>
              </a:rPr>
              <a:t>Please see BOTOX</a:t>
            </a:r>
            <a:r>
              <a:rPr lang="en-US" sz="1100" b="1" baseline="30000" dirty="0">
                <a:latin typeface="Arial" panose="020B0604020202020204" pitchFamily="34" charset="0"/>
                <a:cs typeface="Arial" panose="020B0604020202020204" pitchFamily="34" charset="0"/>
              </a:rPr>
              <a:t>®</a:t>
            </a:r>
            <a:r>
              <a:rPr lang="en-US" sz="1100" b="1" dirty="0">
                <a:latin typeface="Arial" panose="020B0604020202020204" pitchFamily="34" charset="0"/>
                <a:cs typeface="Arial" panose="020B0604020202020204" pitchFamily="34" charset="0"/>
              </a:rPr>
              <a:t> and BOTOX</a:t>
            </a:r>
            <a:r>
              <a:rPr lang="en-US" sz="1100" b="1" baseline="30000" dirty="0">
                <a:latin typeface="Arial" panose="020B0604020202020204" pitchFamily="34" charset="0"/>
                <a:cs typeface="Arial" panose="020B0604020202020204" pitchFamily="34" charset="0"/>
              </a:rPr>
              <a:t> ®</a:t>
            </a:r>
            <a:r>
              <a:rPr lang="en-US" sz="1100" b="1" dirty="0">
                <a:latin typeface="Arial" panose="020B0604020202020204" pitchFamily="34" charset="0"/>
                <a:cs typeface="Arial" panose="020B0604020202020204" pitchFamily="34" charset="0"/>
              </a:rPr>
              <a:t> Cosmetic Important Safety Information including Boxed Warning </a:t>
            </a:r>
            <a:r>
              <a:rPr lang="en-US" sz="1100" b="1" dirty="0" smtClean="0">
                <a:latin typeface="Arial" panose="020B0604020202020204" pitchFamily="34" charset="0"/>
                <a:cs typeface="Arial" panose="020B0604020202020204" pitchFamily="34" charset="0"/>
              </a:rPr>
              <a:t>included </a:t>
            </a:r>
            <a:r>
              <a:rPr lang="en-US" sz="1100" b="1" dirty="0">
                <a:latin typeface="Arial" panose="020B0604020202020204" pitchFamily="34" charset="0"/>
                <a:cs typeface="Arial" panose="020B0604020202020204" pitchFamily="34" charset="0"/>
              </a:rPr>
              <a:t>in this presentation.</a:t>
            </a:r>
          </a:p>
        </p:txBody>
      </p:sp>
      <p:sp>
        <p:nvSpPr>
          <p:cNvPr id="9" name="Content Placeholder 2"/>
          <p:cNvSpPr txBox="1">
            <a:spLocks/>
          </p:cNvSpPr>
          <p:nvPr/>
        </p:nvSpPr>
        <p:spPr>
          <a:xfrm>
            <a:off x="447769" y="1003356"/>
            <a:ext cx="8229600" cy="937904"/>
          </a:xfrm>
          <a:prstGeom prst="rect">
            <a:avLst/>
          </a:prstGeom>
        </p:spPr>
        <p:txBody>
          <a:bodyPr vert="horz" lIns="91440" tIns="45720" rIns="91440" bIns="45720" rtlCol="0">
            <a:normAutofit/>
          </a:bodyPr>
          <a:lstStyle>
            <a:lvl1pPr marL="230188" indent="-230188" algn="l" defTabSz="914400" rtl="0" eaLnBrk="1" latinLnBrk="0" hangingPunct="1">
              <a:spcBef>
                <a:spcPts val="600"/>
              </a:spcBef>
              <a:buClr>
                <a:srgbClr val="216EB6"/>
              </a:buClr>
              <a:buFont typeface="Arial" pitchFamily="34" charset="0"/>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ts val="600"/>
              </a:spcBef>
              <a:buClr>
                <a:srgbClr val="216EB6"/>
              </a:buClr>
              <a:buFont typeface="Arial" pitchFamily="34" charset="0"/>
              <a:buChar char="–"/>
              <a:defRPr sz="1800" kern="1200">
                <a:solidFill>
                  <a:schemeClr val="tx1"/>
                </a:solidFill>
                <a:latin typeface="Arial" pitchFamily="34" charset="0"/>
                <a:ea typeface="+mn-ea"/>
                <a:cs typeface="Arial" pitchFamily="34" charset="0"/>
              </a:defRPr>
            </a:lvl2pPr>
            <a:lvl3pPr marL="1082675" indent="-168275" algn="l" defTabSz="914400" rtl="0" eaLnBrk="1" latinLnBrk="0" hangingPunct="1">
              <a:spcBef>
                <a:spcPts val="600"/>
              </a:spcBef>
              <a:buClr>
                <a:srgbClr val="216EB6"/>
              </a:buClr>
              <a:buFont typeface="Arial" pitchFamily="34" charset="0"/>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ts val="600"/>
              </a:spcBef>
              <a:buClr>
                <a:srgbClr val="216EB6"/>
              </a:buClr>
              <a:buFont typeface="Arial" pitchFamily="34" charset="0"/>
              <a:buChar char="–"/>
              <a:defRPr sz="1400" kern="1200">
                <a:solidFill>
                  <a:schemeClr val="tx1"/>
                </a:solidFill>
                <a:latin typeface="Arial" pitchFamily="34" charset="0"/>
                <a:ea typeface="+mn-ea"/>
                <a:cs typeface="Arial" pitchFamily="34" charset="0"/>
              </a:defRPr>
            </a:lvl4pPr>
            <a:lvl5pPr marL="1997075" indent="-168275" algn="l" defTabSz="914400" rtl="0" eaLnBrk="1" latinLnBrk="0" hangingPunct="1">
              <a:spcBef>
                <a:spcPts val="600"/>
              </a:spcBef>
              <a:buClr>
                <a:srgbClr val="216EB6"/>
              </a:buClr>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200" b="1" dirty="0"/>
          </a:p>
        </p:txBody>
      </p:sp>
      <p:sp>
        <p:nvSpPr>
          <p:cNvPr id="10" name="Content Placeholder 11"/>
          <p:cNvSpPr>
            <a:spLocks noGrp="1"/>
          </p:cNvSpPr>
          <p:nvPr>
            <p:ph idx="1"/>
          </p:nvPr>
        </p:nvSpPr>
        <p:spPr>
          <a:xfrm>
            <a:off x="284983" y="5033940"/>
            <a:ext cx="8880049" cy="488276"/>
          </a:xfrm>
        </p:spPr>
        <p:txBody>
          <a:bodyPr>
            <a:noAutofit/>
          </a:bodyPr>
          <a:lstStyle/>
          <a:p>
            <a:pPr marL="0" indent="0">
              <a:buNone/>
            </a:pPr>
            <a:r>
              <a:rPr lang="en-US" sz="800" dirty="0" smtClean="0"/>
              <a:t>*Other </a:t>
            </a:r>
            <a:r>
              <a:rPr lang="en-US" sz="800" dirty="0"/>
              <a:t>adverse reactions that occurred more frequently in the </a:t>
            </a:r>
            <a:r>
              <a:rPr lang="en-US" sz="800" dirty="0" smtClean="0"/>
              <a:t>BOTOX</a:t>
            </a:r>
            <a:r>
              <a:rPr lang="en-US" sz="800" baseline="30000" dirty="0" smtClean="0"/>
              <a:t>®</a:t>
            </a:r>
            <a:r>
              <a:rPr lang="en-US" sz="800" dirty="0" smtClean="0"/>
              <a:t> </a:t>
            </a:r>
            <a:r>
              <a:rPr lang="en-US" sz="800" dirty="0"/>
              <a:t>group compared to the placebo group at a frequency less than 1% and potentially </a:t>
            </a:r>
            <a:r>
              <a:rPr lang="en-US" sz="800" dirty="0" smtClean="0"/>
              <a:t>BOTOX</a:t>
            </a:r>
            <a:r>
              <a:rPr lang="en-US" sz="800" baseline="30000" dirty="0" smtClean="0"/>
              <a:t>®</a:t>
            </a:r>
            <a:r>
              <a:rPr lang="en-US" sz="800" dirty="0" smtClean="0"/>
              <a:t> </a:t>
            </a:r>
            <a:br>
              <a:rPr lang="en-US" sz="800" dirty="0" smtClean="0"/>
            </a:br>
            <a:r>
              <a:rPr lang="en-US" sz="800" dirty="0" smtClean="0"/>
              <a:t>related </a:t>
            </a:r>
            <a:r>
              <a:rPr lang="en-US" sz="800" dirty="0"/>
              <a:t>include: vertigo, dry eye, eyelid edema, dysphagia, eye infection, and jaw pain. Severe worsening of migraine requiring hospitalization occurred in approximately 1% of </a:t>
            </a:r>
            <a:r>
              <a:rPr lang="en-US" sz="800" dirty="0" smtClean="0"/>
              <a:t>BOTOX</a:t>
            </a:r>
            <a:r>
              <a:rPr lang="en-US" sz="800" baseline="30000" dirty="0" smtClean="0"/>
              <a:t>®</a:t>
            </a:r>
            <a:r>
              <a:rPr lang="en-US" sz="800" dirty="0" smtClean="0"/>
              <a:t> </a:t>
            </a:r>
            <a:br>
              <a:rPr lang="en-US" sz="800" dirty="0" smtClean="0"/>
            </a:br>
            <a:r>
              <a:rPr lang="en-US" sz="800" dirty="0" smtClean="0"/>
              <a:t>treated </a:t>
            </a:r>
            <a:r>
              <a:rPr lang="en-US" sz="800" dirty="0"/>
              <a:t>patients in Study 1 and Study 2, usually within the first week after treatment, compared to 0.3% of placebo-treated </a:t>
            </a:r>
            <a:r>
              <a:rPr lang="en-US" sz="800" dirty="0" smtClean="0"/>
              <a:t>patients. </a:t>
            </a:r>
          </a:p>
        </p:txBody>
      </p:sp>
    </p:spTree>
    <p:extLst>
      <p:ext uri="{BB962C8B-B14F-4D97-AF65-F5344CB8AC3E}">
        <p14:creationId xmlns:p14="http://schemas.microsoft.com/office/powerpoint/2010/main" val="205147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318" y="2676954"/>
            <a:ext cx="7772400" cy="492125"/>
          </a:xfrm>
        </p:spPr>
        <p:txBody>
          <a:bodyPr>
            <a:noAutofit/>
          </a:bodyPr>
          <a:lstStyle/>
          <a:p>
            <a:pPr>
              <a:defRPr/>
            </a:pPr>
            <a:r>
              <a:rPr lang="en-US" dirty="0" smtClean="0"/>
              <a:t>Thank you</a:t>
            </a:r>
            <a:endParaRPr lang="en-US" dirty="0"/>
          </a:p>
        </p:txBody>
      </p:sp>
      <p:sp>
        <p:nvSpPr>
          <p:cNvPr id="53252" name="Text Box 4"/>
          <p:cNvSpPr txBox="1">
            <a:spLocks noChangeArrowheads="1"/>
          </p:cNvSpPr>
          <p:nvPr/>
        </p:nvSpPr>
        <p:spPr bwMode="auto">
          <a:xfrm>
            <a:off x="598400" y="5222435"/>
            <a:ext cx="3273425" cy="553998"/>
          </a:xfrm>
          <a:prstGeom prst="rect">
            <a:avLst/>
          </a:prstGeom>
          <a:noFill/>
          <a:ln w="9525">
            <a:noFill/>
            <a:miter lim="800000"/>
            <a:headEnd/>
            <a:tailEnd/>
          </a:ln>
        </p:spPr>
        <p:txBody>
          <a:bodyPr>
            <a:spAutoFit/>
          </a:bodyPr>
          <a:lstStyle/>
          <a:p>
            <a:r>
              <a:rPr lang="en-US" sz="1000" dirty="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2014 Allergan</a:t>
            </a:r>
            <a:r>
              <a:rPr lang="en-US" sz="1000" dirty="0">
                <a:latin typeface="Arial" panose="020B0604020202020204" pitchFamily="34" charset="0"/>
                <a:cs typeface="Arial" panose="020B0604020202020204" pitchFamily="34" charset="0"/>
              </a:rPr>
              <a:t>, Inc. All Rights </a:t>
            </a:r>
            <a:r>
              <a:rPr lang="en-US" sz="1000" dirty="0" smtClean="0">
                <a:latin typeface="Arial" panose="020B0604020202020204" pitchFamily="34" charset="0"/>
                <a:cs typeface="Arial" panose="020B0604020202020204" pitchFamily="34" charset="0"/>
              </a:rPr>
              <a:t>Reserved.</a:t>
            </a: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 marks owned by Allergan, Inc. </a:t>
            </a:r>
            <a:r>
              <a:rPr lang="en-US" sz="1000" dirty="0" smtClean="0">
                <a:latin typeface="Arial" panose="020B0604020202020204" pitchFamily="34" charset="0"/>
                <a:cs typeface="Arial" panose="020B0604020202020204" pitchFamily="34" charset="0"/>
              </a:rPr>
              <a:t>www.allergan.com  </a:t>
            </a:r>
            <a:br>
              <a:rPr lang="en-US" sz="1000" dirty="0" smtClean="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APC55RF14</a:t>
            </a:r>
          </a:p>
        </p:txBody>
      </p:sp>
      <p:sp>
        <p:nvSpPr>
          <p:cNvPr id="6" name="Rectangle 3"/>
          <p:cNvSpPr>
            <a:spLocks noChangeArrowheads="1"/>
          </p:cNvSpPr>
          <p:nvPr/>
        </p:nvSpPr>
        <p:spPr bwMode="auto">
          <a:xfrm>
            <a:off x="580767" y="4413338"/>
            <a:ext cx="8118390" cy="584775"/>
          </a:xfrm>
          <a:prstGeom prst="rect">
            <a:avLst/>
          </a:prstGeom>
          <a:noFill/>
          <a:ln w="9525">
            <a:noFill/>
            <a:miter lim="800000"/>
            <a:headEnd/>
            <a:tailEnd/>
          </a:ln>
        </p:spPr>
        <p:txBody>
          <a:bodyPr wrap="square">
            <a:spAutoFit/>
          </a:bodyPr>
          <a:lstStyle/>
          <a:p>
            <a:r>
              <a:rPr lang="en-US" sz="1600" b="1" dirty="0" smtClean="0">
                <a:latin typeface="Arial" panose="020B0604020202020204" pitchFamily="34" charset="0"/>
                <a:cs typeface="Arial" panose="020B0604020202020204" pitchFamily="34" charset="0"/>
              </a:rPr>
              <a:t>Please </a:t>
            </a:r>
            <a:r>
              <a:rPr lang="en-US" sz="1600" b="1" dirty="0">
                <a:latin typeface="Arial" panose="020B0604020202020204" pitchFamily="34" charset="0"/>
                <a:cs typeface="Arial" panose="020B0604020202020204" pitchFamily="34" charset="0"/>
              </a:rPr>
              <a:t>see </a:t>
            </a:r>
            <a:r>
              <a:rPr lang="en-US" sz="1600" b="1" dirty="0" smtClean="0">
                <a:latin typeface="Arial" panose="020B0604020202020204" pitchFamily="34" charset="0"/>
                <a:cs typeface="Arial" panose="020B0604020202020204" pitchFamily="34" charset="0"/>
              </a:rPr>
              <a:t>BOTOX</a:t>
            </a:r>
            <a:r>
              <a:rPr lang="en-US" sz="1600" b="1" baseline="30000" dirty="0" smtClean="0">
                <a:latin typeface="Arial" panose="020B0604020202020204" pitchFamily="34" charset="0"/>
                <a:cs typeface="Arial" panose="020B0604020202020204" pitchFamily="34" charset="0"/>
              </a:rPr>
              <a:t>®</a:t>
            </a:r>
            <a:r>
              <a:rPr lang="en-US" sz="1600" b="1" dirty="0" smtClean="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full Prescribing Information, including Boxed Warning and Medication Guide available at this presentation.</a:t>
            </a:r>
          </a:p>
        </p:txBody>
      </p:sp>
    </p:spTree>
    <p:extLst>
      <p:ext uri="{BB962C8B-B14F-4D97-AF65-F5344CB8AC3E}">
        <p14:creationId xmlns:p14="http://schemas.microsoft.com/office/powerpoint/2010/main" val="334311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4"/>
          <p:cNvSpPr>
            <a:spLocks noGrp="1"/>
          </p:cNvSpPr>
          <p:nvPr>
            <p:ph type="ctrTitle"/>
          </p:nvPr>
        </p:nvSpPr>
        <p:spPr>
          <a:xfrm>
            <a:off x="685800" y="1961002"/>
            <a:ext cx="7772400" cy="2037911"/>
          </a:xfrm>
        </p:spPr>
        <p:txBody>
          <a:bodyPr anchor="ctr">
            <a:normAutofit/>
          </a:bodyPr>
          <a:lstStyle/>
          <a:p>
            <a:r>
              <a:rPr lang="en-US" sz="3500" dirty="0">
                <a:effectLst/>
              </a:rPr>
              <a:t>Commitment to the Botulinum Toxin </a:t>
            </a:r>
            <a:r>
              <a:rPr lang="en-US" sz="3500" dirty="0" smtClean="0">
                <a:effectLst/>
              </a:rPr>
              <a:t>Class:</a:t>
            </a:r>
            <a:r>
              <a:rPr lang="en-US" sz="3500" dirty="0"/>
              <a:t> </a:t>
            </a:r>
            <a:r>
              <a:rPr lang="en-US" sz="3500" dirty="0" smtClean="0"/>
              <a:t>Differentiation Module</a:t>
            </a:r>
          </a:p>
        </p:txBody>
      </p:sp>
      <p:sp>
        <p:nvSpPr>
          <p:cNvPr id="3076" name="Text Box 5"/>
          <p:cNvSpPr txBox="1">
            <a:spLocks noChangeArrowheads="1"/>
          </p:cNvSpPr>
          <p:nvPr/>
        </p:nvSpPr>
        <p:spPr bwMode="auto">
          <a:xfrm>
            <a:off x="365125" y="4221163"/>
            <a:ext cx="7315200" cy="1584325"/>
          </a:xfrm>
          <a:prstGeom prst="rect">
            <a:avLst/>
          </a:prstGeom>
          <a:noFill/>
          <a:ln w="9525">
            <a:noFill/>
            <a:miter lim="800000"/>
            <a:headEnd/>
            <a:tailEnd/>
          </a:ln>
        </p:spPr>
        <p:txBody>
          <a:bodyPr anchor="ctr"/>
          <a:lstStyle/>
          <a:p>
            <a:pPr eaLnBrk="0" hangingPunct="0">
              <a:lnSpc>
                <a:spcPct val="85000"/>
              </a:lnSpc>
              <a:defRPr/>
            </a:pPr>
            <a:r>
              <a:rPr lang="en-US" sz="2200" b="1" dirty="0">
                <a:solidFill>
                  <a:schemeClr val="bg1"/>
                </a:solidFill>
                <a:latin typeface="+mj-lt"/>
                <a:ea typeface="+mj-ea"/>
                <a:cs typeface="+mj-cs"/>
              </a:rPr>
              <a:t>Presented to: </a:t>
            </a:r>
          </a:p>
          <a:p>
            <a:pPr eaLnBrk="0" hangingPunct="0">
              <a:lnSpc>
                <a:spcPct val="85000"/>
              </a:lnSpc>
              <a:defRPr/>
            </a:pPr>
            <a:r>
              <a:rPr lang="en-US" sz="2200" b="1" dirty="0">
                <a:solidFill>
                  <a:schemeClr val="bg1"/>
                </a:solidFill>
                <a:latin typeface="+mj-lt"/>
                <a:ea typeface="+mj-ea"/>
                <a:cs typeface="+mj-cs"/>
              </a:rPr>
              <a:t>Presented by:</a:t>
            </a:r>
          </a:p>
          <a:p>
            <a:pPr eaLnBrk="0" hangingPunct="0">
              <a:lnSpc>
                <a:spcPct val="85000"/>
              </a:lnSpc>
              <a:defRPr/>
            </a:pPr>
            <a:r>
              <a:rPr lang="en-US" sz="2200" b="1" dirty="0">
                <a:solidFill>
                  <a:schemeClr val="bg1"/>
                </a:solidFill>
                <a:latin typeface="+mj-lt"/>
                <a:ea typeface="+mj-ea"/>
                <a:cs typeface="+mj-cs"/>
              </a:rPr>
              <a:t>Date:</a:t>
            </a:r>
          </a:p>
        </p:txBody>
      </p:sp>
    </p:spTree>
    <p:extLst>
      <p:ext uri="{BB962C8B-B14F-4D97-AF65-F5344CB8AC3E}">
        <p14:creationId xmlns:p14="http://schemas.microsoft.com/office/powerpoint/2010/main" val="1965248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title"/>
          </p:nvPr>
        </p:nvSpPr>
        <p:spPr/>
        <p:txBody>
          <a:bodyPr>
            <a:normAutofit fontScale="90000"/>
          </a:bodyPr>
          <a:lstStyle/>
          <a:p>
            <a:r>
              <a:rPr lang="en-US" sz="3000" dirty="0" smtClean="0"/>
              <a:t>FDA Recommends Increased Safety Measures </a:t>
            </a:r>
            <a:br>
              <a:rPr lang="en-US" sz="3000" dirty="0" smtClean="0"/>
            </a:br>
            <a:r>
              <a:rPr lang="en-US" sz="3000" dirty="0" smtClean="0"/>
              <a:t>for Botulinum Toxin Products</a:t>
            </a:r>
          </a:p>
        </p:txBody>
      </p:sp>
      <p:sp>
        <p:nvSpPr>
          <p:cNvPr id="168968" name="Rectangle 8"/>
          <p:cNvSpPr>
            <a:spLocks noGrp="1" noChangeArrowheads="1"/>
          </p:cNvSpPr>
          <p:nvPr>
            <p:ph type="body" idx="1"/>
          </p:nvPr>
        </p:nvSpPr>
        <p:spPr>
          <a:xfrm>
            <a:off x="425885" y="1098552"/>
            <a:ext cx="8229600" cy="3841002"/>
          </a:xfrm>
        </p:spPr>
        <p:txBody>
          <a:bodyPr>
            <a:normAutofit lnSpcReduction="10000"/>
          </a:bodyPr>
          <a:lstStyle/>
          <a:p>
            <a:r>
              <a:rPr lang="en-US" sz="1800" dirty="0" smtClean="0"/>
              <a:t>The FDA has mandated class label changes to increase safety and minimize the risk of medication error for botulinum toxins (</a:t>
            </a:r>
            <a:r>
              <a:rPr lang="en-US" sz="1800" dirty="0" err="1" smtClean="0"/>
              <a:t>BoNTs</a:t>
            </a:r>
            <a:r>
              <a:rPr lang="en-US" sz="1800" dirty="0" smtClean="0"/>
              <a:t>).  This recommendation extends to all manufacturers of botulinum toxins to include</a:t>
            </a:r>
            <a:r>
              <a:rPr lang="en-US" sz="1800" baseline="30000" dirty="0" smtClean="0"/>
              <a:t>1</a:t>
            </a:r>
            <a:r>
              <a:rPr lang="en-US" sz="1800" dirty="0" smtClean="0"/>
              <a:t>:</a:t>
            </a:r>
          </a:p>
          <a:p>
            <a:pPr lvl="1"/>
            <a:r>
              <a:rPr lang="en-US" sz="1800" dirty="0" smtClean="0"/>
              <a:t>Safety language and boxed warning pertaining to the distant spread of toxin from the injection site to other areas of the body</a:t>
            </a:r>
          </a:p>
          <a:p>
            <a:pPr lvl="1"/>
            <a:r>
              <a:rPr lang="en-US" sz="1800" dirty="0" smtClean="0"/>
              <a:t>Language on non-interchangeability and difference in potency assay methods used</a:t>
            </a:r>
          </a:p>
          <a:p>
            <a:pPr lvl="1"/>
            <a:r>
              <a:rPr lang="en-US" sz="1800" dirty="0" smtClean="0"/>
              <a:t>Nomenclature differentiation among products (i.e. onabotulinumtoxinA, </a:t>
            </a:r>
            <a:r>
              <a:rPr lang="en-US" sz="1800" dirty="0" err="1" smtClean="0"/>
              <a:t>abobotulinumtoxinA</a:t>
            </a:r>
            <a:r>
              <a:rPr lang="en-US" sz="1800" dirty="0" smtClean="0"/>
              <a:t>, </a:t>
            </a:r>
            <a:r>
              <a:rPr lang="en-US" sz="1800" dirty="0" err="1" smtClean="0"/>
              <a:t>incobotulinumtoxinA</a:t>
            </a:r>
            <a:r>
              <a:rPr lang="en-US" sz="1800" dirty="0" smtClean="0"/>
              <a:t>, </a:t>
            </a:r>
            <a:r>
              <a:rPr lang="en-US" sz="1800" dirty="0" err="1" smtClean="0"/>
              <a:t>rimabotulinumtoxinB</a:t>
            </a:r>
            <a:r>
              <a:rPr lang="en-US" sz="1800" dirty="0" smtClean="0"/>
              <a:t>)</a:t>
            </a:r>
            <a:r>
              <a:rPr lang="en-US" sz="1800" baseline="30000" dirty="0" smtClean="0"/>
              <a:t>2-5</a:t>
            </a:r>
          </a:p>
          <a:p>
            <a:pPr lvl="1"/>
            <a:r>
              <a:rPr lang="en-US" sz="1800" dirty="0" smtClean="0"/>
              <a:t>REMS program to include</a:t>
            </a:r>
          </a:p>
          <a:p>
            <a:pPr lvl="3"/>
            <a:r>
              <a:rPr lang="en-US" sz="1700" dirty="0" smtClean="0"/>
              <a:t>Medication guide</a:t>
            </a:r>
          </a:p>
          <a:p>
            <a:pPr lvl="3"/>
            <a:r>
              <a:rPr lang="en-US" sz="1700" dirty="0" smtClean="0"/>
              <a:t>Communication plan</a:t>
            </a:r>
          </a:p>
          <a:p>
            <a:pPr lvl="3"/>
            <a:r>
              <a:rPr lang="en-US" sz="1700" dirty="0" smtClean="0"/>
              <a:t>Safety data collection</a:t>
            </a:r>
          </a:p>
          <a:p>
            <a:pPr lvl="1"/>
            <a:endParaRPr lang="en-US" sz="1800" dirty="0" smtClean="0"/>
          </a:p>
        </p:txBody>
      </p:sp>
      <p:sp>
        <p:nvSpPr>
          <p:cNvPr id="44036" name="Text Box 4"/>
          <p:cNvSpPr txBox="1">
            <a:spLocks noChangeArrowheads="1"/>
          </p:cNvSpPr>
          <p:nvPr/>
        </p:nvSpPr>
        <p:spPr bwMode="auto">
          <a:xfrm>
            <a:off x="425885" y="5325334"/>
            <a:ext cx="8602662" cy="646331"/>
          </a:xfrm>
          <a:prstGeom prst="rect">
            <a:avLst/>
          </a:prstGeom>
          <a:noFill/>
          <a:ln w="9525">
            <a:noFill/>
            <a:miter lim="800000"/>
            <a:headEnd/>
            <a:tailEnd/>
          </a:ln>
        </p:spPr>
        <p:txBody>
          <a:bodyPr>
            <a:spAutoFit/>
          </a:bodyPr>
          <a:lstStyle/>
          <a:p>
            <a:r>
              <a:rPr lang="en-US" sz="900" b="1" dirty="0">
                <a:latin typeface="Arial" panose="020B0604020202020204" pitchFamily="34" charset="0"/>
                <a:cs typeface="Arial" panose="020B0604020202020204" pitchFamily="34" charset="0"/>
              </a:rPr>
              <a:t>References:  </a:t>
            </a:r>
            <a:r>
              <a:rPr lang="en-US" sz="900" dirty="0">
                <a:latin typeface="Arial" panose="020B0604020202020204" pitchFamily="34" charset="0"/>
                <a:cs typeface="Arial" panose="020B0604020202020204" pitchFamily="34" charset="0"/>
              </a:rPr>
              <a:t>1. </a:t>
            </a:r>
            <a:r>
              <a:rPr lang="en-US" sz="900" dirty="0" smtClean="0">
                <a:latin typeface="Arial" panose="020B0604020202020204" pitchFamily="34" charset="0"/>
                <a:cs typeface="Arial" panose="020B0604020202020204" pitchFamily="34" charset="0"/>
              </a:rPr>
              <a:t>Food </a:t>
            </a:r>
            <a:r>
              <a:rPr lang="en-US" sz="900" dirty="0">
                <a:latin typeface="Arial" panose="020B0604020202020204" pitchFamily="34" charset="0"/>
                <a:cs typeface="Arial" panose="020B0604020202020204" pitchFamily="34" charset="0"/>
              </a:rPr>
              <a:t>and Drug Administration </a:t>
            </a:r>
            <a:r>
              <a:rPr lang="en-US" sz="900" dirty="0" smtClean="0">
                <a:latin typeface="Arial" panose="020B0604020202020204" pitchFamily="34" charset="0"/>
                <a:cs typeface="Arial" panose="020B0604020202020204" pitchFamily="34" charset="0"/>
              </a:rPr>
              <a:t>Web site</a:t>
            </a:r>
            <a:r>
              <a:rPr lang="en-US" sz="900" dirty="0">
                <a:latin typeface="Arial" panose="020B0604020202020204" pitchFamily="34" charset="0"/>
                <a:cs typeface="Arial" panose="020B0604020202020204" pitchFamily="34" charset="0"/>
              </a:rPr>
              <a:t>. </a:t>
            </a:r>
            <a:r>
              <a:rPr lang="en-US" sz="900" dirty="0" smtClean="0">
                <a:latin typeface="Arial" panose="020B0604020202020204" pitchFamily="34" charset="0"/>
                <a:cs typeface="Arial" panose="020B0604020202020204" pitchFamily="34" charset="0"/>
              </a:rPr>
              <a:t>Available at http</a:t>
            </a:r>
            <a:r>
              <a:rPr lang="en-US" sz="900" dirty="0">
                <a:latin typeface="Arial" panose="020B0604020202020204" pitchFamily="34" charset="0"/>
                <a:cs typeface="Arial" panose="020B0604020202020204" pitchFamily="34" charset="0"/>
              </a:rPr>
              <a:t>://www.fda.gov/bbs/topics/NEWS/2009/NEW02005.html. </a:t>
            </a:r>
            <a:r>
              <a:rPr lang="en-US" sz="900" dirty="0" smtClean="0">
                <a:latin typeface="Arial" panose="020B0604020202020204" pitchFamily="34" charset="0"/>
                <a:cs typeface="Arial" panose="020B0604020202020204" pitchFamily="34" charset="0"/>
              </a:rPr>
              <a:t>Accessed </a:t>
            </a:r>
            <a:r>
              <a:rPr lang="en-US" sz="900" dirty="0">
                <a:latin typeface="Arial" panose="020B0604020202020204" pitchFamily="34" charset="0"/>
                <a:cs typeface="Arial" panose="020B0604020202020204" pitchFamily="34" charset="0"/>
              </a:rPr>
              <a:t>April 30, 2009. </a:t>
            </a:r>
            <a:r>
              <a:rPr lang="en-US" sz="900" dirty="0" smtClean="0">
                <a:latin typeface="Arial" panose="020B0604020202020204" pitchFamily="34" charset="0"/>
                <a:cs typeface="Arial" panose="020B0604020202020204" pitchFamily="34" charset="0"/>
              </a:rPr>
              <a:t/>
            </a:r>
            <a:br>
              <a:rPr lang="en-US" sz="900" dirty="0" smtClean="0">
                <a:latin typeface="Arial" panose="020B0604020202020204" pitchFamily="34" charset="0"/>
                <a:cs typeface="Arial" panose="020B0604020202020204" pitchFamily="34" charset="0"/>
              </a:rPr>
            </a:br>
            <a:r>
              <a:rPr lang="en-US" sz="900" dirty="0" smtClean="0">
                <a:latin typeface="Arial" panose="020B0604020202020204" pitchFamily="34" charset="0"/>
                <a:cs typeface="Arial" panose="020B0604020202020204" pitchFamily="34" charset="0"/>
              </a:rPr>
              <a:t>2. BOTOX</a:t>
            </a:r>
            <a:r>
              <a:rPr lang="en-US" sz="900" baseline="30000" dirty="0" smtClean="0">
                <a:latin typeface="Arial" panose="020B0604020202020204" pitchFamily="34" charset="0"/>
                <a:cs typeface="Arial" panose="020B0604020202020204" pitchFamily="34" charset="0"/>
              </a:rPr>
              <a:t>®</a:t>
            </a:r>
            <a:r>
              <a:rPr lang="en-US" sz="900" dirty="0" smtClean="0">
                <a:latin typeface="Arial" panose="020B0604020202020204" pitchFamily="34" charset="0"/>
                <a:cs typeface="Arial" panose="020B0604020202020204" pitchFamily="34" charset="0"/>
              </a:rPr>
              <a:t> [Prescribing Information]. Irvine, CA: Allergan, Inc.; February 2014.  3. </a:t>
            </a:r>
            <a:r>
              <a:rPr lang="en-US" sz="900" dirty="0" err="1" smtClean="0">
                <a:latin typeface="Arial" panose="020B0604020202020204" pitchFamily="34" charset="0"/>
                <a:cs typeface="Arial" panose="020B0604020202020204" pitchFamily="34" charset="0"/>
              </a:rPr>
              <a:t>Myobloc</a:t>
            </a:r>
            <a:r>
              <a:rPr lang="en-US" sz="900" i="1" dirty="0" smtClean="0">
                <a:latin typeface="Arial" panose="020B0604020202020204" pitchFamily="34" charset="0"/>
                <a:cs typeface="Arial" panose="020B0604020202020204" pitchFamily="34" charset="0"/>
              </a:rPr>
              <a:t> </a:t>
            </a:r>
            <a:r>
              <a:rPr lang="en-US" sz="900" dirty="0" smtClean="0">
                <a:latin typeface="Arial" panose="020B0604020202020204" pitchFamily="34" charset="0"/>
                <a:cs typeface="Arial" panose="020B0604020202020204" pitchFamily="34" charset="0"/>
              </a:rPr>
              <a:t>[Prescribing Information]. Malvern, PA: Solstice Neurosciences, Inc.; </a:t>
            </a:r>
            <a:br>
              <a:rPr lang="en-US" sz="900" dirty="0" smtClean="0">
                <a:latin typeface="Arial" panose="020B0604020202020204" pitchFamily="34" charset="0"/>
                <a:cs typeface="Arial" panose="020B0604020202020204" pitchFamily="34" charset="0"/>
              </a:rPr>
            </a:br>
            <a:r>
              <a:rPr lang="en-US" sz="900" dirty="0" smtClean="0">
                <a:latin typeface="Arial" panose="020B0604020202020204" pitchFamily="34" charset="0"/>
                <a:cs typeface="Arial" panose="020B0604020202020204" pitchFamily="34" charset="0"/>
              </a:rPr>
              <a:t>May 2010. 4. </a:t>
            </a:r>
            <a:r>
              <a:rPr lang="en-US" sz="900" dirty="0" err="1" smtClean="0">
                <a:latin typeface="Arial" panose="020B0604020202020204" pitchFamily="34" charset="0"/>
                <a:cs typeface="Arial" panose="020B0604020202020204" pitchFamily="34" charset="0"/>
              </a:rPr>
              <a:t>Dysport</a:t>
            </a:r>
            <a:r>
              <a:rPr lang="en-US" sz="900" dirty="0" smtClean="0">
                <a:latin typeface="Arial" panose="020B0604020202020204" pitchFamily="34" charset="0"/>
                <a:cs typeface="Arial" panose="020B0604020202020204" pitchFamily="34" charset="0"/>
              </a:rPr>
              <a:t> [Prescribing Information]. Basking Ridge, NJ: </a:t>
            </a:r>
            <a:r>
              <a:rPr lang="en-US" sz="900" dirty="0" err="1" smtClean="0">
                <a:latin typeface="Arial" panose="020B0604020202020204" pitchFamily="34" charset="0"/>
                <a:cs typeface="Arial" panose="020B0604020202020204" pitchFamily="34" charset="0"/>
              </a:rPr>
              <a:t>Ipsen</a:t>
            </a:r>
            <a:r>
              <a:rPr lang="en-US" sz="900" dirty="0" smtClean="0">
                <a:latin typeface="Arial" panose="020B0604020202020204" pitchFamily="34" charset="0"/>
                <a:cs typeface="Arial" panose="020B0604020202020204" pitchFamily="34" charset="0"/>
              </a:rPr>
              <a:t> </a:t>
            </a:r>
            <a:r>
              <a:rPr lang="en-US" sz="900" dirty="0" err="1" smtClean="0">
                <a:latin typeface="Arial" panose="020B0604020202020204" pitchFamily="34" charset="0"/>
                <a:cs typeface="Arial" panose="020B0604020202020204" pitchFamily="34" charset="0"/>
              </a:rPr>
              <a:t>Biopharm</a:t>
            </a:r>
            <a:r>
              <a:rPr lang="en-US" sz="900" dirty="0" smtClean="0">
                <a:latin typeface="Arial" panose="020B0604020202020204" pitchFamily="34" charset="0"/>
                <a:cs typeface="Arial" panose="020B0604020202020204" pitchFamily="34" charset="0"/>
              </a:rPr>
              <a:t> Ltd.; March 2012. </a:t>
            </a:r>
            <a:r>
              <a:rPr lang="en-US" sz="900" i="1" dirty="0" smtClean="0">
                <a:latin typeface="Arial" panose="020B0604020202020204" pitchFamily="34" charset="0"/>
                <a:cs typeface="Arial" panose="020B0604020202020204" pitchFamily="34" charset="0"/>
              </a:rPr>
              <a:t>5. </a:t>
            </a:r>
            <a:r>
              <a:rPr lang="en-US" sz="900" dirty="0" err="1" smtClean="0">
                <a:latin typeface="Arial" panose="020B0604020202020204" pitchFamily="34" charset="0"/>
                <a:cs typeface="Arial" panose="020B0604020202020204" pitchFamily="34" charset="0"/>
              </a:rPr>
              <a:t>Xeomin</a:t>
            </a:r>
            <a:r>
              <a:rPr lang="en-US" sz="900" i="1" dirty="0" smtClean="0">
                <a:latin typeface="Arial" panose="020B0604020202020204" pitchFamily="34" charset="0"/>
                <a:cs typeface="Arial" panose="020B0604020202020204" pitchFamily="34" charset="0"/>
              </a:rPr>
              <a:t> </a:t>
            </a:r>
            <a:r>
              <a:rPr lang="en-US" sz="900" dirty="0" smtClean="0">
                <a:latin typeface="Arial" panose="020B0604020202020204" pitchFamily="34" charset="0"/>
                <a:cs typeface="Arial" panose="020B0604020202020204" pitchFamily="34" charset="0"/>
              </a:rPr>
              <a:t>[Prescribing Information]. Greensboro, NC: </a:t>
            </a:r>
            <a:r>
              <a:rPr lang="en-US" sz="900" dirty="0" err="1" smtClean="0">
                <a:latin typeface="Arial" panose="020B0604020202020204" pitchFamily="34" charset="0"/>
                <a:cs typeface="Arial" panose="020B0604020202020204" pitchFamily="34" charset="0"/>
              </a:rPr>
              <a:t>Merz</a:t>
            </a:r>
            <a:r>
              <a:rPr lang="en-US" sz="900" dirty="0" smtClean="0">
                <a:latin typeface="Arial" panose="020B0604020202020204" pitchFamily="34" charset="0"/>
                <a:cs typeface="Arial" panose="020B0604020202020204" pitchFamily="34" charset="0"/>
              </a:rPr>
              <a:t> Pharmaceuticals, LLC.; April 2014.</a:t>
            </a:r>
            <a:endParaRPr lang="en-US" sz="900" baseline="30000" dirty="0">
              <a:latin typeface="Arial" panose="020B0604020202020204" pitchFamily="34" charset="0"/>
              <a:cs typeface="Arial" panose="020B0604020202020204" pitchFamily="34" charset="0"/>
            </a:endParaRPr>
          </a:p>
        </p:txBody>
      </p:sp>
      <p:sp>
        <p:nvSpPr>
          <p:cNvPr id="6" name="Rectangle 3"/>
          <p:cNvSpPr>
            <a:spLocks noChangeArrowheads="1"/>
          </p:cNvSpPr>
          <p:nvPr/>
        </p:nvSpPr>
        <p:spPr bwMode="auto">
          <a:xfrm>
            <a:off x="425885" y="4948574"/>
            <a:ext cx="9144000" cy="461665"/>
          </a:xfrm>
          <a:prstGeom prst="rect">
            <a:avLst/>
          </a:prstGeom>
          <a:noFill/>
          <a:ln w="9525">
            <a:noFill/>
            <a:miter lim="800000"/>
            <a:headEnd/>
            <a:tailEnd/>
          </a:ln>
        </p:spPr>
        <p:txBody>
          <a:bodyPr>
            <a:spAutoFit/>
          </a:bodyPr>
          <a:lstStyle/>
          <a:p>
            <a:r>
              <a:rPr lang="en-US" sz="1200" b="1" dirty="0">
                <a:latin typeface="Arial" panose="020B0604020202020204" pitchFamily="34" charset="0"/>
                <a:cs typeface="Arial" panose="020B0604020202020204" pitchFamily="34" charset="0"/>
              </a:rPr>
              <a:t>Please see BOTOX</a:t>
            </a:r>
            <a:r>
              <a:rPr lang="en-US" sz="1200" b="1" baseline="30000"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 and BOTOX</a:t>
            </a:r>
            <a:r>
              <a:rPr lang="en-US" sz="1200" b="1" baseline="30000"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 Cosmetic Indications, Important Limitations, and Important Safety </a:t>
            </a:r>
            <a:r>
              <a:rPr lang="en-US" sz="1200" b="1" dirty="0" smtClean="0">
                <a:latin typeface="Arial" panose="020B0604020202020204" pitchFamily="34" charset="0"/>
                <a:cs typeface="Arial" panose="020B0604020202020204" pitchFamily="34" charset="0"/>
              </a:rPr>
              <a:t>Information</a:t>
            </a:r>
            <a:br>
              <a:rPr lang="en-US" sz="1200" b="1"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including </a:t>
            </a:r>
            <a:r>
              <a:rPr lang="en-US" sz="1200" b="1" dirty="0">
                <a:latin typeface="Arial" panose="020B0604020202020204" pitchFamily="34" charset="0"/>
                <a:cs typeface="Arial" panose="020B0604020202020204" pitchFamily="34" charset="0"/>
              </a:rPr>
              <a:t>Boxed </a:t>
            </a:r>
            <a:r>
              <a:rPr lang="en-US" sz="1200" b="1" dirty="0" smtClean="0">
                <a:latin typeface="Arial" panose="020B0604020202020204" pitchFamily="34" charset="0"/>
                <a:cs typeface="Arial" panose="020B0604020202020204" pitchFamily="34" charset="0"/>
              </a:rPr>
              <a:t>Warning </a:t>
            </a:r>
            <a:r>
              <a:rPr lang="en-US" sz="1200" b="1" dirty="0">
                <a:latin typeface="Arial" panose="020B0604020202020204" pitchFamily="34" charset="0"/>
                <a:cs typeface="Arial" panose="020B0604020202020204" pitchFamily="34" charset="0"/>
              </a:rPr>
              <a:t>throughout this </a:t>
            </a:r>
            <a:r>
              <a:rPr lang="en-US" sz="1200" b="1" dirty="0" smtClean="0">
                <a:latin typeface="Arial" panose="020B0604020202020204" pitchFamily="34" charset="0"/>
                <a:cs typeface="Arial" panose="020B0604020202020204" pitchFamily="34" charset="0"/>
              </a:rPr>
              <a:t>presentation.</a:t>
            </a:r>
            <a:endParaRPr lang="en-US" sz="1200" b="1"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32792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050" y="0"/>
            <a:ext cx="9013373" cy="914400"/>
          </a:xfrm>
        </p:spPr>
        <p:txBody>
          <a:bodyPr>
            <a:noAutofit/>
          </a:bodyPr>
          <a:lstStyle/>
          <a:p>
            <a:r>
              <a:rPr lang="en-US" sz="1800" dirty="0"/>
              <a:t>BOTOX</a:t>
            </a:r>
            <a:r>
              <a:rPr lang="en-US" sz="1800" baseline="30000" dirty="0"/>
              <a:t>®</a:t>
            </a:r>
            <a:r>
              <a:rPr lang="en-US" sz="1800" dirty="0"/>
              <a:t> (onabotulinumtoxinA) &amp; BOTOX</a:t>
            </a:r>
            <a:r>
              <a:rPr lang="en-US" sz="1800" baseline="30000" dirty="0"/>
              <a:t>®</a:t>
            </a:r>
            <a:r>
              <a:rPr lang="en-US" sz="1800" dirty="0"/>
              <a:t> Cosmetic (onabotulinumtoxinA) </a:t>
            </a:r>
            <a:r>
              <a:rPr lang="en-US" sz="1800" dirty="0" smtClean="0"/>
              <a:t>Important </a:t>
            </a:r>
            <a:r>
              <a:rPr lang="en-US" sz="1800" dirty="0"/>
              <a:t>Safety Information </a:t>
            </a:r>
            <a:r>
              <a:rPr lang="en-US" sz="1800" b="0" dirty="0"/>
              <a:t>(continued)</a:t>
            </a:r>
          </a:p>
        </p:txBody>
      </p:sp>
      <p:sp>
        <p:nvSpPr>
          <p:cNvPr id="3" name="Content Placeholder 2"/>
          <p:cNvSpPr>
            <a:spLocks noGrp="1"/>
          </p:cNvSpPr>
          <p:nvPr>
            <p:ph idx="4294967295"/>
          </p:nvPr>
        </p:nvSpPr>
        <p:spPr>
          <a:xfrm>
            <a:off x="452438" y="1027113"/>
            <a:ext cx="8312150" cy="4678362"/>
          </a:xfrm>
        </p:spPr>
        <p:txBody>
          <a:bodyPr>
            <a:normAutofit fontScale="92500"/>
          </a:bodyPr>
          <a:lstStyle/>
          <a:p>
            <a:pPr marL="0" indent="0">
              <a:lnSpc>
                <a:spcPct val="110000"/>
              </a:lnSpc>
              <a:spcBef>
                <a:spcPts val="100"/>
              </a:spcBef>
              <a:buNone/>
            </a:pPr>
            <a:r>
              <a:rPr lang="en-US" sz="1200" b="1" dirty="0" smtClean="0">
                <a:latin typeface="Arial" panose="020B0604020202020204" pitchFamily="34" charset="0"/>
                <a:cs typeface="Arial" panose="020B0604020202020204" pitchFamily="34" charset="0"/>
              </a:rPr>
              <a:t>Injections </a:t>
            </a:r>
            <a:r>
              <a:rPr lang="en-US" sz="1200" b="1" dirty="0">
                <a:latin typeface="Arial" panose="020B0604020202020204" pitchFamily="34" charset="0"/>
                <a:cs typeface="Arial" panose="020B0604020202020204" pitchFamily="34" charset="0"/>
              </a:rPr>
              <a:t>In or Near Vulnerable </a:t>
            </a:r>
            <a:r>
              <a:rPr lang="en-US" sz="1200" b="1" dirty="0" smtClean="0">
                <a:latin typeface="Arial" panose="020B0604020202020204" pitchFamily="34" charset="0"/>
                <a:cs typeface="Arial" panose="020B0604020202020204" pitchFamily="34" charset="0"/>
              </a:rPr>
              <a:t>Anatomic Structures</a:t>
            </a:r>
            <a:endParaRPr lang="en-US" sz="1200" dirty="0">
              <a:latin typeface="Arial" panose="020B0604020202020204" pitchFamily="34" charset="0"/>
              <a:cs typeface="Arial" panose="020B0604020202020204" pitchFamily="34" charset="0"/>
            </a:endParaRPr>
          </a:p>
          <a:p>
            <a:pPr marL="0" indent="0">
              <a:lnSpc>
                <a:spcPct val="110000"/>
              </a:lnSpc>
              <a:spcBef>
                <a:spcPts val="100"/>
              </a:spcBef>
              <a:buNone/>
            </a:pPr>
            <a:r>
              <a:rPr lang="en-US" sz="1200" dirty="0">
                <a:latin typeface="Arial" panose="020B0604020202020204" pitchFamily="34" charset="0"/>
                <a:cs typeface="Arial" panose="020B0604020202020204" pitchFamily="34" charset="0"/>
              </a:rPr>
              <a:t>Care should be taken when injecting in or near vulnerable anatomic structures. </a:t>
            </a:r>
            <a:r>
              <a:rPr lang="en-US" sz="1200" dirty="0" smtClean="0">
                <a:latin typeface="Arial" panose="020B0604020202020204" pitchFamily="34" charset="0"/>
                <a:cs typeface="Arial" panose="020B0604020202020204" pitchFamily="34" charset="0"/>
              </a:rPr>
              <a:t>Serious adverse </a:t>
            </a:r>
            <a:r>
              <a:rPr lang="en-US" sz="1200" dirty="0">
                <a:latin typeface="Arial" panose="020B0604020202020204" pitchFamily="34" charset="0"/>
                <a:cs typeface="Arial" panose="020B0604020202020204" pitchFamily="34" charset="0"/>
              </a:rPr>
              <a:t>events including fatal outcomes have been reported in patients who had received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injected directly into salivary glands, the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oro-lingual-pharyngeal </a:t>
            </a:r>
            <a:r>
              <a:rPr lang="en-US" sz="1200" dirty="0">
                <a:latin typeface="Arial" panose="020B0604020202020204" pitchFamily="34" charset="0"/>
                <a:cs typeface="Arial" panose="020B0604020202020204" pitchFamily="34" charset="0"/>
              </a:rPr>
              <a:t>region, esophagus and stomach. Some patients had pre-existing dysphagia or significant debility. (Safety and effectiveness have not been established for indications pertaining to these injection sites.) Pneumothorax associated with injection procedure has been reported following the administration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near the thorax. Caution is warranted when injecting in proximity to the lung, particularly the apices</a:t>
            </a:r>
            <a:r>
              <a:rPr lang="en-US" sz="1200" dirty="0" smtClean="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t/>
            </a:r>
            <a:br>
              <a:rPr lang="en-US" sz="1200" dirty="0"/>
            </a:br>
            <a:r>
              <a:rPr lang="en-US" sz="1200" dirty="0" smtClean="0"/>
              <a:t/>
            </a:r>
            <a:br>
              <a:rPr lang="en-US" sz="1200" dirty="0" smtClean="0"/>
            </a:br>
            <a:r>
              <a:rPr lang="en-US" sz="1200" b="1" dirty="0" smtClean="0">
                <a:latin typeface="Arial" panose="020B0604020202020204" pitchFamily="34" charset="0"/>
                <a:cs typeface="Arial" panose="020B0604020202020204" pitchFamily="34" charset="0"/>
              </a:rPr>
              <a:t>Hypersensitivity </a:t>
            </a:r>
            <a:r>
              <a:rPr lang="en-US" sz="1200" b="1" dirty="0">
                <a:latin typeface="Arial" panose="020B0604020202020204" pitchFamily="34" charset="0"/>
                <a:cs typeface="Arial" panose="020B0604020202020204" pitchFamily="34" charset="0"/>
              </a:rPr>
              <a:t>Reactions</a:t>
            </a:r>
            <a:endParaRPr lang="en-US" sz="1200" dirty="0">
              <a:latin typeface="Arial" panose="020B0604020202020204" pitchFamily="34" charset="0"/>
              <a:cs typeface="Arial" panose="020B0604020202020204" pitchFamily="34" charset="0"/>
            </a:endParaRPr>
          </a:p>
          <a:p>
            <a:pPr marL="0" indent="0">
              <a:lnSpc>
                <a:spcPct val="110000"/>
              </a:lnSpc>
              <a:spcBef>
                <a:spcPts val="100"/>
              </a:spcBef>
              <a:buNone/>
            </a:pPr>
            <a:r>
              <a:rPr lang="en-US" sz="1200" dirty="0">
                <a:latin typeface="Arial" panose="020B0604020202020204" pitchFamily="34" charset="0"/>
                <a:cs typeface="Arial" panose="020B0604020202020204" pitchFamily="34" charset="0"/>
              </a:rPr>
              <a:t>Serious and/or immediate hypersensitivity reactions have been reported. These reactions include anaphylaxis, serum sickness, urticaria, soft-tissue edema, and dyspnea. If such a reaction occurs, further injection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or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Cosmetic should be discontinued and appropriate medical therapy immediately instituted. One fatal case of anaphylaxis has been reported in which lidocaine was used as the diluent, and consequently the causal agent cannot be reliably </a:t>
            </a:r>
            <a:r>
              <a:rPr lang="en-US" sz="1200" dirty="0" smtClean="0">
                <a:latin typeface="Arial" panose="020B0604020202020204" pitchFamily="34" charset="0"/>
                <a:cs typeface="Arial" panose="020B0604020202020204" pitchFamily="34" charset="0"/>
              </a:rPr>
              <a:t>determined.</a:t>
            </a:r>
            <a:r>
              <a:rPr lang="en-US" sz="1200" dirty="0"/>
              <a:t/>
            </a:r>
            <a:br>
              <a:rPr lang="en-US" sz="1200" dirty="0"/>
            </a:br>
            <a:r>
              <a:rPr lang="en-US" sz="1200" dirty="0" smtClean="0"/>
              <a:t/>
            </a:r>
            <a:br>
              <a:rPr lang="en-US" sz="1200" dirty="0" smtClean="0"/>
            </a:br>
            <a:r>
              <a:rPr lang="en-US" sz="1200" b="1" dirty="0" smtClean="0">
                <a:latin typeface="Arial" panose="020B0604020202020204" pitchFamily="34" charset="0"/>
                <a:cs typeface="Arial" panose="020B0604020202020204" pitchFamily="34" charset="0"/>
              </a:rPr>
              <a:t>Dysphagia </a:t>
            </a:r>
            <a:r>
              <a:rPr lang="en-US" sz="1200" b="1" dirty="0">
                <a:latin typeface="Arial" panose="020B0604020202020204" pitchFamily="34" charset="0"/>
                <a:cs typeface="Arial" panose="020B0604020202020204" pitchFamily="34" charset="0"/>
              </a:rPr>
              <a:t>and Breathing Difficulties in Treatment of Cervical Dystonia</a:t>
            </a:r>
            <a:endParaRPr lang="en-US" sz="1200" dirty="0">
              <a:latin typeface="Arial" panose="020B0604020202020204" pitchFamily="34" charset="0"/>
              <a:cs typeface="Arial" panose="020B0604020202020204" pitchFamily="34" charset="0"/>
            </a:endParaRPr>
          </a:p>
          <a:p>
            <a:pPr marL="0" indent="0">
              <a:lnSpc>
                <a:spcPct val="110000"/>
              </a:lnSpc>
              <a:spcBef>
                <a:spcPts val="100"/>
              </a:spcBef>
              <a:buNone/>
            </a:pPr>
            <a:r>
              <a:rPr lang="en-US" sz="1200" dirty="0">
                <a:latin typeface="Arial" panose="020B0604020202020204" pitchFamily="34" charset="0"/>
                <a:cs typeface="Arial" panose="020B0604020202020204" pitchFamily="34" charset="0"/>
              </a:rPr>
              <a:t>Treatment with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and other botulinum toxin products can result in swallowing </a:t>
            </a:r>
            <a:r>
              <a:rPr lang="en-US" sz="1200" dirty="0" smtClean="0">
                <a:latin typeface="Arial" panose="020B0604020202020204" pitchFamily="34" charset="0"/>
                <a:cs typeface="Arial" panose="020B0604020202020204" pitchFamily="34" charset="0"/>
              </a:rPr>
              <a:t>or breathing </a:t>
            </a:r>
            <a:r>
              <a:rPr lang="en-US" sz="1200" dirty="0">
                <a:latin typeface="Arial" panose="020B0604020202020204" pitchFamily="34" charset="0"/>
                <a:cs typeface="Arial" panose="020B0604020202020204" pitchFamily="34" charset="0"/>
              </a:rPr>
              <a:t>difficulties. Patients with pre-existing swallowing or breathing difficulties may be more susceptible to these complications. When distant effects occur, additional respiratory muscles may be involved (see Boxed Warning</a:t>
            </a:r>
            <a:r>
              <a:rPr lang="en-US" sz="1200" dirty="0" smtClean="0">
                <a:latin typeface="Arial" panose="020B0604020202020204" pitchFamily="34" charset="0"/>
                <a:cs typeface="Arial" panose="020B0604020202020204" pitchFamily="34" charset="0"/>
              </a:rPr>
              <a:t>).</a:t>
            </a:r>
            <a:r>
              <a:rPr lang="en-US" sz="1200" dirty="0"/>
              <a:t/>
            </a:r>
            <a:br>
              <a:rPr lang="en-US" sz="1200" dirty="0"/>
            </a:br>
            <a:r>
              <a:rPr lang="en-US" sz="1200" dirty="0" smtClean="0"/>
              <a:t/>
            </a:r>
            <a:br>
              <a:rPr lang="en-US" sz="1200" dirty="0" smtClean="0"/>
            </a:br>
            <a:r>
              <a:rPr lang="en-US" sz="1200" b="1" dirty="0" smtClean="0">
                <a:latin typeface="Arial" panose="020B0604020202020204" pitchFamily="34" charset="0"/>
                <a:cs typeface="Arial" panose="020B0604020202020204" pitchFamily="34" charset="0"/>
              </a:rPr>
              <a:t>Pre-Existing </a:t>
            </a:r>
            <a:r>
              <a:rPr lang="en-US" sz="1200" b="1" dirty="0">
                <a:latin typeface="Arial" panose="020B0604020202020204" pitchFamily="34" charset="0"/>
                <a:cs typeface="Arial" panose="020B0604020202020204" pitchFamily="34" charset="0"/>
              </a:rPr>
              <a:t>Neuromuscular Disorders</a:t>
            </a:r>
            <a:endParaRPr lang="en-US" sz="1200" dirty="0">
              <a:latin typeface="Arial" panose="020B0604020202020204" pitchFamily="34" charset="0"/>
              <a:cs typeface="Arial" panose="020B0604020202020204" pitchFamily="34" charset="0"/>
            </a:endParaRPr>
          </a:p>
          <a:p>
            <a:pPr marL="0" indent="0">
              <a:lnSpc>
                <a:spcPct val="110000"/>
              </a:lnSpc>
              <a:spcBef>
                <a:spcPts val="100"/>
              </a:spcBef>
              <a:buNone/>
            </a:pPr>
            <a:r>
              <a:rPr lang="en-US" sz="1200" dirty="0">
                <a:latin typeface="Arial" panose="020B0604020202020204" pitchFamily="34" charset="0"/>
                <a:cs typeface="Arial" panose="020B0604020202020204" pitchFamily="34" charset="0"/>
              </a:rPr>
              <a:t>Individuals with peripheral motor neuropathic diseases, amyotrophic lateral sclerosis, </a:t>
            </a:r>
            <a:r>
              <a:rPr lang="en-US" sz="1200" dirty="0" smtClean="0">
                <a:latin typeface="Arial" panose="020B0604020202020204" pitchFamily="34" charset="0"/>
                <a:cs typeface="Arial" panose="020B0604020202020204" pitchFamily="34" charset="0"/>
              </a:rPr>
              <a:t>or neuromuscular </a:t>
            </a:r>
            <a:r>
              <a:rPr lang="en-US" sz="1200" dirty="0">
                <a:latin typeface="Arial" panose="020B0604020202020204" pitchFamily="34" charset="0"/>
                <a:cs typeface="Arial" panose="020B0604020202020204" pitchFamily="34" charset="0"/>
              </a:rPr>
              <a:t>junctional disorders (eg, myasthenia gravis or Lambert-Eaton </a:t>
            </a:r>
            <a:r>
              <a:rPr lang="en-US" sz="1200" dirty="0" smtClean="0">
                <a:latin typeface="Arial" panose="020B0604020202020204" pitchFamily="34" charset="0"/>
                <a:cs typeface="Arial" panose="020B0604020202020204" pitchFamily="34" charset="0"/>
              </a:rPr>
              <a:t>syndrome) should </a:t>
            </a:r>
            <a:r>
              <a:rPr lang="en-US" sz="1200" dirty="0">
                <a:latin typeface="Arial" panose="020B0604020202020204" pitchFamily="34" charset="0"/>
                <a:cs typeface="Arial" panose="020B0604020202020204" pitchFamily="34" charset="0"/>
              </a:rPr>
              <a:t>be monitored particularly closely when given botulinum toxin. Patients </a:t>
            </a:r>
            <a:r>
              <a:rPr lang="en-US" sz="1200" dirty="0" smtClean="0">
                <a:latin typeface="Arial" panose="020B0604020202020204" pitchFamily="34" charset="0"/>
                <a:cs typeface="Arial" panose="020B0604020202020204" pitchFamily="34" charset="0"/>
              </a:rPr>
              <a:t>with neuromuscular </a:t>
            </a:r>
            <a:r>
              <a:rPr lang="en-US" sz="1200" dirty="0">
                <a:latin typeface="Arial" panose="020B0604020202020204" pitchFamily="34" charset="0"/>
                <a:cs typeface="Arial" panose="020B0604020202020204" pitchFamily="34" charset="0"/>
              </a:rPr>
              <a:t>disorders may be at increased risk of clinically significant </a:t>
            </a:r>
            <a:r>
              <a:rPr lang="en-US" sz="1200" dirty="0" smtClean="0">
                <a:latin typeface="Arial" panose="020B0604020202020204" pitchFamily="34" charset="0"/>
                <a:cs typeface="Arial" panose="020B0604020202020204" pitchFamily="34" charset="0"/>
              </a:rPr>
              <a:t>effects including </a:t>
            </a:r>
            <a:r>
              <a:rPr lang="en-US" sz="1200" dirty="0">
                <a:latin typeface="Arial" panose="020B0604020202020204" pitchFamily="34" charset="0"/>
                <a:cs typeface="Arial" panose="020B0604020202020204" pitchFamily="34" charset="0"/>
              </a:rPr>
              <a:t>severe dysphagia and respiratory compromise from therapeutic doses </a:t>
            </a:r>
            <a:r>
              <a:rPr lang="en-US" sz="1200" dirty="0" smtClean="0">
                <a:latin typeface="Arial" panose="020B0604020202020204" pitchFamily="34" charset="0"/>
                <a:cs typeface="Arial" panose="020B0604020202020204" pitchFamily="34" charset="0"/>
              </a:rPr>
              <a:t>of BOTOX</a:t>
            </a:r>
            <a:r>
              <a:rPr lang="en-US" sz="1200" baseline="30000" dirty="0" smtClean="0">
                <a:latin typeface="Arial" panose="020B0604020202020204" pitchFamily="34" charset="0"/>
                <a:cs typeface="Arial" panose="020B0604020202020204" pitchFamily="34" charset="0"/>
              </a:rPr>
              <a:t>®</a:t>
            </a:r>
            <a:r>
              <a:rPr lang="en-US" sz="1200" dirty="0" smtClean="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p:txBody>
      </p:sp>
      <p:sp>
        <p:nvSpPr>
          <p:cNvPr id="6" name="TextBox 5"/>
          <p:cNvSpPr txBox="1">
            <a:spLocks noChangeArrowheads="1"/>
          </p:cNvSpPr>
          <p:nvPr/>
        </p:nvSpPr>
        <p:spPr bwMode="auto">
          <a:xfrm>
            <a:off x="452438" y="5641848"/>
            <a:ext cx="828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buNone/>
            </a:pPr>
            <a:r>
              <a:rPr lang="en-US" sz="1200" b="1" dirty="0" smtClean="0"/>
              <a:t>Please see additional Important Safety Information on the next slide.</a:t>
            </a:r>
          </a:p>
        </p:txBody>
      </p:sp>
    </p:spTree>
    <p:extLst>
      <p:ext uri="{BB962C8B-B14F-4D97-AF65-F5344CB8AC3E}">
        <p14:creationId xmlns:p14="http://schemas.microsoft.com/office/powerpoint/2010/main" val="821157705"/>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4"/>
          <p:cNvSpPr txBox="1">
            <a:spLocks noChangeArrowheads="1"/>
          </p:cNvSpPr>
          <p:nvPr/>
        </p:nvSpPr>
        <p:spPr bwMode="auto">
          <a:xfrm>
            <a:off x="438410" y="5383099"/>
            <a:ext cx="8580084" cy="553998"/>
          </a:xfrm>
          <a:prstGeom prst="rect">
            <a:avLst/>
          </a:prstGeom>
          <a:noFill/>
          <a:ln w="9525">
            <a:noFill/>
            <a:miter lim="800000"/>
            <a:headEnd/>
            <a:tailEnd/>
          </a:ln>
        </p:spPr>
        <p:txBody>
          <a:bodyPr wrap="square">
            <a:spAutoFit/>
          </a:bodyPr>
          <a:lstStyle/>
          <a:p>
            <a:r>
              <a:rPr lang="en-US" sz="1000" b="1" dirty="0">
                <a:latin typeface="Arial" panose="020B0604020202020204" pitchFamily="34" charset="0"/>
                <a:cs typeface="Arial" panose="020B0604020202020204" pitchFamily="34" charset="0"/>
              </a:rPr>
              <a:t>References:  </a:t>
            </a:r>
            <a:r>
              <a:rPr lang="en-US" sz="1000" dirty="0">
                <a:latin typeface="Arial" panose="020B0604020202020204" pitchFamily="34" charset="0"/>
                <a:cs typeface="Arial" panose="020B0604020202020204" pitchFamily="34" charset="0"/>
              </a:rPr>
              <a:t>1. </a:t>
            </a:r>
            <a:r>
              <a:rPr lang="en-US" sz="1000" dirty="0" err="1">
                <a:latin typeface="Arial" panose="020B0604020202020204" pitchFamily="34" charset="0"/>
                <a:cs typeface="Arial" panose="020B0604020202020204" pitchFamily="34" charset="0"/>
              </a:rPr>
              <a:t>Sampaio</a:t>
            </a:r>
            <a:r>
              <a:rPr lang="en-US" sz="1000" dirty="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C. </a:t>
            </a:r>
            <a:r>
              <a:rPr lang="en-US" sz="1000" i="1" dirty="0" err="1">
                <a:latin typeface="Arial" panose="020B0604020202020204" pitchFamily="34" charset="0"/>
                <a:cs typeface="Arial" panose="020B0604020202020204" pitchFamily="34" charset="0"/>
              </a:rPr>
              <a:t>Mov</a:t>
            </a:r>
            <a:r>
              <a:rPr lang="en-US" sz="1000" i="1"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Disord</a:t>
            </a:r>
            <a:r>
              <a:rPr lang="en-US" sz="1000" dirty="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2004;19(S8):S129-S136.  </a:t>
            </a:r>
            <a:r>
              <a:rPr lang="en-US" sz="1000" dirty="0">
                <a:latin typeface="Arial" panose="020B0604020202020204" pitchFamily="34" charset="0"/>
                <a:cs typeface="Arial" panose="020B0604020202020204" pitchFamily="34" charset="0"/>
              </a:rPr>
              <a:t>2. FDA/CDER</a:t>
            </a:r>
            <a:r>
              <a:rPr lang="en-US" sz="1000" dirty="0" smtClean="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U.S. FDA </a:t>
            </a:r>
            <a:r>
              <a:rPr lang="en-US" sz="1000" dirty="0" smtClean="0">
                <a:latin typeface="Arial" panose="020B0604020202020204" pitchFamily="34" charset="0"/>
                <a:cs typeface="Arial" panose="020B0604020202020204" pitchFamily="34" charset="0"/>
              </a:rPr>
              <a:t>Considerations: Discussion </a:t>
            </a:r>
            <a:r>
              <a:rPr lang="en-US" sz="1000" dirty="0">
                <a:latin typeface="Arial" panose="020B0604020202020204" pitchFamily="34" charset="0"/>
                <a:cs typeface="Arial" panose="020B0604020202020204" pitchFamily="34" charset="0"/>
              </a:rPr>
              <a:t>by National Regulatory Authorities with World </a:t>
            </a:r>
            <a:r>
              <a:rPr lang="en-US" sz="1000" dirty="0" smtClean="0">
                <a:latin typeface="Arial" panose="020B0604020202020204" pitchFamily="34" charset="0"/>
                <a:cs typeface="Arial" panose="020B0604020202020204" pitchFamily="34" charset="0"/>
              </a:rPr>
              <a:t>Health Organization </a:t>
            </a:r>
            <a:r>
              <a:rPr lang="en-US" sz="1000" dirty="0">
                <a:latin typeface="Arial" panose="020B0604020202020204" pitchFamily="34" charset="0"/>
                <a:cs typeface="Arial" panose="020B0604020202020204" pitchFamily="34" charset="0"/>
              </a:rPr>
              <a:t>(WHO) On Possible International Non-proprietary Name (</a:t>
            </a:r>
            <a:r>
              <a:rPr lang="en-US" sz="1000" dirty="0" smtClean="0">
                <a:latin typeface="Arial" panose="020B0604020202020204" pitchFamily="34" charset="0"/>
                <a:cs typeface="Arial" panose="020B0604020202020204" pitchFamily="34" charset="0"/>
              </a:rPr>
              <a:t>INN) Policies </a:t>
            </a:r>
            <a:r>
              <a:rPr lang="en-US" sz="1000" dirty="0">
                <a:latin typeface="Arial" panose="020B0604020202020204" pitchFamily="34" charset="0"/>
                <a:cs typeface="Arial" panose="020B0604020202020204" pitchFamily="34" charset="0"/>
              </a:rPr>
              <a:t>for </a:t>
            </a:r>
            <a:r>
              <a:rPr lang="en-US" sz="1000" dirty="0" err="1">
                <a:latin typeface="Arial" panose="020B0604020202020204" pitchFamily="34" charset="0"/>
                <a:cs typeface="Arial" panose="020B0604020202020204" pitchFamily="34" charset="0"/>
              </a:rPr>
              <a:t>Biosimilars</a:t>
            </a:r>
            <a:r>
              <a:rPr lang="en-US" sz="1000" dirty="0" smtClean="0">
                <a:latin typeface="Arial" panose="020B0604020202020204" pitchFamily="34" charset="0"/>
                <a:cs typeface="Arial" panose="020B0604020202020204" pitchFamily="34" charset="0"/>
              </a:rPr>
              <a:t>. September 1, 2006. </a:t>
            </a:r>
            <a:r>
              <a:rPr lang="en-US" sz="1000" dirty="0">
                <a:latin typeface="Arial" panose="020B0604020202020204" pitchFamily="34" charset="0"/>
                <a:cs typeface="Arial" panose="020B0604020202020204" pitchFamily="34" charset="0"/>
              </a:rPr>
              <a:t>http://</a:t>
            </a:r>
            <a:r>
              <a:rPr lang="en-US" sz="1000" dirty="0" smtClean="0">
                <a:latin typeface="Arial" panose="020B0604020202020204" pitchFamily="34" charset="0"/>
                <a:cs typeface="Arial" panose="020B0604020202020204" pitchFamily="34" charset="0"/>
              </a:rPr>
              <a:t>www.fda.gov/cder/news/biosimilars.htm. Accessed August 8, 2008. </a:t>
            </a:r>
            <a:endParaRPr lang="en-US" sz="1000" dirty="0">
              <a:latin typeface="Arial" panose="020B0604020202020204" pitchFamily="34" charset="0"/>
              <a:cs typeface="Arial" panose="020B0604020202020204" pitchFamily="34" charset="0"/>
            </a:endParaRPr>
          </a:p>
        </p:txBody>
      </p:sp>
      <p:sp>
        <p:nvSpPr>
          <p:cNvPr id="43011" name="Rectangle 7"/>
          <p:cNvSpPr>
            <a:spLocks noGrp="1" noChangeArrowheads="1"/>
          </p:cNvSpPr>
          <p:nvPr>
            <p:ph type="title"/>
          </p:nvPr>
        </p:nvSpPr>
        <p:spPr/>
        <p:txBody>
          <a:bodyPr/>
          <a:lstStyle/>
          <a:p>
            <a:r>
              <a:rPr lang="en-US" dirty="0" smtClean="0"/>
              <a:t>Dose Conversion Is Not Established</a:t>
            </a:r>
          </a:p>
        </p:txBody>
      </p:sp>
      <p:sp>
        <p:nvSpPr>
          <p:cNvPr id="165896" name="Rectangle 8"/>
          <p:cNvSpPr>
            <a:spLocks noGrp="1" noChangeArrowheads="1"/>
          </p:cNvSpPr>
          <p:nvPr>
            <p:ph type="body" idx="1"/>
          </p:nvPr>
        </p:nvSpPr>
        <p:spPr>
          <a:xfrm>
            <a:off x="450937" y="1206361"/>
            <a:ext cx="8202058" cy="4059179"/>
          </a:xfrm>
        </p:spPr>
        <p:txBody>
          <a:bodyPr>
            <a:normAutofit/>
          </a:bodyPr>
          <a:lstStyle/>
          <a:p>
            <a:r>
              <a:rPr lang="en-US" sz="1600" dirty="0" smtClean="0"/>
              <a:t>For simple chemical molecules, the mechanism to establish bioequivalence is streamlined through the use of standardized pharmacokinetic criteria</a:t>
            </a:r>
            <a:r>
              <a:rPr lang="en-US" sz="1600" baseline="30000" dirty="0" smtClean="0"/>
              <a:t>1</a:t>
            </a:r>
          </a:p>
          <a:p>
            <a:pPr lvl="1">
              <a:spcBef>
                <a:spcPct val="35000"/>
              </a:spcBef>
            </a:pPr>
            <a:r>
              <a:rPr lang="en-US" sz="1600" dirty="0" smtClean="0"/>
              <a:t>For complex biological molecules, standard pharmacokinetic criteria are neither relevant nor measurable</a:t>
            </a:r>
          </a:p>
          <a:p>
            <a:pPr lvl="1">
              <a:spcBef>
                <a:spcPct val="35000"/>
              </a:spcBef>
            </a:pPr>
            <a:r>
              <a:rPr lang="en-US" sz="1600" dirty="0" smtClean="0"/>
              <a:t>Bioequivalence in biologics has yet to be established </a:t>
            </a:r>
          </a:p>
          <a:p>
            <a:r>
              <a:rPr lang="en-US" sz="1600" b="1" dirty="0" smtClean="0"/>
              <a:t>Communication on biosimilars</a:t>
            </a:r>
            <a:r>
              <a:rPr lang="en-US" sz="1600" b="1" baseline="30000" dirty="0" smtClean="0"/>
              <a:t>2</a:t>
            </a:r>
          </a:p>
          <a:p>
            <a:pPr lvl="1">
              <a:spcBef>
                <a:spcPct val="35000"/>
              </a:spcBef>
            </a:pPr>
            <a:r>
              <a:rPr lang="en-US" sz="1600" dirty="0" smtClean="0"/>
              <a:t>"…as of today, the FDA has not determined how interchangeability can be established for complex proteins."</a:t>
            </a:r>
          </a:p>
          <a:p>
            <a:pPr lvl="1">
              <a:spcBef>
                <a:spcPct val="35000"/>
              </a:spcBef>
            </a:pPr>
            <a:r>
              <a:rPr lang="en-US" sz="1600" dirty="0" smtClean="0"/>
              <a:t>"Different large protein products with similar molecular composition may behave differently in people, and substitution of one for the other may result in serious health outcomes…"</a:t>
            </a:r>
          </a:p>
          <a:p>
            <a:pPr lvl="1">
              <a:spcBef>
                <a:spcPct val="35000"/>
              </a:spcBef>
            </a:pPr>
            <a:r>
              <a:rPr lang="en-US" sz="1600" dirty="0" smtClean="0"/>
              <a:t>"The issue of interchangeability is not an issue of nomenclature but a scientific question to be determined on its own merit."</a:t>
            </a:r>
          </a:p>
        </p:txBody>
      </p:sp>
      <p:sp>
        <p:nvSpPr>
          <p:cNvPr id="7" name="Rectangle 3"/>
          <p:cNvSpPr>
            <a:spLocks noChangeArrowheads="1"/>
          </p:cNvSpPr>
          <p:nvPr/>
        </p:nvSpPr>
        <p:spPr bwMode="auto">
          <a:xfrm>
            <a:off x="450937" y="5005555"/>
            <a:ext cx="9144000" cy="461665"/>
          </a:xfrm>
          <a:prstGeom prst="rect">
            <a:avLst/>
          </a:prstGeom>
          <a:noFill/>
          <a:ln w="9525">
            <a:noFill/>
            <a:miter lim="800000"/>
            <a:headEnd/>
            <a:tailEnd/>
          </a:ln>
        </p:spPr>
        <p:txBody>
          <a:bodyPr>
            <a:spAutoFit/>
          </a:bodyPr>
          <a:lstStyle/>
          <a:p>
            <a:r>
              <a:rPr lang="en-US" sz="1200" b="1" dirty="0">
                <a:latin typeface="Arial" panose="020B0604020202020204" pitchFamily="34" charset="0"/>
                <a:cs typeface="Arial" panose="020B0604020202020204" pitchFamily="34" charset="0"/>
              </a:rPr>
              <a:t>Please see BOTOX</a:t>
            </a:r>
            <a:r>
              <a:rPr lang="en-US" sz="1200" b="1" baseline="30000"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 and BOTOX</a:t>
            </a:r>
            <a:r>
              <a:rPr lang="en-US" sz="1200" b="1" baseline="30000"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 Cosmetic Indications, Important Limitations, and Important Safety </a:t>
            </a:r>
            <a:r>
              <a:rPr lang="en-US" sz="1200" b="1" dirty="0" smtClean="0">
                <a:latin typeface="Arial" panose="020B0604020202020204" pitchFamily="34" charset="0"/>
                <a:cs typeface="Arial" panose="020B0604020202020204" pitchFamily="34" charset="0"/>
              </a:rPr>
              <a:t>Information</a:t>
            </a:r>
            <a:br>
              <a:rPr lang="en-US" sz="1200" b="1"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including </a:t>
            </a:r>
            <a:r>
              <a:rPr lang="en-US" sz="1200" b="1" dirty="0">
                <a:latin typeface="Arial" panose="020B0604020202020204" pitchFamily="34" charset="0"/>
                <a:cs typeface="Arial" panose="020B0604020202020204" pitchFamily="34" charset="0"/>
              </a:rPr>
              <a:t>Boxed </a:t>
            </a:r>
            <a:r>
              <a:rPr lang="en-US" sz="1200" b="1" dirty="0" smtClean="0">
                <a:latin typeface="Arial" panose="020B0604020202020204" pitchFamily="34" charset="0"/>
                <a:cs typeface="Arial" panose="020B0604020202020204" pitchFamily="34" charset="0"/>
              </a:rPr>
              <a:t>Warning </a:t>
            </a:r>
            <a:r>
              <a:rPr lang="en-US" sz="1200" b="1" dirty="0">
                <a:latin typeface="Arial" panose="020B0604020202020204" pitchFamily="34" charset="0"/>
                <a:cs typeface="Arial" panose="020B0604020202020204" pitchFamily="34" charset="0"/>
              </a:rPr>
              <a:t>throughout this </a:t>
            </a:r>
            <a:r>
              <a:rPr lang="en-US" sz="1200" b="1" dirty="0" smtClean="0">
                <a:latin typeface="Arial" panose="020B0604020202020204" pitchFamily="34" charset="0"/>
                <a:cs typeface="Arial" panose="020B0604020202020204" pitchFamily="34" charset="0"/>
              </a:rPr>
              <a:t>presentation.</a:t>
            </a:r>
            <a:endParaRPr lang="en-US" sz="1200" b="1"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9355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Users\ewalsh\Desktop\Myobloc PI.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4150" y="1091885"/>
            <a:ext cx="3333240" cy="226163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5059" name="Rectangle 3"/>
          <p:cNvSpPr>
            <a:spLocks noGrp="1" noChangeArrowheads="1"/>
          </p:cNvSpPr>
          <p:nvPr>
            <p:ph type="title"/>
          </p:nvPr>
        </p:nvSpPr>
        <p:spPr>
          <a:xfrm>
            <a:off x="280467" y="0"/>
            <a:ext cx="8742475" cy="914400"/>
          </a:xfrm>
        </p:spPr>
        <p:txBody>
          <a:bodyPr>
            <a:noAutofit/>
          </a:bodyPr>
          <a:lstStyle/>
          <a:p>
            <a:r>
              <a:rPr lang="en-US" dirty="0" smtClean="0"/>
              <a:t>Recognized Importance of Non-Interchangeability and Non-Conversion for  </a:t>
            </a:r>
            <a:r>
              <a:rPr lang="en-US" dirty="0" err="1" smtClean="0"/>
              <a:t>BoNTs</a:t>
            </a:r>
            <a:endParaRPr lang="en-US" dirty="0" smtClean="0"/>
          </a:p>
        </p:txBody>
      </p:sp>
      <p:pic>
        <p:nvPicPr>
          <p:cNvPr id="45060" name="Picture 4" hidden="1"/>
          <p:cNvPicPr>
            <a:picLocks noGrp="1" noChangeAspect="1" noChangeArrowheads="1"/>
          </p:cNvPicPr>
          <p:nvPr>
            <p:ph sz="half" idx="4294967295"/>
            <p:custDataLst>
              <p:tags r:id="rId1"/>
            </p:custDataLst>
          </p:nvPr>
        </p:nvPicPr>
        <p:blipFill>
          <a:blip r:embed="rId8" cstate="print"/>
          <a:srcRect/>
          <a:stretch>
            <a:fillRect/>
          </a:stretch>
        </p:blipFill>
        <p:spPr>
          <a:xfrm>
            <a:off x="0" y="1270000"/>
            <a:ext cx="4140200" cy="2881313"/>
          </a:xfrm>
          <a:noFill/>
        </p:spPr>
      </p:pic>
      <p:pic>
        <p:nvPicPr>
          <p:cNvPr id="45061" name="Picture 5" hidden="1"/>
          <p:cNvPicPr>
            <a:picLocks noGrp="1" noChangeAspect="1" noChangeArrowheads="1"/>
          </p:cNvPicPr>
          <p:nvPr>
            <p:ph sz="quarter" idx="4294967295"/>
            <p:custDataLst>
              <p:tags r:id="rId2"/>
            </p:custDataLst>
          </p:nvPr>
        </p:nvPicPr>
        <p:blipFill>
          <a:blip r:embed="rId9" cstate="print"/>
          <a:srcRect/>
          <a:stretch>
            <a:fillRect/>
          </a:stretch>
        </p:blipFill>
        <p:spPr>
          <a:xfrm>
            <a:off x="0" y="1504950"/>
            <a:ext cx="4252913" cy="1257300"/>
          </a:xfrm>
          <a:noFill/>
        </p:spPr>
      </p:pic>
      <p:pic>
        <p:nvPicPr>
          <p:cNvPr id="45062" name="Picture 7" hidden="1"/>
          <p:cNvPicPr>
            <a:picLocks noGrp="1" noChangeAspect="1" noChangeArrowheads="1"/>
          </p:cNvPicPr>
          <p:nvPr>
            <p:ph sz="quarter" idx="4294967295"/>
            <p:custDataLst>
              <p:tags r:id="rId3"/>
            </p:custDataLst>
          </p:nvPr>
        </p:nvPicPr>
        <p:blipFill>
          <a:blip r:embed="rId10" cstate="print"/>
          <a:srcRect b="39638"/>
          <a:stretch>
            <a:fillRect/>
          </a:stretch>
        </p:blipFill>
        <p:spPr>
          <a:xfrm>
            <a:off x="0" y="2051050"/>
            <a:ext cx="4140200" cy="1027113"/>
          </a:xfrm>
          <a:noFill/>
        </p:spPr>
      </p:pic>
      <p:pic>
        <p:nvPicPr>
          <p:cNvPr id="45063" name="Picture 9" hidden="1"/>
          <p:cNvPicPr preferRelativeResize="0">
            <a:picLocks noChangeArrowheads="1"/>
          </p:cNvPicPr>
          <p:nvPr>
            <p:custDataLst>
              <p:tags r:id="rId4"/>
            </p:custDataLst>
          </p:nvPr>
        </p:nvPicPr>
        <p:blipFill>
          <a:blip r:embed="rId11" cstate="print"/>
          <a:srcRect l="8679" r="2997" b="58748"/>
          <a:stretch>
            <a:fillRect/>
          </a:stretch>
        </p:blipFill>
        <p:spPr bwMode="auto">
          <a:xfrm>
            <a:off x="2325688" y="3883025"/>
            <a:ext cx="4295775" cy="2781300"/>
          </a:xfrm>
          <a:prstGeom prst="rect">
            <a:avLst/>
          </a:prstGeom>
          <a:noFill/>
          <a:ln w="9525">
            <a:noFill/>
            <a:miter lim="800000"/>
            <a:headEnd/>
            <a:tailEnd/>
          </a:ln>
        </p:spPr>
      </p:pic>
      <p:sp>
        <p:nvSpPr>
          <p:cNvPr id="45065" name="Text Box 13"/>
          <p:cNvSpPr txBox="1">
            <a:spLocks noChangeArrowheads="1"/>
          </p:cNvSpPr>
          <p:nvPr/>
        </p:nvSpPr>
        <p:spPr bwMode="auto">
          <a:xfrm>
            <a:off x="225088" y="5533482"/>
            <a:ext cx="8659812" cy="646331"/>
          </a:xfrm>
          <a:prstGeom prst="rect">
            <a:avLst/>
          </a:prstGeom>
          <a:noFill/>
          <a:ln w="9525">
            <a:noFill/>
            <a:miter lim="800000"/>
            <a:headEnd/>
            <a:tailEnd/>
          </a:ln>
        </p:spPr>
        <p:txBody>
          <a:bodyPr>
            <a:spAutoFit/>
          </a:bodyPr>
          <a:lstStyle/>
          <a:p>
            <a:r>
              <a:rPr lang="en-US" sz="850" b="1" dirty="0">
                <a:latin typeface="Arial" panose="020B0604020202020204" pitchFamily="34" charset="0"/>
                <a:cs typeface="Arial" panose="020B0604020202020204" pitchFamily="34" charset="0"/>
              </a:rPr>
              <a:t>References</a:t>
            </a:r>
            <a:r>
              <a:rPr lang="en-US" sz="850" dirty="0">
                <a:latin typeface="Arial" panose="020B0604020202020204" pitchFamily="34" charset="0"/>
                <a:cs typeface="Arial" panose="020B0604020202020204" pitchFamily="34" charset="0"/>
              </a:rPr>
              <a:t>: </a:t>
            </a:r>
            <a:r>
              <a:rPr lang="en-US" sz="850" dirty="0" smtClean="0">
                <a:latin typeface="Arial" panose="020B0604020202020204" pitchFamily="34" charset="0"/>
                <a:cs typeface="Arial" panose="020B0604020202020204" pitchFamily="34" charset="0"/>
              </a:rPr>
              <a:t>1. BOTOX</a:t>
            </a:r>
            <a:r>
              <a:rPr lang="en-US" sz="850" baseline="30000" dirty="0">
                <a:latin typeface="Arial" panose="020B0604020202020204" pitchFamily="34" charset="0"/>
                <a:cs typeface="Arial" panose="020B0604020202020204" pitchFamily="34" charset="0"/>
              </a:rPr>
              <a:t>®</a:t>
            </a:r>
            <a:r>
              <a:rPr lang="en-US" sz="850" dirty="0">
                <a:latin typeface="Arial" panose="020B0604020202020204" pitchFamily="34" charset="0"/>
                <a:cs typeface="Arial" panose="020B0604020202020204" pitchFamily="34" charset="0"/>
              </a:rPr>
              <a:t> [Prescribing Information]. Irvine, CA: Allergan, Inc.; February 2014. </a:t>
            </a:r>
            <a:r>
              <a:rPr lang="en-US" sz="850" dirty="0" smtClean="0">
                <a:latin typeface="Arial" panose="020B0604020202020204" pitchFamily="34" charset="0"/>
                <a:cs typeface="Arial" panose="020B0604020202020204" pitchFamily="34" charset="0"/>
              </a:rPr>
              <a:t>2</a:t>
            </a:r>
            <a:r>
              <a:rPr lang="en-US" sz="850" dirty="0">
                <a:latin typeface="Arial" panose="020B0604020202020204" pitchFamily="34" charset="0"/>
                <a:cs typeface="Arial" panose="020B0604020202020204" pitchFamily="34" charset="0"/>
              </a:rPr>
              <a:t>. </a:t>
            </a:r>
            <a:r>
              <a:rPr lang="en-US" sz="850" dirty="0" err="1" smtClean="0">
                <a:latin typeface="Arial" panose="020B0604020202020204" pitchFamily="34" charset="0"/>
                <a:cs typeface="Arial" panose="020B0604020202020204" pitchFamily="34" charset="0"/>
              </a:rPr>
              <a:t>Dysport</a:t>
            </a:r>
            <a:r>
              <a:rPr lang="en-US" sz="850" dirty="0" smtClean="0">
                <a:latin typeface="Arial" panose="020B0604020202020204" pitchFamily="34" charset="0"/>
                <a:cs typeface="Arial" panose="020B0604020202020204" pitchFamily="34" charset="0"/>
              </a:rPr>
              <a:t> [Prescribing </a:t>
            </a:r>
            <a:r>
              <a:rPr lang="en-US" sz="850" dirty="0">
                <a:latin typeface="Arial" panose="020B0604020202020204" pitchFamily="34" charset="0"/>
                <a:cs typeface="Arial" panose="020B0604020202020204" pitchFamily="34" charset="0"/>
              </a:rPr>
              <a:t>I</a:t>
            </a:r>
            <a:r>
              <a:rPr lang="en-US" sz="850" dirty="0" smtClean="0">
                <a:latin typeface="Arial" panose="020B0604020202020204" pitchFamily="34" charset="0"/>
                <a:cs typeface="Arial" panose="020B0604020202020204" pitchFamily="34" charset="0"/>
              </a:rPr>
              <a:t>nformation]. Basking Ridge, NJ: </a:t>
            </a:r>
            <a:r>
              <a:rPr lang="en-US" sz="850" dirty="0" err="1" smtClean="0">
                <a:latin typeface="Arial" panose="020B0604020202020204" pitchFamily="34" charset="0"/>
                <a:cs typeface="Arial" panose="020B0604020202020204" pitchFamily="34" charset="0"/>
              </a:rPr>
              <a:t>Ipsen</a:t>
            </a:r>
            <a:r>
              <a:rPr lang="en-US" sz="850" dirty="0" smtClean="0">
                <a:latin typeface="Arial" panose="020B0604020202020204" pitchFamily="34" charset="0"/>
                <a:cs typeface="Arial" panose="020B0604020202020204" pitchFamily="34" charset="0"/>
              </a:rPr>
              <a:t> </a:t>
            </a:r>
            <a:r>
              <a:rPr lang="en-US" sz="850" dirty="0" err="1">
                <a:latin typeface="Arial" panose="020B0604020202020204" pitchFamily="34" charset="0"/>
                <a:cs typeface="Arial" panose="020B0604020202020204" pitchFamily="34" charset="0"/>
              </a:rPr>
              <a:t>Biopharm</a:t>
            </a:r>
            <a:r>
              <a:rPr lang="en-US" sz="850" dirty="0">
                <a:latin typeface="Arial" panose="020B0604020202020204" pitchFamily="34" charset="0"/>
                <a:cs typeface="Arial" panose="020B0604020202020204" pitchFamily="34" charset="0"/>
              </a:rPr>
              <a:t> Ltd</a:t>
            </a:r>
            <a:r>
              <a:rPr lang="en-US" sz="850" dirty="0" smtClean="0">
                <a:latin typeface="Arial" panose="020B0604020202020204" pitchFamily="34" charset="0"/>
                <a:cs typeface="Arial" panose="020B0604020202020204" pitchFamily="34" charset="0"/>
              </a:rPr>
              <a:t>.; March 2012. </a:t>
            </a:r>
            <a:r>
              <a:rPr lang="en-US" sz="850" dirty="0">
                <a:latin typeface="Arial" panose="020B0604020202020204" pitchFamily="34" charset="0"/>
                <a:cs typeface="Arial" panose="020B0604020202020204" pitchFamily="34" charset="0"/>
              </a:rPr>
              <a:t>3. </a:t>
            </a:r>
            <a:r>
              <a:rPr lang="en-US" sz="850" dirty="0" err="1" smtClean="0">
                <a:latin typeface="Arial" panose="020B0604020202020204" pitchFamily="34" charset="0"/>
                <a:cs typeface="Arial" panose="020B0604020202020204" pitchFamily="34" charset="0"/>
              </a:rPr>
              <a:t>Myobloc</a:t>
            </a:r>
            <a:r>
              <a:rPr lang="en-US" sz="850" i="1" dirty="0" smtClean="0">
                <a:latin typeface="Arial" panose="020B0604020202020204" pitchFamily="34" charset="0"/>
                <a:cs typeface="Arial" panose="020B0604020202020204" pitchFamily="34" charset="0"/>
              </a:rPr>
              <a:t> </a:t>
            </a:r>
            <a:r>
              <a:rPr lang="en-US" sz="850" dirty="0" smtClean="0">
                <a:latin typeface="Arial" panose="020B0604020202020204" pitchFamily="34" charset="0"/>
                <a:cs typeface="Arial" panose="020B0604020202020204" pitchFamily="34" charset="0"/>
              </a:rPr>
              <a:t>[Prescribing </a:t>
            </a:r>
            <a:r>
              <a:rPr lang="en-US" sz="850" dirty="0">
                <a:latin typeface="Arial" panose="020B0604020202020204" pitchFamily="34" charset="0"/>
                <a:cs typeface="Arial" panose="020B0604020202020204" pitchFamily="34" charset="0"/>
              </a:rPr>
              <a:t>I</a:t>
            </a:r>
            <a:r>
              <a:rPr lang="en-US" sz="850" dirty="0" smtClean="0">
                <a:latin typeface="Arial" panose="020B0604020202020204" pitchFamily="34" charset="0"/>
                <a:cs typeface="Arial" panose="020B0604020202020204" pitchFamily="34" charset="0"/>
              </a:rPr>
              <a:t>nformation</a:t>
            </a:r>
            <a:r>
              <a:rPr lang="en-US" sz="850" dirty="0">
                <a:latin typeface="Arial" panose="020B0604020202020204" pitchFamily="34" charset="0"/>
                <a:cs typeface="Arial" panose="020B0604020202020204" pitchFamily="34" charset="0"/>
              </a:rPr>
              <a:t>]. </a:t>
            </a:r>
            <a:r>
              <a:rPr lang="en-US" sz="850" dirty="0" smtClean="0">
                <a:latin typeface="Arial" panose="020B0604020202020204" pitchFamily="34" charset="0"/>
                <a:cs typeface="Arial" panose="020B0604020202020204" pitchFamily="34" charset="0"/>
              </a:rPr>
              <a:t>Malvern, PA: Solstice Neurosciences, Inc.; May 2010. 4.</a:t>
            </a:r>
            <a:r>
              <a:rPr lang="en-US" sz="850" i="1" dirty="0" smtClean="0">
                <a:latin typeface="Arial" panose="020B0604020202020204" pitchFamily="34" charset="0"/>
                <a:cs typeface="Arial" panose="020B0604020202020204" pitchFamily="34" charset="0"/>
              </a:rPr>
              <a:t> </a:t>
            </a:r>
            <a:r>
              <a:rPr lang="en-US" sz="850" dirty="0" err="1" smtClean="0">
                <a:latin typeface="Arial" panose="020B0604020202020204" pitchFamily="34" charset="0"/>
                <a:cs typeface="Arial" panose="020B0604020202020204" pitchFamily="34" charset="0"/>
              </a:rPr>
              <a:t>Xeomin</a:t>
            </a:r>
            <a:r>
              <a:rPr lang="en-US" sz="850" i="1" dirty="0" smtClean="0">
                <a:latin typeface="Arial" panose="020B0604020202020204" pitchFamily="34" charset="0"/>
                <a:cs typeface="Arial" panose="020B0604020202020204" pitchFamily="34" charset="0"/>
              </a:rPr>
              <a:t> </a:t>
            </a:r>
            <a:r>
              <a:rPr lang="en-US" sz="850" dirty="0" smtClean="0">
                <a:latin typeface="Arial" panose="020B0604020202020204" pitchFamily="34" charset="0"/>
                <a:cs typeface="Arial" panose="020B0604020202020204" pitchFamily="34" charset="0"/>
              </a:rPr>
              <a:t>[Prescribing Information]. Greensboro, NC: </a:t>
            </a:r>
            <a:r>
              <a:rPr lang="en-US" sz="850" dirty="0" err="1" smtClean="0">
                <a:latin typeface="Arial" panose="020B0604020202020204" pitchFamily="34" charset="0"/>
                <a:cs typeface="Arial" panose="020B0604020202020204" pitchFamily="34" charset="0"/>
              </a:rPr>
              <a:t>Merz</a:t>
            </a:r>
            <a:r>
              <a:rPr lang="en-US" sz="850" dirty="0" smtClean="0">
                <a:latin typeface="Arial" panose="020B0604020202020204" pitchFamily="34" charset="0"/>
                <a:cs typeface="Arial" panose="020B0604020202020204" pitchFamily="34" charset="0"/>
              </a:rPr>
              <a:t> Pharmaceuticals, LLC.;  April 2014.</a:t>
            </a:r>
            <a:endParaRPr lang="en-US" sz="850" dirty="0">
              <a:latin typeface="Arial" panose="020B0604020202020204" pitchFamily="34" charset="0"/>
              <a:cs typeface="Arial" panose="020B0604020202020204" pitchFamily="34" charset="0"/>
            </a:endParaRPr>
          </a:p>
          <a:p>
            <a:r>
              <a:rPr lang="en-US" sz="1000" dirty="0">
                <a:solidFill>
                  <a:schemeClr val="bg2"/>
                </a:solidFill>
                <a:latin typeface="Arial Narrow" pitchFamily="34" charset="0"/>
              </a:rPr>
              <a:t> </a:t>
            </a:r>
          </a:p>
        </p:txBody>
      </p:sp>
      <p:grpSp>
        <p:nvGrpSpPr>
          <p:cNvPr id="45067" name="Group 28"/>
          <p:cNvGrpSpPr>
            <a:grpSpLocks/>
          </p:cNvGrpSpPr>
          <p:nvPr/>
        </p:nvGrpSpPr>
        <p:grpSpPr bwMode="auto">
          <a:xfrm>
            <a:off x="5766899" y="1511257"/>
            <a:ext cx="3276600" cy="1198563"/>
            <a:chOff x="2488" y="1899"/>
            <a:chExt cx="2064" cy="755"/>
          </a:xfrm>
        </p:grpSpPr>
        <p:sp>
          <p:nvSpPr>
            <p:cNvPr id="34837" name="AutoShape 21"/>
            <p:cNvSpPr>
              <a:spLocks noChangeArrowheads="1"/>
            </p:cNvSpPr>
            <p:nvPr/>
          </p:nvSpPr>
          <p:spPr bwMode="auto">
            <a:xfrm>
              <a:off x="2488" y="1899"/>
              <a:ext cx="2064" cy="755"/>
            </a:xfrm>
            <a:prstGeom prst="roundRect">
              <a:avLst>
                <a:gd name="adj" fmla="val 16667"/>
              </a:avLst>
            </a:prstGeom>
            <a:gradFill rotWithShape="1">
              <a:gsLst>
                <a:gs pos="0">
                  <a:srgbClr val="001642"/>
                </a:gs>
                <a:gs pos="100000">
                  <a:srgbClr val="001642">
                    <a:gamma/>
                    <a:shade val="54118"/>
                    <a:invGamma/>
                  </a:srgbClr>
                </a:gs>
              </a:gsLst>
              <a:lin ang="2700000" scaled="1"/>
            </a:gradFill>
            <a:ln w="12700">
              <a:solidFill>
                <a:srgbClr val="808080"/>
              </a:solidFill>
              <a:round/>
              <a:headEnd/>
              <a:tailEnd/>
            </a:ln>
            <a:effectLst>
              <a:outerShdw dist="35921" dir="2700000" algn="ctr" rotWithShape="0">
                <a:schemeClr val="bg2"/>
              </a:outerShdw>
            </a:effectLst>
          </p:spPr>
          <p:txBody>
            <a:bodyPr wrap="none" anchor="ctr"/>
            <a:lstStyle/>
            <a:p>
              <a:pPr>
                <a:defRPr/>
              </a:pPr>
              <a:endParaRPr lang="en-US" dirty="0"/>
            </a:p>
          </p:txBody>
        </p:sp>
        <p:sp>
          <p:nvSpPr>
            <p:cNvPr id="2" name="Text Box 13"/>
            <p:cNvSpPr txBox="1">
              <a:spLocks noChangeArrowheads="1"/>
            </p:cNvSpPr>
            <p:nvPr/>
          </p:nvSpPr>
          <p:spPr bwMode="auto">
            <a:xfrm>
              <a:off x="2568" y="1962"/>
              <a:ext cx="1903" cy="614"/>
            </a:xfrm>
            <a:prstGeom prst="rect">
              <a:avLst/>
            </a:prstGeom>
            <a:noFill/>
            <a:ln w="9525">
              <a:noFill/>
              <a:miter lim="800000"/>
              <a:headEnd/>
              <a:tailEnd/>
            </a:ln>
            <a:effectLst/>
          </p:spPr>
          <p:txBody>
            <a:bodyPr>
              <a:spAutoFit/>
            </a:bodyPr>
            <a:lstStyle/>
            <a:p>
              <a:pPr algn="ctr">
                <a:lnSpc>
                  <a:spcPct val="90000"/>
                </a:lnSpc>
                <a:defRPr/>
              </a:pPr>
              <a:r>
                <a:rPr lang="en-US" sz="1600" i="1" dirty="0">
                  <a:solidFill>
                    <a:srgbClr val="FFFFFF"/>
                  </a:solidFill>
                </a:rPr>
                <a:t>“Units of biological activity of Myobloc</a:t>
              </a:r>
              <a:r>
                <a:rPr lang="en-US" sz="1600" i="1" baseline="30000" dirty="0">
                  <a:solidFill>
                    <a:srgbClr val="FFFFFF"/>
                  </a:solidFill>
                  <a:cs typeface="Arial" charset="0"/>
                </a:rPr>
                <a:t>®</a:t>
              </a:r>
              <a:r>
                <a:rPr lang="en-US" sz="1600" i="1" dirty="0">
                  <a:solidFill>
                    <a:srgbClr val="FFFFFF"/>
                  </a:solidFill>
                  <a:sym typeface="Symbol" pitchFamily="18" charset="2"/>
                </a:rPr>
                <a:t> cannot be compared to or converted into units of any other botulinum toxin …”</a:t>
              </a:r>
              <a:r>
                <a:rPr lang="en-US" sz="1600" baseline="30000" dirty="0">
                  <a:solidFill>
                    <a:srgbClr val="FFFFFF"/>
                  </a:solidFill>
                </a:rPr>
                <a:t> 3</a:t>
              </a:r>
              <a:endParaRPr lang="en-US" sz="1600" i="1" dirty="0">
                <a:solidFill>
                  <a:srgbClr val="FFFFFF"/>
                </a:solidFill>
                <a:sym typeface="Symbol" pitchFamily="18" charset="2"/>
              </a:endParaRPr>
            </a:p>
          </p:txBody>
        </p:sp>
      </p:grpSp>
      <p:sp>
        <p:nvSpPr>
          <p:cNvPr id="27" name="Rectangle 3"/>
          <p:cNvSpPr>
            <a:spLocks noChangeArrowheads="1"/>
          </p:cNvSpPr>
          <p:nvPr/>
        </p:nvSpPr>
        <p:spPr bwMode="auto">
          <a:xfrm>
            <a:off x="225088" y="5194574"/>
            <a:ext cx="9144000" cy="430887"/>
          </a:xfrm>
          <a:prstGeom prst="rect">
            <a:avLst/>
          </a:prstGeom>
          <a:noFill/>
          <a:ln w="9525">
            <a:noFill/>
            <a:miter lim="800000"/>
            <a:headEnd/>
            <a:tailEnd/>
          </a:ln>
        </p:spPr>
        <p:txBody>
          <a:bodyPr>
            <a:spAutoFit/>
          </a:bodyPr>
          <a:lstStyle/>
          <a:p>
            <a:r>
              <a:rPr lang="en-US" sz="1100" b="1" dirty="0">
                <a:latin typeface="Arial" panose="020B0604020202020204" pitchFamily="34" charset="0"/>
                <a:cs typeface="Arial" panose="020B0604020202020204" pitchFamily="34" charset="0"/>
              </a:rPr>
              <a:t>Please see BOTOX</a:t>
            </a:r>
            <a:r>
              <a:rPr lang="en-US" sz="1100" b="1" baseline="30000" dirty="0">
                <a:latin typeface="Arial" panose="020B0604020202020204" pitchFamily="34" charset="0"/>
                <a:cs typeface="Arial" panose="020B0604020202020204" pitchFamily="34" charset="0"/>
              </a:rPr>
              <a:t>®</a:t>
            </a:r>
            <a:r>
              <a:rPr lang="en-US" sz="1100" b="1" dirty="0">
                <a:latin typeface="Arial" panose="020B0604020202020204" pitchFamily="34" charset="0"/>
                <a:cs typeface="Arial" panose="020B0604020202020204" pitchFamily="34" charset="0"/>
              </a:rPr>
              <a:t> and BOTOX</a:t>
            </a:r>
            <a:r>
              <a:rPr lang="en-US" sz="1100" b="1" baseline="30000" dirty="0">
                <a:latin typeface="Arial" panose="020B0604020202020204" pitchFamily="34" charset="0"/>
                <a:cs typeface="Arial" panose="020B0604020202020204" pitchFamily="34" charset="0"/>
              </a:rPr>
              <a:t>®</a:t>
            </a:r>
            <a:r>
              <a:rPr lang="en-US" sz="1100" b="1" dirty="0">
                <a:latin typeface="Arial" panose="020B0604020202020204" pitchFamily="34" charset="0"/>
                <a:cs typeface="Arial" panose="020B0604020202020204" pitchFamily="34" charset="0"/>
              </a:rPr>
              <a:t> Cosmetic Indications, Important Limitations, and Important Safety </a:t>
            </a:r>
            <a:r>
              <a:rPr lang="en-US" sz="1100" b="1" dirty="0" smtClean="0">
                <a:latin typeface="Arial" panose="020B0604020202020204" pitchFamily="34" charset="0"/>
                <a:cs typeface="Arial" panose="020B0604020202020204" pitchFamily="34" charset="0"/>
              </a:rPr>
              <a:t>Information, </a:t>
            </a:r>
            <a:r>
              <a:rPr lang="en-US" sz="1100" b="1" dirty="0">
                <a:latin typeface="Arial" panose="020B0604020202020204" pitchFamily="34" charset="0"/>
                <a:cs typeface="Arial" panose="020B0604020202020204" pitchFamily="34" charset="0"/>
              </a:rPr>
              <a:t>including </a:t>
            </a:r>
            <a:r>
              <a:rPr lang="en-US" sz="1100" b="1" dirty="0" smtClean="0">
                <a:latin typeface="Arial" panose="020B0604020202020204" pitchFamily="34" charset="0"/>
                <a:cs typeface="Arial" panose="020B0604020202020204" pitchFamily="34" charset="0"/>
              </a:rPr>
              <a:t/>
            </a:r>
            <a:br>
              <a:rPr lang="en-US" sz="1100" b="1" dirty="0" smtClean="0">
                <a:latin typeface="Arial" panose="020B0604020202020204" pitchFamily="34" charset="0"/>
                <a:cs typeface="Arial" panose="020B0604020202020204" pitchFamily="34" charset="0"/>
              </a:rPr>
            </a:br>
            <a:r>
              <a:rPr lang="en-US" sz="1100" b="1" dirty="0" smtClean="0">
                <a:latin typeface="Arial" panose="020B0604020202020204" pitchFamily="34" charset="0"/>
                <a:cs typeface="Arial" panose="020B0604020202020204" pitchFamily="34" charset="0"/>
              </a:rPr>
              <a:t>Boxed Warning, </a:t>
            </a:r>
            <a:r>
              <a:rPr lang="en-US" sz="1100" b="1" dirty="0">
                <a:latin typeface="Arial" panose="020B0604020202020204" pitchFamily="34" charset="0"/>
                <a:cs typeface="Arial" panose="020B0604020202020204" pitchFamily="34" charset="0"/>
              </a:rPr>
              <a:t>throughout this </a:t>
            </a:r>
            <a:r>
              <a:rPr lang="en-US" sz="1100" b="1" dirty="0" smtClean="0">
                <a:latin typeface="Arial" panose="020B0604020202020204" pitchFamily="34" charset="0"/>
                <a:cs typeface="Arial" panose="020B0604020202020204" pitchFamily="34" charset="0"/>
              </a:rPr>
              <a:t>presentation.</a:t>
            </a:r>
            <a:endParaRPr lang="en-US" sz="1100" b="1" dirty="0">
              <a:solidFill>
                <a:schemeClr val="bg2"/>
              </a:solidFill>
              <a:latin typeface="Arial" panose="020B0604020202020204" pitchFamily="34" charset="0"/>
              <a:cs typeface="Arial" panose="020B0604020202020204" pitchFamily="34" charset="0"/>
            </a:endParaRPr>
          </a:p>
        </p:txBody>
      </p:sp>
      <p:pic>
        <p:nvPicPr>
          <p:cNvPr id="1029" name="Picture 5" descr="C:\Users\ewalsh\Desktop\botox_pi.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0864" y="1193000"/>
            <a:ext cx="2589319" cy="250459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grpSp>
        <p:nvGrpSpPr>
          <p:cNvPr id="45069" name="Group 26"/>
          <p:cNvGrpSpPr>
            <a:grpSpLocks/>
          </p:cNvGrpSpPr>
          <p:nvPr/>
        </p:nvGrpSpPr>
        <p:grpSpPr bwMode="auto">
          <a:xfrm>
            <a:off x="1141083" y="1668736"/>
            <a:ext cx="3378200" cy="1241425"/>
            <a:chOff x="2293" y="734"/>
            <a:chExt cx="2128" cy="782"/>
          </a:xfrm>
        </p:grpSpPr>
        <p:sp>
          <p:nvSpPr>
            <p:cNvPr id="34840" name="AutoShape 24"/>
            <p:cNvSpPr>
              <a:spLocks noChangeArrowheads="1"/>
            </p:cNvSpPr>
            <p:nvPr/>
          </p:nvSpPr>
          <p:spPr bwMode="auto">
            <a:xfrm>
              <a:off x="2293" y="734"/>
              <a:ext cx="2128" cy="755"/>
            </a:xfrm>
            <a:prstGeom prst="roundRect">
              <a:avLst>
                <a:gd name="adj" fmla="val 16667"/>
              </a:avLst>
            </a:prstGeom>
            <a:gradFill rotWithShape="1">
              <a:gsLst>
                <a:gs pos="0">
                  <a:srgbClr val="001642"/>
                </a:gs>
                <a:gs pos="100000">
                  <a:srgbClr val="001642">
                    <a:gamma/>
                    <a:shade val="54118"/>
                    <a:invGamma/>
                  </a:srgbClr>
                </a:gs>
              </a:gsLst>
              <a:lin ang="2700000" scaled="1"/>
            </a:gradFill>
            <a:ln w="12700">
              <a:solidFill>
                <a:srgbClr val="808080"/>
              </a:solidFill>
              <a:round/>
              <a:headEnd/>
              <a:tailEnd/>
            </a:ln>
            <a:effectLst>
              <a:outerShdw dist="35921" dir="2700000" algn="ctr" rotWithShape="0">
                <a:schemeClr val="bg2"/>
              </a:outerShdw>
            </a:effectLst>
          </p:spPr>
          <p:txBody>
            <a:bodyPr wrap="none" anchor="ctr"/>
            <a:lstStyle/>
            <a:p>
              <a:pPr>
                <a:defRPr/>
              </a:pPr>
              <a:endParaRPr lang="en-US" dirty="0"/>
            </a:p>
          </p:txBody>
        </p:sp>
        <p:sp>
          <p:nvSpPr>
            <p:cNvPr id="34841" name="Text Box 25"/>
            <p:cNvSpPr txBox="1">
              <a:spLocks noChangeArrowheads="1"/>
            </p:cNvSpPr>
            <p:nvPr/>
          </p:nvSpPr>
          <p:spPr bwMode="auto">
            <a:xfrm>
              <a:off x="2378" y="760"/>
              <a:ext cx="1962" cy="756"/>
            </a:xfrm>
            <a:prstGeom prst="rect">
              <a:avLst/>
            </a:prstGeom>
            <a:noFill/>
            <a:ln w="9525">
              <a:noFill/>
              <a:miter lim="800000"/>
              <a:headEnd/>
              <a:tailEnd/>
            </a:ln>
            <a:effectLst/>
          </p:spPr>
          <p:txBody>
            <a:bodyPr>
              <a:spAutoFit/>
            </a:bodyPr>
            <a:lstStyle/>
            <a:p>
              <a:pPr algn="ctr">
                <a:lnSpc>
                  <a:spcPct val="90000"/>
                </a:lnSpc>
                <a:defRPr/>
              </a:pPr>
              <a:r>
                <a:rPr lang="en-US" sz="1600" i="1" dirty="0">
                  <a:solidFill>
                    <a:srgbClr val="FFFFFF"/>
                  </a:solidFill>
                </a:rPr>
                <a:t>“Units of biological activity of BOTOX</a:t>
              </a:r>
              <a:r>
                <a:rPr lang="en-US" sz="1600" i="1" baseline="30000" dirty="0">
                  <a:solidFill>
                    <a:srgbClr val="FFFFFF"/>
                  </a:solidFill>
                </a:rPr>
                <a:t>®</a:t>
              </a:r>
              <a:r>
                <a:rPr lang="en-US" sz="1600" i="1" dirty="0">
                  <a:solidFill>
                    <a:srgbClr val="FFFFFF"/>
                  </a:solidFill>
                </a:rPr>
                <a:t> </a:t>
              </a:r>
              <a:r>
                <a:rPr lang="en-US" sz="1600" dirty="0" smtClean="0">
                  <a:solidFill>
                    <a:schemeClr val="bg1"/>
                  </a:solidFill>
                </a:rPr>
                <a:t>(</a:t>
              </a:r>
              <a:r>
                <a:rPr lang="en-US" sz="1600" dirty="0" err="1" smtClean="0">
                  <a:solidFill>
                    <a:schemeClr val="bg1"/>
                  </a:solidFill>
                </a:rPr>
                <a:t>onabotulinumtoxinA</a:t>
              </a:r>
              <a:r>
                <a:rPr lang="en-US" sz="1600" dirty="0" smtClean="0">
                  <a:solidFill>
                    <a:schemeClr val="bg1"/>
                  </a:solidFill>
                </a:rPr>
                <a:t>) </a:t>
              </a:r>
              <a:r>
                <a:rPr lang="en-US" sz="1600" i="1" dirty="0" smtClean="0">
                  <a:solidFill>
                    <a:srgbClr val="FFFFFF"/>
                  </a:solidFill>
                  <a:sym typeface="Symbol" pitchFamily="18" charset="2"/>
                </a:rPr>
                <a:t>cannot </a:t>
              </a:r>
              <a:r>
                <a:rPr lang="en-US" sz="1600" i="1" dirty="0">
                  <a:solidFill>
                    <a:srgbClr val="FFFFFF"/>
                  </a:solidFill>
                  <a:sym typeface="Symbol" pitchFamily="18" charset="2"/>
                </a:rPr>
                <a:t>be compared to </a:t>
              </a:r>
              <a:r>
                <a:rPr lang="en-US" sz="1600" i="1" dirty="0" smtClean="0">
                  <a:solidFill>
                    <a:srgbClr val="FFFFFF"/>
                  </a:solidFill>
                  <a:sym typeface="Symbol" pitchFamily="18" charset="2"/>
                </a:rPr>
                <a:t>nor </a:t>
              </a:r>
              <a:r>
                <a:rPr lang="en-US" sz="1600" i="1" dirty="0">
                  <a:solidFill>
                    <a:srgbClr val="FFFFFF"/>
                  </a:solidFill>
                  <a:sym typeface="Symbol" pitchFamily="18" charset="2"/>
                </a:rPr>
                <a:t>converted into units of any other botulinum toxin…”</a:t>
              </a:r>
              <a:r>
                <a:rPr lang="en-US" sz="1600" i="1" dirty="0">
                  <a:solidFill>
                    <a:srgbClr val="FFFFFF"/>
                  </a:solidFill>
                </a:rPr>
                <a:t> </a:t>
              </a:r>
              <a:r>
                <a:rPr lang="en-US" sz="1600" i="1" baseline="30000" dirty="0">
                  <a:solidFill>
                    <a:srgbClr val="FFFFFF"/>
                  </a:solidFill>
                </a:rPr>
                <a:t>1</a:t>
              </a:r>
              <a:r>
                <a:rPr lang="en-US" sz="1600" i="1" dirty="0">
                  <a:solidFill>
                    <a:srgbClr val="FFFFFF"/>
                  </a:solidFill>
                  <a:sym typeface="Symbol" pitchFamily="18" charset="2"/>
                </a:rPr>
                <a:t> </a:t>
              </a:r>
            </a:p>
          </p:txBody>
        </p:sp>
      </p:grpSp>
      <p:pic>
        <p:nvPicPr>
          <p:cNvPr id="1028" name="Picture 4" descr="C:\Users\ewalsh\Desktop\Dysport_Patiens_PI_Aug2012.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7481" y="3158130"/>
            <a:ext cx="3132459" cy="202627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grpSp>
        <p:nvGrpSpPr>
          <p:cNvPr id="45068" name="Group 27"/>
          <p:cNvGrpSpPr>
            <a:grpSpLocks/>
          </p:cNvGrpSpPr>
          <p:nvPr/>
        </p:nvGrpSpPr>
        <p:grpSpPr bwMode="auto">
          <a:xfrm>
            <a:off x="1772486" y="3595994"/>
            <a:ext cx="3378200" cy="1198563"/>
            <a:chOff x="3632" y="1615"/>
            <a:chExt cx="2128" cy="755"/>
          </a:xfrm>
        </p:grpSpPr>
        <p:sp>
          <p:nvSpPr>
            <p:cNvPr id="34838" name="AutoShape 22"/>
            <p:cNvSpPr>
              <a:spLocks noChangeArrowheads="1"/>
            </p:cNvSpPr>
            <p:nvPr/>
          </p:nvSpPr>
          <p:spPr bwMode="auto">
            <a:xfrm>
              <a:off x="3632" y="1615"/>
              <a:ext cx="2128" cy="755"/>
            </a:xfrm>
            <a:prstGeom prst="roundRect">
              <a:avLst>
                <a:gd name="adj" fmla="val 16667"/>
              </a:avLst>
            </a:prstGeom>
            <a:gradFill rotWithShape="1">
              <a:gsLst>
                <a:gs pos="0">
                  <a:srgbClr val="001642"/>
                </a:gs>
                <a:gs pos="100000">
                  <a:srgbClr val="001642">
                    <a:gamma/>
                    <a:shade val="54118"/>
                    <a:invGamma/>
                  </a:srgbClr>
                </a:gs>
              </a:gsLst>
              <a:lin ang="2700000" scaled="1"/>
            </a:gradFill>
            <a:ln w="12700">
              <a:solidFill>
                <a:srgbClr val="808080"/>
              </a:solidFill>
              <a:round/>
              <a:headEnd/>
              <a:tailEnd/>
            </a:ln>
            <a:effectLst>
              <a:outerShdw dist="35921" dir="2700000" algn="ctr" rotWithShape="0">
                <a:schemeClr val="bg2"/>
              </a:outerShdw>
            </a:effectLst>
          </p:spPr>
          <p:txBody>
            <a:bodyPr wrap="none" anchor="ctr"/>
            <a:lstStyle/>
            <a:p>
              <a:pPr>
                <a:defRPr/>
              </a:pPr>
              <a:endParaRPr lang="en-US" dirty="0"/>
            </a:p>
          </p:txBody>
        </p:sp>
        <p:sp>
          <p:nvSpPr>
            <p:cNvPr id="34839" name="Text Box 23"/>
            <p:cNvSpPr txBox="1">
              <a:spLocks noChangeArrowheads="1"/>
            </p:cNvSpPr>
            <p:nvPr/>
          </p:nvSpPr>
          <p:spPr bwMode="auto">
            <a:xfrm>
              <a:off x="3710" y="1679"/>
              <a:ext cx="1962" cy="617"/>
            </a:xfrm>
            <a:prstGeom prst="rect">
              <a:avLst/>
            </a:prstGeom>
            <a:noFill/>
            <a:ln w="9525">
              <a:noFill/>
              <a:miter lim="800000"/>
              <a:headEnd/>
              <a:tailEnd/>
            </a:ln>
            <a:effectLst/>
          </p:spPr>
          <p:txBody>
            <a:bodyPr>
              <a:spAutoFit/>
            </a:bodyPr>
            <a:lstStyle/>
            <a:p>
              <a:pPr algn="ctr">
                <a:lnSpc>
                  <a:spcPct val="90000"/>
                </a:lnSpc>
                <a:defRPr/>
              </a:pPr>
              <a:r>
                <a:rPr lang="en-US" sz="1600" i="1" dirty="0">
                  <a:solidFill>
                    <a:srgbClr val="FFFFFF"/>
                  </a:solidFill>
                </a:rPr>
                <a:t>“Units of biological activity of </a:t>
              </a:r>
              <a:r>
                <a:rPr lang="en-US" sz="1600" i="1" dirty="0" err="1" smtClean="0">
                  <a:solidFill>
                    <a:srgbClr val="FFFFFF"/>
                  </a:solidFill>
                </a:rPr>
                <a:t>Dysport</a:t>
              </a:r>
              <a:r>
                <a:rPr lang="en-US" sz="1600" i="1" baseline="30000" dirty="0" smtClean="0">
                  <a:solidFill>
                    <a:srgbClr val="FFFFFF"/>
                  </a:solidFill>
                </a:rPr>
                <a:t>®</a:t>
              </a:r>
              <a:r>
                <a:rPr lang="en-US" sz="1600" i="1" dirty="0" smtClean="0">
                  <a:solidFill>
                    <a:srgbClr val="FFFFFF"/>
                  </a:solidFill>
                </a:rPr>
                <a:t> </a:t>
              </a:r>
              <a:r>
                <a:rPr lang="en-US" sz="1600" i="1" dirty="0">
                  <a:solidFill>
                    <a:srgbClr val="FFFFFF"/>
                  </a:solidFill>
                  <a:sym typeface="Symbol" pitchFamily="18" charset="2"/>
                </a:rPr>
                <a:t>cannot be compared to </a:t>
              </a:r>
              <a:r>
                <a:rPr lang="en-US" sz="1600" i="1" dirty="0" smtClean="0">
                  <a:solidFill>
                    <a:srgbClr val="FFFFFF"/>
                  </a:solidFill>
                  <a:sym typeface="Symbol" pitchFamily="18" charset="2"/>
                </a:rPr>
                <a:t>or </a:t>
              </a:r>
              <a:r>
                <a:rPr lang="en-US" sz="1600" i="1" dirty="0">
                  <a:solidFill>
                    <a:srgbClr val="FFFFFF"/>
                  </a:solidFill>
                  <a:sym typeface="Symbol" pitchFamily="18" charset="2"/>
                </a:rPr>
                <a:t>converted into units of any other botulinum toxin…”</a:t>
              </a:r>
              <a:r>
                <a:rPr lang="en-US" sz="1600" i="1" dirty="0">
                  <a:solidFill>
                    <a:srgbClr val="FFFFFF"/>
                  </a:solidFill>
                </a:rPr>
                <a:t> </a:t>
              </a:r>
              <a:r>
                <a:rPr lang="en-US" sz="1600" i="1" baseline="30000" dirty="0">
                  <a:solidFill>
                    <a:srgbClr val="FFFFFF"/>
                  </a:solidFill>
                </a:rPr>
                <a:t>2</a:t>
              </a:r>
              <a:endParaRPr lang="en-US" sz="1600" i="1" baseline="30000" dirty="0">
                <a:solidFill>
                  <a:srgbClr val="FFFFFF"/>
                </a:solidFill>
                <a:sym typeface="Symbol" pitchFamily="18" charset="2"/>
              </a:endParaRPr>
            </a:p>
          </p:txBody>
        </p:sp>
      </p:grpSp>
      <p:pic>
        <p:nvPicPr>
          <p:cNvPr id="1031" name="Picture 7" descr="C:\Users\ewalsh\Desktop\Xeomin_PI.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88312" y="2866430"/>
            <a:ext cx="2980440" cy="23799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grpSp>
        <p:nvGrpSpPr>
          <p:cNvPr id="20" name="Group 26"/>
          <p:cNvGrpSpPr>
            <a:grpSpLocks/>
          </p:cNvGrpSpPr>
          <p:nvPr/>
        </p:nvGrpSpPr>
        <p:grpSpPr bwMode="auto">
          <a:xfrm>
            <a:off x="5702031" y="3571985"/>
            <a:ext cx="3378200" cy="1198562"/>
            <a:chOff x="2293" y="734"/>
            <a:chExt cx="2128" cy="755"/>
          </a:xfrm>
        </p:grpSpPr>
        <p:sp>
          <p:nvSpPr>
            <p:cNvPr id="22" name="AutoShape 24"/>
            <p:cNvSpPr>
              <a:spLocks noChangeArrowheads="1"/>
            </p:cNvSpPr>
            <p:nvPr/>
          </p:nvSpPr>
          <p:spPr bwMode="auto">
            <a:xfrm>
              <a:off x="2293" y="734"/>
              <a:ext cx="2128" cy="755"/>
            </a:xfrm>
            <a:prstGeom prst="roundRect">
              <a:avLst>
                <a:gd name="adj" fmla="val 16667"/>
              </a:avLst>
            </a:prstGeom>
            <a:gradFill rotWithShape="1">
              <a:gsLst>
                <a:gs pos="0">
                  <a:srgbClr val="001642"/>
                </a:gs>
                <a:gs pos="100000">
                  <a:srgbClr val="001642">
                    <a:gamma/>
                    <a:shade val="54118"/>
                    <a:invGamma/>
                  </a:srgbClr>
                </a:gs>
              </a:gsLst>
              <a:lin ang="2700000" scaled="1"/>
            </a:gradFill>
            <a:ln w="12700">
              <a:solidFill>
                <a:srgbClr val="808080"/>
              </a:solidFill>
              <a:round/>
              <a:headEnd/>
              <a:tailEnd/>
            </a:ln>
            <a:effectLst>
              <a:outerShdw dist="35921" dir="2700000" algn="ctr" rotWithShape="0">
                <a:schemeClr val="bg2"/>
              </a:outerShdw>
            </a:effectLst>
          </p:spPr>
          <p:txBody>
            <a:bodyPr wrap="none" anchor="ctr"/>
            <a:lstStyle/>
            <a:p>
              <a:pPr>
                <a:defRPr/>
              </a:pPr>
              <a:endParaRPr lang="en-US" dirty="0"/>
            </a:p>
          </p:txBody>
        </p:sp>
        <p:sp>
          <p:nvSpPr>
            <p:cNvPr id="23" name="Text Box 25"/>
            <p:cNvSpPr txBox="1">
              <a:spLocks noChangeArrowheads="1"/>
            </p:cNvSpPr>
            <p:nvPr/>
          </p:nvSpPr>
          <p:spPr bwMode="auto">
            <a:xfrm>
              <a:off x="2378" y="805"/>
              <a:ext cx="1962" cy="614"/>
            </a:xfrm>
            <a:prstGeom prst="rect">
              <a:avLst/>
            </a:prstGeom>
            <a:noFill/>
            <a:ln w="9525">
              <a:noFill/>
              <a:miter lim="800000"/>
              <a:headEnd/>
              <a:tailEnd/>
            </a:ln>
            <a:effectLst/>
          </p:spPr>
          <p:txBody>
            <a:bodyPr>
              <a:spAutoFit/>
            </a:bodyPr>
            <a:lstStyle/>
            <a:p>
              <a:pPr algn="ctr">
                <a:lnSpc>
                  <a:spcPct val="90000"/>
                </a:lnSpc>
                <a:defRPr/>
              </a:pPr>
              <a:r>
                <a:rPr lang="en-US" sz="1600" i="1" dirty="0">
                  <a:solidFill>
                    <a:srgbClr val="FFFFFF"/>
                  </a:solidFill>
                </a:rPr>
                <a:t>“Units of biological activity of </a:t>
              </a:r>
              <a:r>
                <a:rPr lang="en-US" sz="1600" i="1" dirty="0" err="1" smtClean="0">
                  <a:solidFill>
                    <a:srgbClr val="FFFFFF"/>
                  </a:solidFill>
                </a:rPr>
                <a:t>Xeomin</a:t>
              </a:r>
              <a:r>
                <a:rPr lang="en-US" sz="1600" i="1" baseline="30000" dirty="0" smtClean="0">
                  <a:solidFill>
                    <a:srgbClr val="FFFFFF"/>
                  </a:solidFill>
                </a:rPr>
                <a:t>®</a:t>
              </a:r>
              <a:r>
                <a:rPr lang="en-US" sz="1600" i="1" dirty="0" smtClean="0">
                  <a:solidFill>
                    <a:srgbClr val="FFFFFF"/>
                  </a:solidFill>
                </a:rPr>
                <a:t> </a:t>
              </a:r>
              <a:r>
                <a:rPr lang="en-US" sz="1600" i="1" dirty="0">
                  <a:solidFill>
                    <a:srgbClr val="FFFFFF"/>
                  </a:solidFill>
                  <a:sym typeface="Symbol" pitchFamily="18" charset="2"/>
                </a:rPr>
                <a:t>cannot be compared to </a:t>
              </a:r>
              <a:r>
                <a:rPr lang="en-US" sz="1600" i="1" dirty="0" smtClean="0">
                  <a:solidFill>
                    <a:srgbClr val="FFFFFF"/>
                  </a:solidFill>
                  <a:sym typeface="Symbol" pitchFamily="18" charset="2"/>
                </a:rPr>
                <a:t>or </a:t>
              </a:r>
              <a:r>
                <a:rPr lang="en-US" sz="1600" i="1" dirty="0">
                  <a:solidFill>
                    <a:srgbClr val="FFFFFF"/>
                  </a:solidFill>
                  <a:sym typeface="Symbol" pitchFamily="18" charset="2"/>
                </a:rPr>
                <a:t>converted into units of any other botulinum toxin…”</a:t>
              </a:r>
              <a:r>
                <a:rPr lang="en-US" sz="1600" i="1" dirty="0">
                  <a:solidFill>
                    <a:srgbClr val="FFFFFF"/>
                  </a:solidFill>
                </a:rPr>
                <a:t> </a:t>
              </a:r>
              <a:r>
                <a:rPr lang="en-US" sz="1600" i="1" baseline="30000" dirty="0">
                  <a:solidFill>
                    <a:srgbClr val="FFFFFF"/>
                  </a:solidFill>
                </a:rPr>
                <a:t>4</a:t>
              </a:r>
              <a:r>
                <a:rPr lang="en-US" sz="1600" i="1" dirty="0" smtClean="0">
                  <a:solidFill>
                    <a:srgbClr val="FFFFFF"/>
                  </a:solidFill>
                  <a:sym typeface="Symbol" pitchFamily="18" charset="2"/>
                </a:rPr>
                <a:t> </a:t>
              </a:r>
              <a:endParaRPr lang="en-US" sz="1600" i="1" dirty="0">
                <a:solidFill>
                  <a:srgbClr val="FFFFFF"/>
                </a:solidFill>
                <a:sym typeface="Symbol" pitchFamily="18" charset="2"/>
              </a:endParaRPr>
            </a:p>
          </p:txBody>
        </p:sp>
      </p:grpSp>
    </p:spTree>
    <p:extLst>
      <p:ext uri="{BB962C8B-B14F-4D97-AF65-F5344CB8AC3E}">
        <p14:creationId xmlns:p14="http://schemas.microsoft.com/office/powerpoint/2010/main" val="510480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5" descr="C:\Users\ewalsh\Desktop\botox_pi.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864" y="1193000"/>
            <a:ext cx="2589319" cy="250459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2" name="Picture 21" descr="Myobloc_PI 2010_Page_01.jpg"/>
          <p:cNvPicPr>
            <a:picLocks noChangeAspect="1"/>
          </p:cNvPicPr>
          <p:nvPr/>
        </p:nvPicPr>
        <p:blipFill>
          <a:blip r:embed="rId8" cstate="print"/>
          <a:srcRect l="5271" t="7086" r="32578" b="50032"/>
          <a:stretch>
            <a:fillRect/>
          </a:stretch>
        </p:blipFill>
        <p:spPr>
          <a:xfrm>
            <a:off x="4897676" y="1014924"/>
            <a:ext cx="2297739" cy="2051603"/>
          </a:xfrm>
          <a:prstGeom prst="rect">
            <a:avLst/>
          </a:prstGeom>
          <a:ln>
            <a:solidFill>
              <a:schemeClr val="accent1"/>
            </a:solidFill>
          </a:ln>
          <a:effectLst/>
        </p:spPr>
      </p:pic>
      <p:pic>
        <p:nvPicPr>
          <p:cNvPr id="24" name="Picture 23" descr="Pages from Xeomin_PI.jpg"/>
          <p:cNvPicPr>
            <a:picLocks noChangeAspect="1"/>
          </p:cNvPicPr>
          <p:nvPr/>
        </p:nvPicPr>
        <p:blipFill>
          <a:blip r:embed="rId9" cstate="print"/>
          <a:srcRect l="7399" t="8192" r="2692" b="7218"/>
          <a:stretch>
            <a:fillRect/>
          </a:stretch>
        </p:blipFill>
        <p:spPr>
          <a:xfrm>
            <a:off x="4261485" y="3049254"/>
            <a:ext cx="2350324" cy="2144288"/>
          </a:xfrm>
          <a:prstGeom prst="rect">
            <a:avLst/>
          </a:prstGeom>
          <a:ln>
            <a:solidFill>
              <a:schemeClr val="accent1"/>
            </a:solidFill>
          </a:ln>
          <a:effectLst>
            <a:outerShdw blurRad="50800" dist="38100" dir="2700000" algn="tl" rotWithShape="0">
              <a:prstClr val="black">
                <a:alpha val="40000"/>
              </a:prstClr>
            </a:outerShdw>
          </a:effectLst>
        </p:spPr>
      </p:pic>
      <p:pic>
        <p:nvPicPr>
          <p:cNvPr id="23" name="Picture 2" descr="2D32B208-8917-492A-9301-43CE936390D5"/>
          <p:cNvPicPr>
            <a:picLocks noChangeAspect="1" noChangeArrowheads="1"/>
          </p:cNvPicPr>
          <p:nvPr/>
        </p:nvPicPr>
        <p:blipFill>
          <a:blip r:embed="rId10" cstate="print"/>
          <a:srcRect r="7368"/>
          <a:stretch>
            <a:fillRect/>
          </a:stretch>
        </p:blipFill>
        <p:spPr bwMode="auto">
          <a:xfrm>
            <a:off x="1158483" y="2887704"/>
            <a:ext cx="2707793" cy="2085611"/>
          </a:xfrm>
          <a:prstGeom prst="rect">
            <a:avLst/>
          </a:prstGeom>
          <a:noFill/>
          <a:ln w="9525">
            <a:solidFill>
              <a:schemeClr val="accent1"/>
            </a:solidFill>
            <a:miter lim="800000"/>
            <a:headEnd/>
            <a:tailEnd/>
          </a:ln>
          <a:effectLst>
            <a:outerShdw blurRad="50800" dist="38100" dir="2700000" algn="tl" rotWithShape="0">
              <a:prstClr val="black">
                <a:alpha val="40000"/>
              </a:prstClr>
            </a:outerShdw>
          </a:effectLst>
        </p:spPr>
      </p:pic>
      <p:sp>
        <p:nvSpPr>
          <p:cNvPr id="46082" name="Rectangle 22"/>
          <p:cNvSpPr>
            <a:spLocks noGrp="1" noChangeArrowheads="1"/>
          </p:cNvSpPr>
          <p:nvPr>
            <p:ph type="title" idx="4294967295"/>
          </p:nvPr>
        </p:nvSpPr>
        <p:spPr>
          <a:xfrm>
            <a:off x="398463" y="-6401"/>
            <a:ext cx="8347075" cy="955675"/>
          </a:xfrm>
        </p:spPr>
        <p:txBody>
          <a:bodyPr>
            <a:normAutofit fontScale="90000"/>
          </a:bodyPr>
          <a:lstStyle/>
          <a:p>
            <a:r>
              <a:rPr lang="en-US" sz="3400" dirty="0" smtClean="0"/>
              <a:t>Recognized  Importance of Differences in Unit Potency for </a:t>
            </a:r>
            <a:r>
              <a:rPr lang="en-US" sz="3400" dirty="0" err="1" smtClean="0"/>
              <a:t>BoNTs</a:t>
            </a:r>
            <a:endParaRPr lang="en-US" sz="3400" dirty="0" smtClean="0"/>
          </a:p>
        </p:txBody>
      </p:sp>
      <p:pic>
        <p:nvPicPr>
          <p:cNvPr id="46083" name="Picture 4" hidden="1"/>
          <p:cNvPicPr>
            <a:picLocks noGrp="1" noChangeAspect="1" noChangeArrowheads="1"/>
          </p:cNvPicPr>
          <p:nvPr>
            <p:ph sz="half" idx="4294967295"/>
            <p:custDataLst>
              <p:tags r:id="rId1"/>
            </p:custDataLst>
          </p:nvPr>
        </p:nvPicPr>
        <p:blipFill>
          <a:blip r:embed="rId11" cstate="print"/>
          <a:srcRect/>
          <a:stretch>
            <a:fillRect/>
          </a:stretch>
        </p:blipFill>
        <p:spPr>
          <a:xfrm>
            <a:off x="0" y="1270000"/>
            <a:ext cx="4140200" cy="2881313"/>
          </a:xfrm>
          <a:noFill/>
        </p:spPr>
      </p:pic>
      <p:pic>
        <p:nvPicPr>
          <p:cNvPr id="46084" name="Picture 5" hidden="1"/>
          <p:cNvPicPr>
            <a:picLocks noGrp="1" noChangeAspect="1" noChangeArrowheads="1"/>
          </p:cNvPicPr>
          <p:nvPr>
            <p:ph sz="quarter" idx="4294967295"/>
            <p:custDataLst>
              <p:tags r:id="rId2"/>
            </p:custDataLst>
          </p:nvPr>
        </p:nvPicPr>
        <p:blipFill>
          <a:blip r:embed="rId12" cstate="print"/>
          <a:srcRect/>
          <a:stretch>
            <a:fillRect/>
          </a:stretch>
        </p:blipFill>
        <p:spPr>
          <a:xfrm>
            <a:off x="0" y="1504950"/>
            <a:ext cx="4252913" cy="1257300"/>
          </a:xfrm>
          <a:noFill/>
        </p:spPr>
      </p:pic>
      <p:pic>
        <p:nvPicPr>
          <p:cNvPr id="46085" name="Picture 7" hidden="1"/>
          <p:cNvPicPr>
            <a:picLocks noGrp="1" noChangeAspect="1" noChangeArrowheads="1"/>
          </p:cNvPicPr>
          <p:nvPr>
            <p:ph sz="quarter" idx="4294967295"/>
            <p:custDataLst>
              <p:tags r:id="rId3"/>
            </p:custDataLst>
          </p:nvPr>
        </p:nvPicPr>
        <p:blipFill>
          <a:blip r:embed="rId13" cstate="print"/>
          <a:srcRect b="39638"/>
          <a:stretch>
            <a:fillRect/>
          </a:stretch>
        </p:blipFill>
        <p:spPr>
          <a:xfrm>
            <a:off x="0" y="2051050"/>
            <a:ext cx="4140200" cy="1027113"/>
          </a:xfrm>
          <a:noFill/>
        </p:spPr>
      </p:pic>
      <p:pic>
        <p:nvPicPr>
          <p:cNvPr id="46086" name="Picture 9" hidden="1"/>
          <p:cNvPicPr preferRelativeResize="0">
            <a:picLocks noChangeArrowheads="1"/>
          </p:cNvPicPr>
          <p:nvPr>
            <p:custDataLst>
              <p:tags r:id="rId4"/>
            </p:custDataLst>
          </p:nvPr>
        </p:nvPicPr>
        <p:blipFill>
          <a:blip r:embed="rId14" cstate="print"/>
          <a:srcRect l="8679" r="2997" b="58748"/>
          <a:stretch>
            <a:fillRect/>
          </a:stretch>
        </p:blipFill>
        <p:spPr bwMode="auto">
          <a:xfrm>
            <a:off x="2325688" y="3883025"/>
            <a:ext cx="4295775" cy="2781300"/>
          </a:xfrm>
          <a:prstGeom prst="rect">
            <a:avLst/>
          </a:prstGeom>
          <a:noFill/>
          <a:ln w="9525">
            <a:noFill/>
            <a:miter lim="800000"/>
            <a:headEnd/>
            <a:tailEnd/>
          </a:ln>
        </p:spPr>
      </p:pic>
      <p:sp>
        <p:nvSpPr>
          <p:cNvPr id="46087" name="Text Box 13"/>
          <p:cNvSpPr txBox="1">
            <a:spLocks noChangeArrowheads="1"/>
          </p:cNvSpPr>
          <p:nvPr/>
        </p:nvSpPr>
        <p:spPr bwMode="auto">
          <a:xfrm>
            <a:off x="314692" y="5520249"/>
            <a:ext cx="8677275" cy="507831"/>
          </a:xfrm>
          <a:prstGeom prst="rect">
            <a:avLst/>
          </a:prstGeom>
          <a:noFill/>
          <a:ln w="9525">
            <a:noFill/>
            <a:miter lim="800000"/>
            <a:headEnd/>
            <a:tailEnd/>
          </a:ln>
        </p:spPr>
        <p:txBody>
          <a:bodyPr>
            <a:spAutoFit/>
          </a:bodyPr>
          <a:lstStyle/>
          <a:p>
            <a:r>
              <a:rPr lang="en-US" sz="900" b="1" dirty="0" smtClean="0">
                <a:latin typeface="Arial" panose="020B0604020202020204" pitchFamily="34" charset="0"/>
                <a:cs typeface="Arial" panose="020B0604020202020204" pitchFamily="34" charset="0"/>
              </a:rPr>
              <a:t>References</a:t>
            </a:r>
            <a:r>
              <a:rPr lang="en-US" sz="900" dirty="0" smtClean="0">
                <a:latin typeface="Arial" panose="020B0604020202020204" pitchFamily="34" charset="0"/>
                <a:cs typeface="Arial" panose="020B0604020202020204" pitchFamily="34" charset="0"/>
              </a:rPr>
              <a:t>:  1. </a:t>
            </a:r>
            <a:r>
              <a:rPr lang="en-US" sz="900" dirty="0">
                <a:latin typeface="Arial" panose="020B0604020202020204" pitchFamily="34" charset="0"/>
                <a:cs typeface="Arial" panose="020B0604020202020204" pitchFamily="34" charset="0"/>
              </a:rPr>
              <a:t>BOTOX</a:t>
            </a:r>
            <a:r>
              <a:rPr lang="en-US" sz="900" baseline="30000" dirty="0">
                <a:latin typeface="Arial" panose="020B0604020202020204" pitchFamily="34" charset="0"/>
                <a:cs typeface="Arial" panose="020B0604020202020204" pitchFamily="34" charset="0"/>
              </a:rPr>
              <a:t>®</a:t>
            </a:r>
            <a:r>
              <a:rPr lang="en-US" sz="900" dirty="0">
                <a:latin typeface="Arial" panose="020B0604020202020204" pitchFamily="34" charset="0"/>
                <a:cs typeface="Arial" panose="020B0604020202020204" pitchFamily="34" charset="0"/>
              </a:rPr>
              <a:t> [Prescribing Information]. Irvine, CA: Allergan, Inc.; February 2014. 2</a:t>
            </a:r>
            <a:r>
              <a:rPr lang="en-US" sz="900" dirty="0" smtClean="0">
                <a:latin typeface="Arial" panose="020B0604020202020204" pitchFamily="34" charset="0"/>
                <a:cs typeface="Arial" panose="020B0604020202020204" pitchFamily="34" charset="0"/>
              </a:rPr>
              <a:t>. </a:t>
            </a:r>
            <a:r>
              <a:rPr lang="en-US" sz="900" dirty="0" err="1" smtClean="0">
                <a:latin typeface="Arial" panose="020B0604020202020204" pitchFamily="34" charset="0"/>
                <a:cs typeface="Arial" panose="020B0604020202020204" pitchFamily="34" charset="0"/>
              </a:rPr>
              <a:t>Dysport</a:t>
            </a:r>
            <a:r>
              <a:rPr lang="en-US" sz="900" dirty="0" smtClean="0">
                <a:latin typeface="Arial" panose="020B0604020202020204" pitchFamily="34" charset="0"/>
                <a:cs typeface="Arial" panose="020B0604020202020204" pitchFamily="34" charset="0"/>
              </a:rPr>
              <a:t> [Prescribing Information]. Basking Ridge, NJ: </a:t>
            </a:r>
            <a:r>
              <a:rPr lang="en-US" sz="900" dirty="0" err="1" smtClean="0">
                <a:latin typeface="Arial" panose="020B0604020202020204" pitchFamily="34" charset="0"/>
                <a:cs typeface="Arial" panose="020B0604020202020204" pitchFamily="34" charset="0"/>
              </a:rPr>
              <a:t>Ipsen</a:t>
            </a:r>
            <a:r>
              <a:rPr lang="en-US" sz="900" dirty="0" smtClean="0">
                <a:latin typeface="Arial" panose="020B0604020202020204" pitchFamily="34" charset="0"/>
                <a:cs typeface="Arial" panose="020B0604020202020204" pitchFamily="34" charset="0"/>
              </a:rPr>
              <a:t> </a:t>
            </a:r>
            <a:r>
              <a:rPr lang="en-US" sz="900" dirty="0" err="1" smtClean="0">
                <a:latin typeface="Arial" panose="020B0604020202020204" pitchFamily="34" charset="0"/>
                <a:cs typeface="Arial" panose="020B0604020202020204" pitchFamily="34" charset="0"/>
              </a:rPr>
              <a:t>Biopharm</a:t>
            </a:r>
            <a:r>
              <a:rPr lang="en-US" sz="900" dirty="0" smtClean="0">
                <a:latin typeface="Arial" panose="020B0604020202020204" pitchFamily="34" charset="0"/>
                <a:cs typeface="Arial" panose="020B0604020202020204" pitchFamily="34" charset="0"/>
              </a:rPr>
              <a:t> Ltd.; March 2012. 3. </a:t>
            </a:r>
            <a:r>
              <a:rPr lang="en-US" sz="900" dirty="0" err="1" smtClean="0">
                <a:latin typeface="Arial" panose="020B0604020202020204" pitchFamily="34" charset="0"/>
                <a:cs typeface="Arial" panose="020B0604020202020204" pitchFamily="34" charset="0"/>
              </a:rPr>
              <a:t>Myobloc</a:t>
            </a:r>
            <a:r>
              <a:rPr lang="en-US" sz="900" i="1" dirty="0" smtClean="0">
                <a:latin typeface="Arial" panose="020B0604020202020204" pitchFamily="34" charset="0"/>
                <a:cs typeface="Arial" panose="020B0604020202020204" pitchFamily="34" charset="0"/>
              </a:rPr>
              <a:t> </a:t>
            </a:r>
            <a:r>
              <a:rPr lang="en-US" sz="900" dirty="0" smtClean="0">
                <a:latin typeface="Arial" panose="020B0604020202020204" pitchFamily="34" charset="0"/>
                <a:cs typeface="Arial" panose="020B0604020202020204" pitchFamily="34" charset="0"/>
              </a:rPr>
              <a:t>[Prescribing Information]. Malvern, PA: Solstice Neurosciences, Inc.; May 2010.  4.</a:t>
            </a:r>
            <a:r>
              <a:rPr lang="en-US" sz="900" i="1" dirty="0" smtClean="0">
                <a:latin typeface="Arial" panose="020B0604020202020204" pitchFamily="34" charset="0"/>
                <a:cs typeface="Arial" panose="020B0604020202020204" pitchFamily="34" charset="0"/>
              </a:rPr>
              <a:t> </a:t>
            </a:r>
            <a:r>
              <a:rPr lang="en-US" sz="900" dirty="0" err="1" smtClean="0">
                <a:latin typeface="Arial" panose="020B0604020202020204" pitchFamily="34" charset="0"/>
                <a:cs typeface="Arial" panose="020B0604020202020204" pitchFamily="34" charset="0"/>
              </a:rPr>
              <a:t>Xeomin</a:t>
            </a:r>
            <a:r>
              <a:rPr lang="en-US" sz="900" i="1" dirty="0" smtClean="0">
                <a:latin typeface="Arial" panose="020B0604020202020204" pitchFamily="34" charset="0"/>
                <a:cs typeface="Arial" panose="020B0604020202020204" pitchFamily="34" charset="0"/>
              </a:rPr>
              <a:t> </a:t>
            </a:r>
            <a:r>
              <a:rPr lang="en-US" sz="900" dirty="0" smtClean="0">
                <a:latin typeface="Arial" panose="020B0604020202020204" pitchFamily="34" charset="0"/>
                <a:cs typeface="Arial" panose="020B0604020202020204" pitchFamily="34" charset="0"/>
              </a:rPr>
              <a:t>[Prescribing Information]. Greensboro, NC: </a:t>
            </a:r>
            <a:r>
              <a:rPr lang="en-US" sz="900" dirty="0" err="1" smtClean="0">
                <a:latin typeface="Arial" panose="020B0604020202020204" pitchFamily="34" charset="0"/>
                <a:cs typeface="Arial" panose="020B0604020202020204" pitchFamily="34" charset="0"/>
              </a:rPr>
              <a:t>Merz</a:t>
            </a:r>
            <a:r>
              <a:rPr lang="en-US" sz="900" dirty="0" smtClean="0">
                <a:latin typeface="Arial" panose="020B0604020202020204" pitchFamily="34" charset="0"/>
                <a:cs typeface="Arial" panose="020B0604020202020204" pitchFamily="34" charset="0"/>
              </a:rPr>
              <a:t> Pharmaceuticals, LLC.; April 2014.</a:t>
            </a:r>
            <a:endParaRPr lang="en-US" sz="900" dirty="0">
              <a:latin typeface="Arial" panose="020B0604020202020204" pitchFamily="34" charset="0"/>
              <a:cs typeface="Arial" panose="020B0604020202020204" pitchFamily="34" charset="0"/>
            </a:endParaRPr>
          </a:p>
        </p:txBody>
      </p:sp>
      <p:sp>
        <p:nvSpPr>
          <p:cNvPr id="149528" name="AutoShape 24"/>
          <p:cNvSpPr>
            <a:spLocks noChangeArrowheads="1"/>
          </p:cNvSpPr>
          <p:nvPr/>
        </p:nvSpPr>
        <p:spPr bwMode="auto">
          <a:xfrm>
            <a:off x="5433633" y="1668655"/>
            <a:ext cx="3549650" cy="1106528"/>
          </a:xfrm>
          <a:prstGeom prst="roundRect">
            <a:avLst>
              <a:gd name="adj" fmla="val 16667"/>
            </a:avLst>
          </a:prstGeom>
          <a:gradFill rotWithShape="1">
            <a:gsLst>
              <a:gs pos="0">
                <a:srgbClr val="001642"/>
              </a:gs>
              <a:gs pos="100000">
                <a:srgbClr val="001642">
                  <a:gamma/>
                  <a:shade val="54118"/>
                  <a:invGamma/>
                </a:srgbClr>
              </a:gs>
            </a:gsLst>
            <a:lin ang="2700000" scaled="1"/>
          </a:gradFill>
          <a:ln w="12700">
            <a:solidFill>
              <a:srgbClr val="808080"/>
            </a:solidFill>
            <a:round/>
            <a:headEnd/>
            <a:tailEnd/>
          </a:ln>
          <a:effectLst>
            <a:outerShdw dist="35921" dir="2700000" algn="ctr" rotWithShape="0">
              <a:schemeClr val="bg2"/>
            </a:outerShdw>
          </a:effectLst>
        </p:spPr>
        <p:txBody>
          <a:bodyPr wrap="none" anchor="ctr"/>
          <a:lstStyle/>
          <a:p>
            <a:pPr>
              <a:defRPr/>
            </a:pPr>
            <a:endParaRPr lang="en-US" dirty="0"/>
          </a:p>
        </p:txBody>
      </p:sp>
      <p:sp>
        <p:nvSpPr>
          <p:cNvPr id="149529" name="Text Box 25"/>
          <p:cNvSpPr txBox="1">
            <a:spLocks noChangeArrowheads="1"/>
          </p:cNvSpPr>
          <p:nvPr/>
        </p:nvSpPr>
        <p:spPr bwMode="auto">
          <a:xfrm>
            <a:off x="5564951" y="1794576"/>
            <a:ext cx="3457575" cy="830997"/>
          </a:xfrm>
          <a:prstGeom prst="rect">
            <a:avLst/>
          </a:prstGeom>
          <a:noFill/>
          <a:ln w="9525">
            <a:noFill/>
            <a:miter lim="800000"/>
            <a:headEnd/>
            <a:tailEnd/>
          </a:ln>
          <a:effectLst/>
        </p:spPr>
        <p:txBody>
          <a:bodyPr>
            <a:spAutoFit/>
          </a:bodyPr>
          <a:lstStyle/>
          <a:p>
            <a:pPr algn="ctr"/>
            <a:r>
              <a:rPr lang="en-US" sz="1600" i="1" dirty="0" smtClean="0">
                <a:solidFill>
                  <a:schemeClr val="bg1"/>
                </a:solidFill>
                <a:sym typeface="Symbol" pitchFamily="18" charset="2"/>
              </a:rPr>
              <a:t>“</a:t>
            </a:r>
            <a:r>
              <a:rPr lang="en-US" sz="1600" i="1" dirty="0">
                <a:solidFill>
                  <a:schemeClr val="bg1"/>
                </a:solidFill>
              </a:rPr>
              <a:t>The method for performing the assay is specific to Solstice Neurosciences’ manufacture </a:t>
            </a:r>
            <a:r>
              <a:rPr lang="en-US" sz="1600" i="1" dirty="0" smtClean="0">
                <a:solidFill>
                  <a:schemeClr val="bg1"/>
                </a:solidFill>
              </a:rPr>
              <a:t>of MYOBLOC</a:t>
            </a:r>
            <a:r>
              <a:rPr lang="en-US" sz="1600" i="1" baseline="30000" dirty="0" smtClean="0">
                <a:solidFill>
                  <a:schemeClr val="bg1"/>
                </a:solidFill>
                <a:sym typeface="Symbol" pitchFamily="18" charset="2"/>
              </a:rPr>
              <a:t>®</a:t>
            </a:r>
            <a:r>
              <a:rPr lang="en-US" sz="1600" i="1" dirty="0" smtClean="0">
                <a:solidFill>
                  <a:schemeClr val="bg1"/>
                </a:solidFill>
                <a:sym typeface="Symbol" pitchFamily="18" charset="2"/>
              </a:rPr>
              <a:t>.” </a:t>
            </a:r>
            <a:r>
              <a:rPr lang="en-US" sz="1600" i="1" baseline="30000" dirty="0" smtClean="0">
                <a:solidFill>
                  <a:schemeClr val="bg1"/>
                </a:solidFill>
              </a:rPr>
              <a:t>3</a:t>
            </a:r>
            <a:endParaRPr lang="en-US" sz="1600" i="1" baseline="30000" dirty="0">
              <a:solidFill>
                <a:schemeClr val="bg1"/>
              </a:solidFill>
            </a:endParaRPr>
          </a:p>
        </p:txBody>
      </p:sp>
      <p:grpSp>
        <p:nvGrpSpPr>
          <p:cNvPr id="46095" name="Group 29"/>
          <p:cNvGrpSpPr>
            <a:grpSpLocks/>
          </p:cNvGrpSpPr>
          <p:nvPr/>
        </p:nvGrpSpPr>
        <p:grpSpPr bwMode="auto">
          <a:xfrm>
            <a:off x="1363571" y="1524233"/>
            <a:ext cx="3378200" cy="1101725"/>
            <a:chOff x="2293" y="734"/>
            <a:chExt cx="2128" cy="694"/>
          </a:xfrm>
        </p:grpSpPr>
        <p:sp>
          <p:nvSpPr>
            <p:cNvPr id="149534" name="AutoShape 30"/>
            <p:cNvSpPr>
              <a:spLocks noChangeArrowheads="1"/>
            </p:cNvSpPr>
            <p:nvPr/>
          </p:nvSpPr>
          <p:spPr bwMode="auto">
            <a:xfrm>
              <a:off x="2293" y="734"/>
              <a:ext cx="2128" cy="694"/>
            </a:xfrm>
            <a:prstGeom prst="roundRect">
              <a:avLst>
                <a:gd name="adj" fmla="val 16667"/>
              </a:avLst>
            </a:prstGeom>
            <a:gradFill rotWithShape="1">
              <a:gsLst>
                <a:gs pos="0">
                  <a:srgbClr val="001642"/>
                </a:gs>
                <a:gs pos="100000">
                  <a:srgbClr val="001642">
                    <a:gamma/>
                    <a:shade val="54118"/>
                    <a:invGamma/>
                  </a:srgbClr>
                </a:gs>
              </a:gsLst>
              <a:lin ang="2700000" scaled="1"/>
            </a:gradFill>
            <a:ln w="12700">
              <a:solidFill>
                <a:srgbClr val="808080"/>
              </a:solidFill>
              <a:round/>
              <a:headEnd/>
              <a:tailEnd/>
            </a:ln>
            <a:effectLst>
              <a:outerShdw dist="35921" dir="2700000" algn="ctr" rotWithShape="0">
                <a:schemeClr val="bg2"/>
              </a:outerShdw>
            </a:effectLst>
          </p:spPr>
          <p:txBody>
            <a:bodyPr wrap="none" anchor="ctr"/>
            <a:lstStyle/>
            <a:p>
              <a:pPr>
                <a:defRPr/>
              </a:pPr>
              <a:endParaRPr lang="en-US" dirty="0"/>
            </a:p>
          </p:txBody>
        </p:sp>
        <p:sp>
          <p:nvSpPr>
            <p:cNvPr id="149535" name="Text Box 31"/>
            <p:cNvSpPr txBox="1">
              <a:spLocks noChangeArrowheads="1"/>
            </p:cNvSpPr>
            <p:nvPr/>
          </p:nvSpPr>
          <p:spPr bwMode="auto">
            <a:xfrm>
              <a:off x="2403" y="825"/>
              <a:ext cx="1962" cy="500"/>
            </a:xfrm>
            <a:prstGeom prst="rect">
              <a:avLst/>
            </a:prstGeom>
            <a:noFill/>
            <a:ln w="9525">
              <a:noFill/>
              <a:miter lim="800000"/>
              <a:headEnd/>
              <a:tailEnd/>
            </a:ln>
            <a:effectLst/>
          </p:spPr>
          <p:txBody>
            <a:bodyPr>
              <a:spAutoFit/>
            </a:bodyPr>
            <a:lstStyle/>
            <a:p>
              <a:pPr algn="ctr">
                <a:lnSpc>
                  <a:spcPct val="95000"/>
                </a:lnSpc>
                <a:defRPr/>
              </a:pPr>
              <a:r>
                <a:rPr lang="en-US" sz="1600" dirty="0" smtClean="0">
                  <a:solidFill>
                    <a:schemeClr val="bg1"/>
                  </a:solidFill>
                </a:rPr>
                <a:t>“</a:t>
              </a:r>
              <a:r>
                <a:rPr lang="en-US" sz="1600" i="1" dirty="0">
                  <a:solidFill>
                    <a:schemeClr val="bg1"/>
                  </a:solidFill>
                </a:rPr>
                <a:t>The assay is specific to Allergan’s products </a:t>
              </a:r>
              <a:r>
                <a:rPr lang="en-US" sz="1600" i="1" dirty="0" smtClean="0">
                  <a:solidFill>
                    <a:schemeClr val="bg1"/>
                  </a:solidFill>
                </a:rPr>
                <a:t>BOTOX</a:t>
              </a:r>
              <a:r>
                <a:rPr lang="en-US" sz="1600" i="1" baseline="30000" dirty="0">
                  <a:solidFill>
                    <a:srgbClr val="FFFFFF"/>
                  </a:solidFill>
                  <a:sym typeface="Symbol" pitchFamily="18" charset="2"/>
                </a:rPr>
                <a:t>®</a:t>
              </a:r>
              <a:r>
                <a:rPr lang="en-US" sz="1600" i="1" dirty="0" smtClean="0">
                  <a:solidFill>
                    <a:schemeClr val="bg1"/>
                  </a:solidFill>
                </a:rPr>
                <a:t> </a:t>
              </a:r>
              <a:r>
                <a:rPr lang="en-US" sz="1600" i="1" dirty="0">
                  <a:solidFill>
                    <a:schemeClr val="bg1"/>
                  </a:solidFill>
                </a:rPr>
                <a:t>and </a:t>
              </a:r>
              <a:r>
                <a:rPr lang="en-US" sz="1600" i="1" dirty="0" smtClean="0">
                  <a:solidFill>
                    <a:schemeClr val="bg1"/>
                  </a:solidFill>
                </a:rPr>
                <a:t>BOTOX</a:t>
              </a:r>
              <a:r>
                <a:rPr lang="en-US" sz="1600" i="1" baseline="30000" dirty="0">
                  <a:solidFill>
                    <a:srgbClr val="FFFFFF"/>
                  </a:solidFill>
                  <a:sym typeface="Symbol" pitchFamily="18" charset="2"/>
                </a:rPr>
                <a:t>®</a:t>
              </a:r>
              <a:r>
                <a:rPr lang="en-US" sz="1600" i="1" dirty="0" smtClean="0">
                  <a:solidFill>
                    <a:schemeClr val="bg1"/>
                  </a:solidFill>
                </a:rPr>
                <a:t> Cosmetic</a:t>
              </a:r>
              <a:r>
                <a:rPr lang="en-US" sz="1600" dirty="0" smtClean="0">
                  <a:solidFill>
                    <a:schemeClr val="bg1"/>
                  </a:solidFill>
                </a:rPr>
                <a:t>.” </a:t>
              </a:r>
              <a:r>
                <a:rPr lang="en-US" sz="1600" baseline="30000" dirty="0" smtClean="0">
                  <a:solidFill>
                    <a:schemeClr val="bg1"/>
                  </a:solidFill>
                </a:rPr>
                <a:t>1</a:t>
              </a:r>
              <a:endParaRPr lang="en-US" sz="1600" baseline="30000" dirty="0">
                <a:solidFill>
                  <a:schemeClr val="bg1"/>
                </a:solidFill>
              </a:endParaRPr>
            </a:p>
          </p:txBody>
        </p:sp>
      </p:grpSp>
      <p:sp>
        <p:nvSpPr>
          <p:cNvPr id="149531" name="AutoShape 27"/>
          <p:cNvSpPr>
            <a:spLocks noChangeArrowheads="1"/>
          </p:cNvSpPr>
          <p:nvPr/>
        </p:nvSpPr>
        <p:spPr bwMode="auto">
          <a:xfrm>
            <a:off x="332309" y="3909289"/>
            <a:ext cx="3324225" cy="1022350"/>
          </a:xfrm>
          <a:prstGeom prst="roundRect">
            <a:avLst>
              <a:gd name="adj" fmla="val 16667"/>
            </a:avLst>
          </a:prstGeom>
          <a:gradFill rotWithShape="1">
            <a:gsLst>
              <a:gs pos="0">
                <a:srgbClr val="001642"/>
              </a:gs>
              <a:gs pos="100000">
                <a:srgbClr val="001642">
                  <a:gamma/>
                  <a:shade val="54118"/>
                  <a:invGamma/>
                </a:srgbClr>
              </a:gs>
            </a:gsLst>
            <a:lin ang="2700000" scaled="1"/>
          </a:gradFill>
          <a:ln w="12700">
            <a:solidFill>
              <a:srgbClr val="808080"/>
            </a:solidFill>
            <a:round/>
            <a:headEnd/>
            <a:tailEnd/>
          </a:ln>
          <a:effectLst>
            <a:outerShdw dist="35921" dir="2700000" algn="ctr" rotWithShape="0">
              <a:schemeClr val="bg2"/>
            </a:outerShdw>
          </a:effectLst>
        </p:spPr>
        <p:txBody>
          <a:bodyPr wrap="none" anchor="ctr"/>
          <a:lstStyle/>
          <a:p>
            <a:pPr>
              <a:defRPr/>
            </a:pPr>
            <a:endParaRPr lang="en-US" dirty="0"/>
          </a:p>
        </p:txBody>
      </p:sp>
      <p:sp>
        <p:nvSpPr>
          <p:cNvPr id="149532" name="Text Box 28"/>
          <p:cNvSpPr txBox="1">
            <a:spLocks noChangeArrowheads="1"/>
          </p:cNvSpPr>
          <p:nvPr/>
        </p:nvSpPr>
        <p:spPr bwMode="auto">
          <a:xfrm>
            <a:off x="463976" y="4020508"/>
            <a:ext cx="3114675" cy="787400"/>
          </a:xfrm>
          <a:prstGeom prst="rect">
            <a:avLst/>
          </a:prstGeom>
          <a:noFill/>
          <a:ln w="9525">
            <a:noFill/>
            <a:miter lim="800000"/>
            <a:headEnd/>
            <a:tailEnd/>
          </a:ln>
          <a:effectLst/>
        </p:spPr>
        <p:txBody>
          <a:bodyPr>
            <a:spAutoFit/>
          </a:bodyPr>
          <a:lstStyle/>
          <a:p>
            <a:pPr algn="ctr">
              <a:lnSpc>
                <a:spcPct val="95000"/>
              </a:lnSpc>
              <a:defRPr/>
            </a:pPr>
            <a:r>
              <a:rPr lang="en-US" sz="1600" i="1" dirty="0">
                <a:solidFill>
                  <a:srgbClr val="FFFFFF"/>
                </a:solidFill>
              </a:rPr>
              <a:t>“</a:t>
            </a:r>
            <a:r>
              <a:rPr lang="en-US" sz="1600" i="1" dirty="0">
                <a:solidFill>
                  <a:srgbClr val="FFFFFF"/>
                </a:solidFill>
                <a:sym typeface="Symbol" pitchFamily="18" charset="2"/>
              </a:rPr>
              <a:t>The method for performing the assay is specific to Ipsen’s  product </a:t>
            </a:r>
            <a:r>
              <a:rPr lang="en-US" sz="1600" i="1" dirty="0" err="1">
                <a:solidFill>
                  <a:srgbClr val="FFFFFF"/>
                </a:solidFill>
                <a:sym typeface="Symbol" pitchFamily="18" charset="2"/>
              </a:rPr>
              <a:t>Dysport</a:t>
            </a:r>
            <a:r>
              <a:rPr lang="en-US" sz="1600" i="1" baseline="30000" dirty="0" smtClean="0">
                <a:solidFill>
                  <a:srgbClr val="FFFFFF"/>
                </a:solidFill>
                <a:sym typeface="Symbol" pitchFamily="18" charset="2"/>
              </a:rPr>
              <a:t>®</a:t>
            </a:r>
            <a:r>
              <a:rPr lang="en-US" sz="1600" i="1" dirty="0" smtClean="0">
                <a:solidFill>
                  <a:srgbClr val="FFFFFF"/>
                </a:solidFill>
                <a:sym typeface="Symbol" pitchFamily="18" charset="2"/>
              </a:rPr>
              <a:t>.” </a:t>
            </a:r>
            <a:r>
              <a:rPr lang="en-US" sz="1600" i="1" baseline="30000" dirty="0" smtClean="0">
                <a:solidFill>
                  <a:srgbClr val="FFFFFF"/>
                </a:solidFill>
              </a:rPr>
              <a:t>2</a:t>
            </a:r>
            <a:endParaRPr lang="en-US" sz="1600" i="1" baseline="30000" dirty="0">
              <a:solidFill>
                <a:srgbClr val="FFFFFF"/>
              </a:solidFill>
            </a:endParaRPr>
          </a:p>
        </p:txBody>
      </p:sp>
      <p:sp>
        <p:nvSpPr>
          <p:cNvPr id="19" name="AutoShape 24"/>
          <p:cNvSpPr>
            <a:spLocks noChangeArrowheads="1"/>
          </p:cNvSpPr>
          <p:nvPr/>
        </p:nvSpPr>
        <p:spPr bwMode="auto">
          <a:xfrm>
            <a:off x="5442333" y="3444658"/>
            <a:ext cx="3537940" cy="1568017"/>
          </a:xfrm>
          <a:prstGeom prst="roundRect">
            <a:avLst>
              <a:gd name="adj" fmla="val 16667"/>
            </a:avLst>
          </a:prstGeom>
          <a:gradFill rotWithShape="1">
            <a:gsLst>
              <a:gs pos="0">
                <a:srgbClr val="001642"/>
              </a:gs>
              <a:gs pos="100000">
                <a:srgbClr val="001642">
                  <a:gamma/>
                  <a:shade val="54118"/>
                  <a:invGamma/>
                </a:srgbClr>
              </a:gs>
            </a:gsLst>
            <a:lin ang="2700000" scaled="1"/>
          </a:gradFill>
          <a:ln w="12700">
            <a:solidFill>
              <a:srgbClr val="808080"/>
            </a:solidFill>
            <a:round/>
            <a:headEnd/>
            <a:tailEnd/>
          </a:ln>
          <a:effectLst>
            <a:outerShdw dist="35921" dir="2700000" algn="ctr" rotWithShape="0">
              <a:schemeClr val="bg2"/>
            </a:outerShdw>
          </a:effectLst>
        </p:spPr>
        <p:txBody>
          <a:bodyPr wrap="none" anchor="ctr"/>
          <a:lstStyle/>
          <a:p>
            <a:pPr>
              <a:defRPr/>
            </a:pPr>
            <a:endParaRPr lang="en-US" dirty="0"/>
          </a:p>
        </p:txBody>
      </p:sp>
      <p:sp>
        <p:nvSpPr>
          <p:cNvPr id="20" name="Text Box 25"/>
          <p:cNvSpPr txBox="1">
            <a:spLocks noChangeArrowheads="1"/>
          </p:cNvSpPr>
          <p:nvPr/>
        </p:nvSpPr>
        <p:spPr bwMode="auto">
          <a:xfrm>
            <a:off x="5536383" y="3444498"/>
            <a:ext cx="3457575" cy="1569660"/>
          </a:xfrm>
          <a:prstGeom prst="rect">
            <a:avLst/>
          </a:prstGeom>
          <a:noFill/>
          <a:ln w="9525">
            <a:noFill/>
            <a:miter lim="800000"/>
            <a:headEnd/>
            <a:tailEnd/>
          </a:ln>
          <a:effectLst/>
        </p:spPr>
        <p:txBody>
          <a:bodyPr>
            <a:spAutoFit/>
          </a:bodyPr>
          <a:lstStyle/>
          <a:p>
            <a:pPr algn="ctr"/>
            <a:r>
              <a:rPr lang="en-US" sz="1600" i="1" dirty="0" smtClean="0">
                <a:solidFill>
                  <a:schemeClr val="bg1"/>
                </a:solidFill>
                <a:sym typeface="Symbol" pitchFamily="18" charset="2"/>
              </a:rPr>
              <a:t>“</a:t>
            </a:r>
            <a:r>
              <a:rPr lang="en-US" sz="1600" i="1" dirty="0">
                <a:solidFill>
                  <a:schemeClr val="bg1"/>
                </a:solidFill>
              </a:rPr>
              <a:t>The method for conducting the assay is specific to XEOMIN, Units of biological activity of XEOMIN</a:t>
            </a:r>
          </a:p>
          <a:p>
            <a:pPr algn="ctr"/>
            <a:r>
              <a:rPr lang="en-US" sz="1600" i="1" dirty="0">
                <a:solidFill>
                  <a:schemeClr val="bg1"/>
                </a:solidFill>
              </a:rPr>
              <a:t>cannot be converted into Units of any other botulinum toxin assessed with other specific assays.</a:t>
            </a:r>
            <a:r>
              <a:rPr lang="en-US" sz="1600" i="1" dirty="0" smtClean="0">
                <a:solidFill>
                  <a:schemeClr val="bg1"/>
                </a:solidFill>
              </a:rPr>
              <a:t>.</a:t>
            </a:r>
            <a:r>
              <a:rPr lang="en-US" sz="1600" i="1" dirty="0" smtClean="0">
                <a:solidFill>
                  <a:schemeClr val="bg1"/>
                </a:solidFill>
                <a:sym typeface="Symbol" pitchFamily="18" charset="2"/>
              </a:rPr>
              <a:t>” </a:t>
            </a:r>
            <a:r>
              <a:rPr lang="en-US" sz="1600" i="1" baseline="30000" dirty="0" smtClean="0">
                <a:solidFill>
                  <a:schemeClr val="bg1"/>
                </a:solidFill>
              </a:rPr>
              <a:t>4</a:t>
            </a:r>
            <a:endParaRPr lang="en-US" sz="1600" i="1" baseline="30000" dirty="0">
              <a:solidFill>
                <a:schemeClr val="bg1"/>
              </a:solidFill>
            </a:endParaRPr>
          </a:p>
        </p:txBody>
      </p:sp>
      <p:sp>
        <p:nvSpPr>
          <p:cNvPr id="26" name="Rectangle 3"/>
          <p:cNvSpPr>
            <a:spLocks noChangeArrowheads="1"/>
          </p:cNvSpPr>
          <p:nvPr/>
        </p:nvSpPr>
        <p:spPr bwMode="auto">
          <a:xfrm>
            <a:off x="314692" y="5172500"/>
            <a:ext cx="9144000" cy="461665"/>
          </a:xfrm>
          <a:prstGeom prst="rect">
            <a:avLst/>
          </a:prstGeom>
          <a:noFill/>
          <a:ln w="9525">
            <a:noFill/>
            <a:miter lim="800000"/>
            <a:headEnd/>
            <a:tailEnd/>
          </a:ln>
        </p:spPr>
        <p:txBody>
          <a:bodyPr>
            <a:spAutoFit/>
          </a:bodyPr>
          <a:lstStyle/>
          <a:p>
            <a:r>
              <a:rPr lang="en-US" sz="1200" b="1" dirty="0">
                <a:latin typeface="Arial" panose="020B0604020202020204" pitchFamily="34" charset="0"/>
                <a:cs typeface="Arial" panose="020B0604020202020204" pitchFamily="34" charset="0"/>
              </a:rPr>
              <a:t>Please see BOTOX</a:t>
            </a:r>
            <a:r>
              <a:rPr lang="en-US" sz="1200" b="1" baseline="30000"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 and BOTOX</a:t>
            </a:r>
            <a:r>
              <a:rPr lang="en-US" sz="1200" b="1" baseline="30000"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 Cosmetic Indications, Important Limitations, and Important Safety Information </a:t>
            </a:r>
            <a:r>
              <a:rPr lang="en-US" sz="1200" b="1" dirty="0" smtClean="0">
                <a:latin typeface="Arial" panose="020B0604020202020204" pitchFamily="34" charset="0"/>
                <a:cs typeface="Arial" panose="020B0604020202020204" pitchFamily="34" charset="0"/>
              </a:rPr>
              <a:t/>
            </a:r>
            <a:br>
              <a:rPr lang="en-US" sz="1200" b="1"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including </a:t>
            </a:r>
            <a:r>
              <a:rPr lang="en-US" sz="1200" b="1" dirty="0">
                <a:latin typeface="Arial" panose="020B0604020202020204" pitchFamily="34" charset="0"/>
                <a:cs typeface="Arial" panose="020B0604020202020204" pitchFamily="34" charset="0"/>
              </a:rPr>
              <a:t>Boxed Warning throughout this </a:t>
            </a:r>
            <a:r>
              <a:rPr lang="en-US" sz="1200" b="1" dirty="0" smtClean="0">
                <a:latin typeface="Arial" panose="020B0604020202020204" pitchFamily="34" charset="0"/>
                <a:cs typeface="Arial" panose="020B0604020202020204" pitchFamily="34" charset="0"/>
              </a:rPr>
              <a:t>presentation.</a:t>
            </a:r>
            <a:endParaRPr lang="en-US" sz="1200" b="1"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8890748"/>
      </p:ext>
    </p:extLst>
  </p:cSld>
  <p:clrMapOvr>
    <a:masterClrMapping/>
  </p:clrMapOvr>
  <p:transition>
    <p:zo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6" descr="C:\Users\ewalsh\Desktop\Myobloc PI.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9674" y="1091885"/>
            <a:ext cx="3333240" cy="226163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7107" name="Rectangle 2"/>
          <p:cNvSpPr>
            <a:spLocks noGrp="1" noChangeArrowheads="1"/>
          </p:cNvSpPr>
          <p:nvPr>
            <p:ph type="title"/>
          </p:nvPr>
        </p:nvSpPr>
        <p:spPr>
          <a:xfrm>
            <a:off x="457200" y="207473"/>
            <a:ext cx="8229600" cy="509587"/>
          </a:xfrm>
          <a:noFill/>
        </p:spPr>
        <p:txBody>
          <a:bodyPr anchor="ctr">
            <a:noAutofit/>
          </a:bodyPr>
          <a:lstStyle/>
          <a:p>
            <a:pPr eaLnBrk="1" hangingPunct="1"/>
            <a:r>
              <a:rPr lang="en-US" sz="2000" dirty="0" smtClean="0"/>
              <a:t>Product Prescribing Information Shows Differences in Dosing </a:t>
            </a:r>
            <a:br>
              <a:rPr lang="en-US" sz="2000" dirty="0" smtClean="0"/>
            </a:br>
            <a:r>
              <a:rPr lang="en-US" sz="2000" dirty="0" smtClean="0"/>
              <a:t>for </a:t>
            </a:r>
            <a:r>
              <a:rPr lang="en-US" sz="2000" dirty="0" err="1" smtClean="0"/>
              <a:t>BoNTs</a:t>
            </a:r>
            <a:r>
              <a:rPr lang="en-US" sz="2000" dirty="0" smtClean="0"/>
              <a:t> Based on Approved Indications (Cervical Dystonia)</a:t>
            </a:r>
          </a:p>
        </p:txBody>
      </p:sp>
      <p:pic>
        <p:nvPicPr>
          <p:cNvPr id="47108" name="Picture 4" hidden="1"/>
          <p:cNvPicPr>
            <a:picLocks noGrp="1" noChangeAspect="1" noChangeArrowheads="1"/>
          </p:cNvPicPr>
          <p:nvPr>
            <p:ph sz="half" idx="1"/>
            <p:custDataLst>
              <p:tags r:id="rId1"/>
            </p:custDataLst>
          </p:nvPr>
        </p:nvPicPr>
        <p:blipFill>
          <a:blip r:embed="rId8" cstate="print"/>
          <a:srcRect/>
          <a:stretch>
            <a:fillRect/>
          </a:stretch>
        </p:blipFill>
        <p:spPr>
          <a:xfrm>
            <a:off x="234950" y="1270000"/>
            <a:ext cx="4140200" cy="2881313"/>
          </a:xfrm>
          <a:noFill/>
        </p:spPr>
      </p:pic>
      <p:pic>
        <p:nvPicPr>
          <p:cNvPr id="47109" name="Picture 5" hidden="1"/>
          <p:cNvPicPr>
            <a:picLocks noGrp="1" noChangeAspect="1" noChangeArrowheads="1"/>
          </p:cNvPicPr>
          <p:nvPr>
            <p:ph sz="quarter" idx="3"/>
            <p:custDataLst>
              <p:tags r:id="rId2"/>
            </p:custDataLst>
          </p:nvPr>
        </p:nvPicPr>
        <p:blipFill>
          <a:blip r:embed="rId9" cstate="print"/>
          <a:srcRect/>
          <a:stretch>
            <a:fillRect/>
          </a:stretch>
        </p:blipFill>
        <p:spPr>
          <a:xfrm>
            <a:off x="989013" y="1447800"/>
            <a:ext cx="4252912" cy="1257300"/>
          </a:xfrm>
          <a:noFill/>
        </p:spPr>
      </p:pic>
      <p:pic>
        <p:nvPicPr>
          <p:cNvPr id="47110" name="Picture 7" hidden="1"/>
          <p:cNvPicPr>
            <a:picLocks noGrp="1" noChangeAspect="1" noChangeArrowheads="1"/>
          </p:cNvPicPr>
          <p:nvPr>
            <p:ph sz="quarter" idx="2"/>
            <p:custDataLst>
              <p:tags r:id="rId3"/>
            </p:custDataLst>
          </p:nvPr>
        </p:nvPicPr>
        <p:blipFill>
          <a:blip r:embed="rId10" cstate="print"/>
          <a:srcRect b="39638"/>
          <a:stretch>
            <a:fillRect/>
          </a:stretch>
        </p:blipFill>
        <p:spPr>
          <a:xfrm>
            <a:off x="1787525" y="1631950"/>
            <a:ext cx="4140200" cy="1027113"/>
          </a:xfrm>
          <a:noFill/>
        </p:spPr>
      </p:pic>
      <p:pic>
        <p:nvPicPr>
          <p:cNvPr id="47111" name="Picture 9" hidden="1"/>
          <p:cNvPicPr preferRelativeResize="0">
            <a:picLocks noChangeArrowheads="1"/>
          </p:cNvPicPr>
          <p:nvPr>
            <p:custDataLst>
              <p:tags r:id="rId4"/>
            </p:custDataLst>
          </p:nvPr>
        </p:nvPicPr>
        <p:blipFill>
          <a:blip r:embed="rId11" cstate="print"/>
          <a:srcRect l="8679" r="2997" b="58748"/>
          <a:stretch>
            <a:fillRect/>
          </a:stretch>
        </p:blipFill>
        <p:spPr bwMode="auto">
          <a:xfrm>
            <a:off x="2325688" y="3883025"/>
            <a:ext cx="4295775" cy="2781300"/>
          </a:xfrm>
          <a:prstGeom prst="rect">
            <a:avLst/>
          </a:prstGeom>
          <a:noFill/>
          <a:ln w="9525">
            <a:noFill/>
            <a:miter lim="800000"/>
            <a:headEnd/>
            <a:tailEnd/>
          </a:ln>
        </p:spPr>
      </p:pic>
      <p:sp>
        <p:nvSpPr>
          <p:cNvPr id="47112" name="Text Box 13"/>
          <p:cNvSpPr txBox="1">
            <a:spLocks noChangeArrowheads="1"/>
          </p:cNvSpPr>
          <p:nvPr/>
        </p:nvSpPr>
        <p:spPr bwMode="auto">
          <a:xfrm>
            <a:off x="163088" y="5524482"/>
            <a:ext cx="8848029" cy="661720"/>
          </a:xfrm>
          <a:prstGeom prst="rect">
            <a:avLst/>
          </a:prstGeom>
          <a:noFill/>
          <a:ln w="9525">
            <a:noFill/>
            <a:miter lim="800000"/>
            <a:headEnd/>
            <a:tailEnd/>
          </a:ln>
        </p:spPr>
        <p:txBody>
          <a:bodyPr wrap="square">
            <a:spAutoFit/>
          </a:bodyPr>
          <a:lstStyle/>
          <a:p>
            <a:r>
              <a:rPr lang="en-US" sz="900" b="1" dirty="0" smtClean="0">
                <a:latin typeface="Arial" panose="020B0604020202020204" pitchFamily="34" charset="0"/>
                <a:cs typeface="Arial" panose="020B0604020202020204" pitchFamily="34" charset="0"/>
              </a:rPr>
              <a:t>References:  </a:t>
            </a:r>
            <a:r>
              <a:rPr lang="en-US" sz="900" dirty="0">
                <a:latin typeface="Arial" panose="020B0604020202020204" pitchFamily="34" charset="0"/>
                <a:cs typeface="Arial" panose="020B0604020202020204" pitchFamily="34" charset="0"/>
              </a:rPr>
              <a:t>1. BOTOX</a:t>
            </a:r>
            <a:r>
              <a:rPr lang="en-US" sz="900" baseline="30000" dirty="0">
                <a:latin typeface="Arial" panose="020B0604020202020204" pitchFamily="34" charset="0"/>
                <a:cs typeface="Arial" panose="020B0604020202020204" pitchFamily="34" charset="0"/>
              </a:rPr>
              <a:t>®</a:t>
            </a:r>
            <a:r>
              <a:rPr lang="en-US" sz="900" dirty="0">
                <a:latin typeface="Arial" panose="020B0604020202020204" pitchFamily="34" charset="0"/>
                <a:cs typeface="Arial" panose="020B0604020202020204" pitchFamily="34" charset="0"/>
              </a:rPr>
              <a:t> [Prescribing Information]. Irvine, CA: Allergan, Inc.; February 2014. 2. </a:t>
            </a:r>
            <a:r>
              <a:rPr lang="en-US" sz="900" dirty="0" err="1">
                <a:latin typeface="Arial" panose="020B0604020202020204" pitchFamily="34" charset="0"/>
                <a:cs typeface="Arial" panose="020B0604020202020204" pitchFamily="34" charset="0"/>
              </a:rPr>
              <a:t>Dysport</a:t>
            </a:r>
            <a:r>
              <a:rPr lang="en-US" sz="900" dirty="0">
                <a:latin typeface="Arial" panose="020B0604020202020204" pitchFamily="34" charset="0"/>
                <a:cs typeface="Arial" panose="020B0604020202020204" pitchFamily="34" charset="0"/>
              </a:rPr>
              <a:t> [Prescribing Information]. Basking Ridge, NJ: </a:t>
            </a:r>
            <a:r>
              <a:rPr lang="en-US" sz="900" dirty="0" err="1">
                <a:latin typeface="Arial" panose="020B0604020202020204" pitchFamily="34" charset="0"/>
                <a:cs typeface="Arial" panose="020B0604020202020204" pitchFamily="34" charset="0"/>
              </a:rPr>
              <a:t>Ipsen</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Biopharm</a:t>
            </a:r>
            <a:r>
              <a:rPr lang="en-US" sz="900" dirty="0">
                <a:latin typeface="Arial" panose="020B0604020202020204" pitchFamily="34" charset="0"/>
                <a:cs typeface="Arial" panose="020B0604020202020204" pitchFamily="34" charset="0"/>
              </a:rPr>
              <a:t> Ltd.; March 2012. 3. </a:t>
            </a:r>
            <a:r>
              <a:rPr lang="en-US" sz="900" dirty="0" err="1">
                <a:latin typeface="Arial" panose="020B0604020202020204" pitchFamily="34" charset="0"/>
                <a:cs typeface="Arial" panose="020B0604020202020204" pitchFamily="34" charset="0"/>
              </a:rPr>
              <a:t>Myobloc</a:t>
            </a:r>
            <a:r>
              <a:rPr lang="en-US" sz="900" i="1" dirty="0">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[Prescribing Information]. Malvern, PA: Solstice Neurosciences, Inc.; May 2010.  4.</a:t>
            </a:r>
            <a:r>
              <a:rPr lang="en-US" sz="900" i="1"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Xeomin</a:t>
            </a:r>
            <a:r>
              <a:rPr lang="en-US" sz="900" i="1" dirty="0">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[Prescribing Information]. Greensboro, NC: </a:t>
            </a:r>
            <a:r>
              <a:rPr lang="en-US" sz="900" dirty="0" err="1">
                <a:latin typeface="Arial" panose="020B0604020202020204" pitchFamily="34" charset="0"/>
                <a:cs typeface="Arial" panose="020B0604020202020204" pitchFamily="34" charset="0"/>
              </a:rPr>
              <a:t>Merz</a:t>
            </a:r>
            <a:r>
              <a:rPr lang="en-US" sz="900" dirty="0">
                <a:latin typeface="Arial" panose="020B0604020202020204" pitchFamily="34" charset="0"/>
                <a:cs typeface="Arial" panose="020B0604020202020204" pitchFamily="34" charset="0"/>
              </a:rPr>
              <a:t> Pharmaceuticals, LLC.; April 2014.</a:t>
            </a:r>
          </a:p>
          <a:p>
            <a:r>
              <a:rPr lang="en-US" sz="1000" dirty="0" smtClean="0">
                <a:solidFill>
                  <a:schemeClr val="bg2"/>
                </a:solidFill>
                <a:latin typeface="Arial Narrow" pitchFamily="34" charset="0"/>
              </a:rPr>
              <a:t>. </a:t>
            </a:r>
            <a:endParaRPr lang="en-US" sz="1000" dirty="0">
              <a:solidFill>
                <a:schemeClr val="bg2"/>
              </a:solidFill>
              <a:latin typeface="Arial Narrow" pitchFamily="34" charset="0"/>
            </a:endParaRPr>
          </a:p>
        </p:txBody>
      </p:sp>
      <p:sp>
        <p:nvSpPr>
          <p:cNvPr id="36888" name="AutoShape 24"/>
          <p:cNvSpPr>
            <a:spLocks noChangeArrowheads="1"/>
          </p:cNvSpPr>
          <p:nvPr/>
        </p:nvSpPr>
        <p:spPr bwMode="auto">
          <a:xfrm>
            <a:off x="5535613" y="1499071"/>
            <a:ext cx="3549650" cy="1320889"/>
          </a:xfrm>
          <a:prstGeom prst="roundRect">
            <a:avLst>
              <a:gd name="adj" fmla="val 16667"/>
            </a:avLst>
          </a:prstGeom>
          <a:gradFill rotWithShape="1">
            <a:gsLst>
              <a:gs pos="0">
                <a:srgbClr val="001642"/>
              </a:gs>
              <a:gs pos="100000">
                <a:srgbClr val="001642">
                  <a:gamma/>
                  <a:shade val="54118"/>
                  <a:invGamma/>
                </a:srgbClr>
              </a:gs>
            </a:gsLst>
            <a:lin ang="2700000" scaled="1"/>
          </a:gradFill>
          <a:ln w="12700">
            <a:solidFill>
              <a:srgbClr val="808080"/>
            </a:solidFill>
            <a:round/>
            <a:headEnd/>
            <a:tailEnd/>
          </a:ln>
          <a:effectLst>
            <a:outerShdw dist="35921" dir="2700000" algn="ctr" rotWithShape="0">
              <a:schemeClr val="bg2"/>
            </a:outerShdw>
          </a:effectLst>
        </p:spPr>
        <p:txBody>
          <a:bodyPr wrap="none" anchor="ctr"/>
          <a:lstStyle/>
          <a:p>
            <a:pPr>
              <a:defRPr/>
            </a:pPr>
            <a:endParaRPr lang="en-US" dirty="0"/>
          </a:p>
        </p:txBody>
      </p:sp>
      <p:sp>
        <p:nvSpPr>
          <p:cNvPr id="36889" name="Text Box 25"/>
          <p:cNvSpPr txBox="1">
            <a:spLocks noChangeArrowheads="1"/>
          </p:cNvSpPr>
          <p:nvPr/>
        </p:nvSpPr>
        <p:spPr bwMode="auto">
          <a:xfrm>
            <a:off x="5535613" y="1566001"/>
            <a:ext cx="3457575" cy="1169551"/>
          </a:xfrm>
          <a:prstGeom prst="rect">
            <a:avLst/>
          </a:prstGeom>
          <a:noFill/>
          <a:ln w="9525">
            <a:noFill/>
            <a:miter lim="800000"/>
            <a:headEnd/>
            <a:tailEnd/>
          </a:ln>
          <a:effectLst/>
        </p:spPr>
        <p:txBody>
          <a:bodyPr>
            <a:spAutoFit/>
          </a:bodyPr>
          <a:lstStyle/>
          <a:p>
            <a:pPr algn="ctr">
              <a:defRPr/>
            </a:pPr>
            <a:r>
              <a:rPr lang="en-US" sz="1400" i="1" dirty="0">
                <a:solidFill>
                  <a:srgbClr val="FFFFFF"/>
                </a:solidFill>
                <a:sym typeface="Symbol" pitchFamily="18" charset="2"/>
              </a:rPr>
              <a:t> Subjects in Study #301 were randomized to receive placebo, </a:t>
            </a:r>
            <a:r>
              <a:rPr lang="en-US" sz="1400" i="1" dirty="0" smtClean="0">
                <a:solidFill>
                  <a:srgbClr val="FFFFFF"/>
                </a:solidFill>
                <a:sym typeface="Symbol" pitchFamily="18" charset="2"/>
              </a:rPr>
              <a:t>5,000 Units </a:t>
            </a:r>
            <a:r>
              <a:rPr lang="en-US" sz="1400" i="1" dirty="0">
                <a:solidFill>
                  <a:srgbClr val="FFFFFF"/>
                </a:solidFill>
                <a:sym typeface="Symbol" pitchFamily="18" charset="2"/>
              </a:rPr>
              <a:t>or </a:t>
            </a:r>
            <a:r>
              <a:rPr lang="en-US" sz="1400" i="1" dirty="0" smtClean="0">
                <a:solidFill>
                  <a:srgbClr val="FFFFFF"/>
                </a:solidFill>
                <a:sym typeface="Symbol" pitchFamily="18" charset="2"/>
              </a:rPr>
              <a:t>10,000 Units </a:t>
            </a:r>
            <a:r>
              <a:rPr lang="en-US" sz="1400" i="1" dirty="0">
                <a:solidFill>
                  <a:srgbClr val="FFFFFF"/>
                </a:solidFill>
                <a:sym typeface="Symbol" pitchFamily="18" charset="2"/>
              </a:rPr>
              <a:t>of Myobloc</a:t>
            </a:r>
            <a:r>
              <a:rPr lang="en-US" sz="1400" i="1" baseline="30000" dirty="0">
                <a:solidFill>
                  <a:srgbClr val="FFFFFF"/>
                </a:solidFill>
                <a:sym typeface="Symbol" pitchFamily="18" charset="2"/>
              </a:rPr>
              <a:t>®</a:t>
            </a:r>
            <a:r>
              <a:rPr lang="en-US" sz="1400" i="1" dirty="0">
                <a:solidFill>
                  <a:srgbClr val="FFFFFF"/>
                </a:solidFill>
                <a:sym typeface="Symbol" pitchFamily="18" charset="2"/>
              </a:rPr>
              <a:t>, and subjects in Study #302 were randomized to receive placebo or </a:t>
            </a:r>
            <a:r>
              <a:rPr lang="en-US" sz="1400" i="1" dirty="0" smtClean="0">
                <a:solidFill>
                  <a:srgbClr val="FFFFFF"/>
                </a:solidFill>
                <a:sym typeface="Symbol" pitchFamily="18" charset="2"/>
              </a:rPr>
              <a:t>10,000 Units of </a:t>
            </a:r>
            <a:r>
              <a:rPr lang="en-US" sz="1400" i="1" dirty="0">
                <a:solidFill>
                  <a:srgbClr val="FFFFFF"/>
                </a:solidFill>
                <a:sym typeface="Symbol" pitchFamily="18" charset="2"/>
              </a:rPr>
              <a:t>Myobloc</a:t>
            </a:r>
            <a:r>
              <a:rPr lang="en-US" sz="1400" i="1" baseline="30000" dirty="0" smtClean="0">
                <a:solidFill>
                  <a:srgbClr val="FFFFFF"/>
                </a:solidFill>
                <a:sym typeface="Symbol" pitchFamily="18" charset="2"/>
              </a:rPr>
              <a:t>®</a:t>
            </a:r>
            <a:r>
              <a:rPr lang="en-US" sz="1400" i="1" dirty="0" smtClean="0">
                <a:solidFill>
                  <a:srgbClr val="FFFFFF"/>
                </a:solidFill>
                <a:sym typeface="Symbol" pitchFamily="18" charset="2"/>
              </a:rPr>
              <a:t>.</a:t>
            </a:r>
            <a:r>
              <a:rPr lang="en-US" sz="1400" i="1" baseline="30000" dirty="0">
                <a:solidFill>
                  <a:srgbClr val="FFFFFF"/>
                </a:solidFill>
                <a:sym typeface="Symbol" pitchFamily="18" charset="2"/>
              </a:rPr>
              <a:t>3</a:t>
            </a:r>
            <a:endParaRPr lang="en-US" sz="1400" i="1" dirty="0">
              <a:solidFill>
                <a:srgbClr val="FFFFFF"/>
              </a:solidFill>
              <a:sym typeface="Symbol" pitchFamily="18" charset="2"/>
            </a:endParaRPr>
          </a:p>
        </p:txBody>
      </p:sp>
      <p:sp>
        <p:nvSpPr>
          <p:cNvPr id="27" name="Rectangle 3"/>
          <p:cNvSpPr>
            <a:spLocks noChangeArrowheads="1"/>
          </p:cNvSpPr>
          <p:nvPr/>
        </p:nvSpPr>
        <p:spPr bwMode="auto">
          <a:xfrm>
            <a:off x="167427" y="5181452"/>
            <a:ext cx="9144000" cy="430887"/>
          </a:xfrm>
          <a:prstGeom prst="rect">
            <a:avLst/>
          </a:prstGeom>
          <a:noFill/>
          <a:ln w="9525">
            <a:noFill/>
            <a:miter lim="800000"/>
            <a:headEnd/>
            <a:tailEnd/>
          </a:ln>
        </p:spPr>
        <p:txBody>
          <a:bodyPr>
            <a:spAutoFit/>
          </a:bodyPr>
          <a:lstStyle/>
          <a:p>
            <a:r>
              <a:rPr lang="en-US" sz="1100" b="1" dirty="0">
                <a:latin typeface="Arial" panose="020B0604020202020204" pitchFamily="34" charset="0"/>
                <a:cs typeface="Arial" panose="020B0604020202020204" pitchFamily="34" charset="0"/>
              </a:rPr>
              <a:t>Please see BOTOX</a:t>
            </a:r>
            <a:r>
              <a:rPr lang="en-US" sz="1100" b="1" baseline="30000" dirty="0">
                <a:latin typeface="Arial" panose="020B0604020202020204" pitchFamily="34" charset="0"/>
                <a:cs typeface="Arial" panose="020B0604020202020204" pitchFamily="34" charset="0"/>
              </a:rPr>
              <a:t>®</a:t>
            </a:r>
            <a:r>
              <a:rPr lang="en-US" sz="1100" b="1" dirty="0">
                <a:latin typeface="Arial" panose="020B0604020202020204" pitchFamily="34" charset="0"/>
                <a:cs typeface="Arial" panose="020B0604020202020204" pitchFamily="34" charset="0"/>
              </a:rPr>
              <a:t> and BOTOX</a:t>
            </a:r>
            <a:r>
              <a:rPr lang="en-US" sz="1100" b="1" baseline="30000" dirty="0">
                <a:latin typeface="Arial" panose="020B0604020202020204" pitchFamily="34" charset="0"/>
                <a:cs typeface="Arial" panose="020B0604020202020204" pitchFamily="34" charset="0"/>
              </a:rPr>
              <a:t>®</a:t>
            </a:r>
            <a:r>
              <a:rPr lang="en-US" sz="1100" b="1" dirty="0">
                <a:latin typeface="Arial" panose="020B0604020202020204" pitchFamily="34" charset="0"/>
                <a:cs typeface="Arial" panose="020B0604020202020204" pitchFamily="34" charset="0"/>
              </a:rPr>
              <a:t> Cosmetic Indications, Important Limitations, and Important Safety </a:t>
            </a:r>
            <a:r>
              <a:rPr lang="en-US" sz="1100" b="1" dirty="0" smtClean="0">
                <a:latin typeface="Arial" panose="020B0604020202020204" pitchFamily="34" charset="0"/>
                <a:cs typeface="Arial" panose="020B0604020202020204" pitchFamily="34" charset="0"/>
              </a:rPr>
              <a:t>Information </a:t>
            </a:r>
            <a:r>
              <a:rPr lang="en-US" sz="1100" b="1" dirty="0">
                <a:latin typeface="Arial" panose="020B0604020202020204" pitchFamily="34" charset="0"/>
                <a:cs typeface="Arial" panose="020B0604020202020204" pitchFamily="34" charset="0"/>
              </a:rPr>
              <a:t>including </a:t>
            </a:r>
            <a:r>
              <a:rPr lang="en-US" sz="1100" b="1" dirty="0" smtClean="0">
                <a:latin typeface="Arial" panose="020B0604020202020204" pitchFamily="34" charset="0"/>
                <a:cs typeface="Arial" panose="020B0604020202020204" pitchFamily="34" charset="0"/>
              </a:rPr>
              <a:t/>
            </a:r>
            <a:br>
              <a:rPr lang="en-US" sz="1100" b="1" dirty="0" smtClean="0">
                <a:latin typeface="Arial" panose="020B0604020202020204" pitchFamily="34" charset="0"/>
                <a:cs typeface="Arial" panose="020B0604020202020204" pitchFamily="34" charset="0"/>
              </a:rPr>
            </a:br>
            <a:r>
              <a:rPr lang="en-US" sz="1100" b="1" dirty="0" smtClean="0">
                <a:latin typeface="Arial" panose="020B0604020202020204" pitchFamily="34" charset="0"/>
                <a:cs typeface="Arial" panose="020B0604020202020204" pitchFamily="34" charset="0"/>
              </a:rPr>
              <a:t>Boxed Warning </a:t>
            </a:r>
            <a:r>
              <a:rPr lang="en-US" sz="1100" b="1" dirty="0">
                <a:latin typeface="Arial" panose="020B0604020202020204" pitchFamily="34" charset="0"/>
                <a:cs typeface="Arial" panose="020B0604020202020204" pitchFamily="34" charset="0"/>
              </a:rPr>
              <a:t>throughout this </a:t>
            </a:r>
            <a:r>
              <a:rPr lang="en-US" sz="1100" b="1" dirty="0" smtClean="0">
                <a:latin typeface="Arial" panose="020B0604020202020204" pitchFamily="34" charset="0"/>
                <a:cs typeface="Arial" panose="020B0604020202020204" pitchFamily="34" charset="0"/>
              </a:rPr>
              <a:t>presentation.</a:t>
            </a:r>
            <a:endParaRPr lang="en-US" sz="1100" b="1" dirty="0">
              <a:solidFill>
                <a:schemeClr val="bg2"/>
              </a:solidFill>
              <a:latin typeface="Arial" panose="020B0604020202020204" pitchFamily="34" charset="0"/>
              <a:cs typeface="Arial" panose="020B0604020202020204" pitchFamily="34" charset="0"/>
            </a:endParaRPr>
          </a:p>
        </p:txBody>
      </p:sp>
      <p:pic>
        <p:nvPicPr>
          <p:cNvPr id="29" name="Picture 5" descr="C:\Users\ewalsh\Desktop\botox_pi.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0864" y="1193000"/>
            <a:ext cx="2589319" cy="250459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0" name="Picture 4" descr="C:\Users\ewalsh\Desktop\Dysport_Patiens_PI_Aug2012.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04651" y="3132272"/>
            <a:ext cx="3132459" cy="202627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662035" y="1707611"/>
            <a:ext cx="3883025" cy="1188115"/>
            <a:chOff x="1381125" y="1547813"/>
            <a:chExt cx="3883025" cy="1188115"/>
          </a:xfrm>
        </p:grpSpPr>
        <p:sp>
          <p:nvSpPr>
            <p:cNvPr id="36893" name="AutoShape 29"/>
            <p:cNvSpPr>
              <a:spLocks noChangeArrowheads="1"/>
            </p:cNvSpPr>
            <p:nvPr/>
          </p:nvSpPr>
          <p:spPr bwMode="auto">
            <a:xfrm>
              <a:off x="1381125" y="1547813"/>
              <a:ext cx="3883025" cy="1186509"/>
            </a:xfrm>
            <a:prstGeom prst="roundRect">
              <a:avLst>
                <a:gd name="adj" fmla="val 16667"/>
              </a:avLst>
            </a:prstGeom>
            <a:gradFill rotWithShape="1">
              <a:gsLst>
                <a:gs pos="0">
                  <a:srgbClr val="001642"/>
                </a:gs>
                <a:gs pos="100000">
                  <a:srgbClr val="001642">
                    <a:gamma/>
                    <a:shade val="54118"/>
                    <a:invGamma/>
                  </a:srgbClr>
                </a:gs>
              </a:gsLst>
              <a:lin ang="2700000" scaled="1"/>
            </a:gradFill>
            <a:ln w="12700">
              <a:solidFill>
                <a:srgbClr val="808080"/>
              </a:solidFill>
              <a:round/>
              <a:headEnd/>
              <a:tailEnd/>
            </a:ln>
            <a:effectLst>
              <a:outerShdw dist="35921" dir="2700000" algn="ctr" rotWithShape="0">
                <a:schemeClr val="bg2"/>
              </a:outerShdw>
            </a:effectLst>
          </p:spPr>
          <p:txBody>
            <a:bodyPr wrap="none" anchor="ctr"/>
            <a:lstStyle/>
            <a:p>
              <a:pPr>
                <a:defRPr/>
              </a:pPr>
              <a:endParaRPr lang="en-US" dirty="0"/>
            </a:p>
          </p:txBody>
        </p:sp>
        <p:sp>
          <p:nvSpPr>
            <p:cNvPr id="36894" name="Text Box 30"/>
            <p:cNvSpPr txBox="1">
              <a:spLocks noChangeArrowheads="1"/>
            </p:cNvSpPr>
            <p:nvPr/>
          </p:nvSpPr>
          <p:spPr bwMode="auto">
            <a:xfrm>
              <a:off x="1495425" y="1550988"/>
              <a:ext cx="3660775" cy="1184940"/>
            </a:xfrm>
            <a:prstGeom prst="rect">
              <a:avLst/>
            </a:prstGeom>
            <a:noFill/>
            <a:ln w="9525">
              <a:noFill/>
              <a:miter lim="800000"/>
              <a:headEnd/>
              <a:tailEnd/>
            </a:ln>
            <a:effectLst/>
          </p:spPr>
          <p:txBody>
            <a:bodyPr>
              <a:spAutoFit/>
            </a:bodyPr>
            <a:lstStyle/>
            <a:p>
              <a:pPr algn="ctr">
                <a:defRPr/>
              </a:pPr>
              <a:r>
                <a:rPr lang="en-US" sz="1400" i="1" dirty="0" smtClean="0">
                  <a:solidFill>
                    <a:srgbClr val="FFFFFF"/>
                  </a:solidFill>
                  <a:sym typeface="Symbol" pitchFamily="18" charset="2"/>
                </a:rPr>
                <a:t>In this study the median total BOTOX</a:t>
              </a:r>
              <a:r>
                <a:rPr lang="en-US" sz="1400" i="1" baseline="30000" dirty="0" smtClean="0">
                  <a:solidFill>
                    <a:schemeClr val="bg1"/>
                  </a:solidFill>
                  <a:sym typeface="Symbol" pitchFamily="18" charset="2"/>
                </a:rPr>
                <a:t>®</a:t>
              </a:r>
              <a:r>
                <a:rPr lang="en-US" sz="1400" i="1" dirty="0" smtClean="0">
                  <a:solidFill>
                    <a:schemeClr val="bg1"/>
                  </a:solidFill>
                  <a:sym typeface="Symbol" pitchFamily="18" charset="2"/>
                </a:rPr>
                <a:t> </a:t>
              </a:r>
              <a:r>
                <a:rPr lang="en-US" sz="1400" dirty="0" smtClean="0">
                  <a:solidFill>
                    <a:schemeClr val="bg1"/>
                  </a:solidFill>
                </a:rPr>
                <a:t>(</a:t>
              </a:r>
              <a:r>
                <a:rPr lang="en-US" sz="1400" dirty="0" err="1" smtClean="0">
                  <a:solidFill>
                    <a:schemeClr val="bg1"/>
                  </a:solidFill>
                </a:rPr>
                <a:t>onabotulinumtoxinA</a:t>
              </a:r>
              <a:r>
                <a:rPr lang="en-US" sz="1400" dirty="0" smtClean="0">
                  <a:solidFill>
                    <a:schemeClr val="bg1"/>
                  </a:solidFill>
                </a:rPr>
                <a:t>)</a:t>
              </a:r>
              <a:r>
                <a:rPr lang="en-US" sz="1400" dirty="0" smtClean="0"/>
                <a:t> </a:t>
              </a:r>
              <a:r>
                <a:rPr lang="en-US" sz="1400" i="1" dirty="0" smtClean="0">
                  <a:solidFill>
                    <a:srgbClr val="FFFFFF"/>
                  </a:solidFill>
                  <a:sym typeface="Symbol" pitchFamily="18" charset="2"/>
                </a:rPr>
                <a:t>dose in patients randomized to receive BOTOX</a:t>
              </a:r>
              <a:r>
                <a:rPr lang="en-US" sz="1400" i="1" baseline="30000" dirty="0" smtClean="0">
                  <a:solidFill>
                    <a:srgbClr val="FFFFFF"/>
                  </a:solidFill>
                  <a:sym typeface="Symbol" pitchFamily="18" charset="2"/>
                </a:rPr>
                <a:t>® </a:t>
              </a:r>
              <a:r>
                <a:rPr lang="en-US" sz="1400" i="1" dirty="0" smtClean="0">
                  <a:solidFill>
                    <a:srgbClr val="FFFFFF"/>
                  </a:solidFill>
                  <a:sym typeface="Symbol" pitchFamily="18" charset="2"/>
                </a:rPr>
                <a:t>(N=88) was 236 Units, with 25th to 75th percentile ranges of 198 Units to 300 Units.</a:t>
              </a:r>
              <a:r>
                <a:rPr lang="en-US" sz="1400" i="1" baseline="30000" dirty="0" smtClean="0">
                  <a:solidFill>
                    <a:srgbClr val="FFFFFF"/>
                  </a:solidFill>
                  <a:sym typeface="Symbol" pitchFamily="18" charset="2"/>
                </a:rPr>
                <a:t>1</a:t>
              </a:r>
              <a:endParaRPr lang="en-US" sz="1400" i="1" baseline="30000" dirty="0">
                <a:solidFill>
                  <a:srgbClr val="FFFFFF"/>
                </a:solidFill>
                <a:sym typeface="Symbol" pitchFamily="18" charset="2"/>
              </a:endParaRPr>
            </a:p>
          </p:txBody>
        </p:sp>
      </p:grpSp>
      <p:grpSp>
        <p:nvGrpSpPr>
          <p:cNvPr id="25" name="Group 24"/>
          <p:cNvGrpSpPr/>
          <p:nvPr/>
        </p:nvGrpSpPr>
        <p:grpSpPr>
          <a:xfrm>
            <a:off x="145159" y="3887171"/>
            <a:ext cx="3949700" cy="1215226"/>
            <a:chOff x="296080" y="3948031"/>
            <a:chExt cx="3949700" cy="1215226"/>
          </a:xfrm>
        </p:grpSpPr>
        <p:sp>
          <p:nvSpPr>
            <p:cNvPr id="36890" name="AutoShape 26"/>
            <p:cNvSpPr>
              <a:spLocks noChangeArrowheads="1"/>
            </p:cNvSpPr>
            <p:nvPr/>
          </p:nvSpPr>
          <p:spPr bwMode="auto">
            <a:xfrm>
              <a:off x="296080" y="3948031"/>
              <a:ext cx="3949700" cy="1215226"/>
            </a:xfrm>
            <a:prstGeom prst="roundRect">
              <a:avLst>
                <a:gd name="adj" fmla="val 16667"/>
              </a:avLst>
            </a:prstGeom>
            <a:gradFill rotWithShape="1">
              <a:gsLst>
                <a:gs pos="0">
                  <a:srgbClr val="001642"/>
                </a:gs>
                <a:gs pos="100000">
                  <a:srgbClr val="001642">
                    <a:gamma/>
                    <a:shade val="54118"/>
                    <a:invGamma/>
                  </a:srgbClr>
                </a:gs>
              </a:gsLst>
              <a:lin ang="2700000" scaled="1"/>
            </a:gradFill>
            <a:ln w="12700">
              <a:solidFill>
                <a:srgbClr val="808080"/>
              </a:solidFill>
              <a:round/>
              <a:headEnd/>
              <a:tailEnd/>
            </a:ln>
            <a:effectLst>
              <a:outerShdw dist="35921" dir="2700000" algn="ctr" rotWithShape="0">
                <a:schemeClr val="bg2"/>
              </a:outerShdw>
            </a:effectLst>
          </p:spPr>
          <p:txBody>
            <a:bodyPr wrap="none" anchor="ctr"/>
            <a:lstStyle/>
            <a:p>
              <a:pPr>
                <a:defRPr/>
              </a:pPr>
              <a:endParaRPr lang="en-US" dirty="0"/>
            </a:p>
          </p:txBody>
        </p:sp>
        <p:sp>
          <p:nvSpPr>
            <p:cNvPr id="36891" name="Text Box 27"/>
            <p:cNvSpPr txBox="1">
              <a:spLocks noChangeArrowheads="1"/>
            </p:cNvSpPr>
            <p:nvPr/>
          </p:nvSpPr>
          <p:spPr bwMode="auto">
            <a:xfrm>
              <a:off x="373296" y="4101511"/>
              <a:ext cx="3806825" cy="867930"/>
            </a:xfrm>
            <a:prstGeom prst="rect">
              <a:avLst/>
            </a:prstGeom>
            <a:noFill/>
            <a:ln w="9525">
              <a:noFill/>
              <a:miter lim="800000"/>
              <a:headEnd/>
              <a:tailEnd/>
            </a:ln>
            <a:effectLst/>
          </p:spPr>
          <p:txBody>
            <a:bodyPr>
              <a:spAutoFit/>
            </a:bodyPr>
            <a:lstStyle/>
            <a:p>
              <a:pPr algn="ctr">
                <a:lnSpc>
                  <a:spcPct val="90000"/>
                </a:lnSpc>
                <a:defRPr/>
              </a:pPr>
              <a:r>
                <a:rPr lang="en-US" sz="1400" i="1" dirty="0">
                  <a:solidFill>
                    <a:srgbClr val="FFFFFF"/>
                  </a:solidFill>
                  <a:sym typeface="Symbol" pitchFamily="18" charset="2"/>
                </a:rPr>
                <a:t>Initial dose of </a:t>
              </a:r>
              <a:r>
                <a:rPr lang="en-US" sz="1400" i="1" dirty="0" err="1" smtClean="0">
                  <a:solidFill>
                    <a:srgbClr val="FFFFFF"/>
                  </a:solidFill>
                  <a:sym typeface="Symbol" pitchFamily="18" charset="2"/>
                </a:rPr>
                <a:t>Dysport</a:t>
              </a:r>
              <a:r>
                <a:rPr lang="en-US" sz="1400" i="1" baseline="30000" dirty="0" smtClean="0">
                  <a:solidFill>
                    <a:srgbClr val="FFFFFF"/>
                  </a:solidFill>
                  <a:sym typeface="Symbol" pitchFamily="18" charset="2"/>
                </a:rPr>
                <a:t>®</a:t>
              </a:r>
              <a:r>
                <a:rPr lang="en-US" sz="1400" i="1" dirty="0" smtClean="0">
                  <a:solidFill>
                    <a:srgbClr val="FFFFFF"/>
                  </a:solidFill>
                  <a:sym typeface="Symbol" pitchFamily="18" charset="2"/>
                </a:rPr>
                <a:t> </a:t>
              </a:r>
              <a:r>
                <a:rPr lang="en-US" sz="1400" i="1" dirty="0">
                  <a:solidFill>
                    <a:srgbClr val="FFFFFF"/>
                  </a:solidFill>
                  <a:sym typeface="Symbol" pitchFamily="18" charset="2"/>
                </a:rPr>
                <a:t>is 500 </a:t>
              </a:r>
              <a:r>
                <a:rPr lang="en-US" sz="1400" i="1" dirty="0" smtClean="0">
                  <a:solidFill>
                    <a:srgbClr val="FFFFFF"/>
                  </a:solidFill>
                  <a:sym typeface="Symbol" pitchFamily="18" charset="2"/>
                </a:rPr>
                <a:t>Units </a:t>
              </a:r>
              <a:r>
                <a:rPr lang="en-US" sz="1400" i="1" dirty="0">
                  <a:solidFill>
                    <a:srgbClr val="FFFFFF"/>
                  </a:solidFill>
                  <a:sym typeface="Symbol" pitchFamily="18" charset="2"/>
                </a:rPr>
                <a:t>given intramuscularly as a divided dose among affected muscles. Titration should occur in 250 </a:t>
              </a:r>
              <a:r>
                <a:rPr lang="en-US" sz="1400" i="1" dirty="0" smtClean="0">
                  <a:solidFill>
                    <a:srgbClr val="FFFFFF"/>
                  </a:solidFill>
                  <a:sym typeface="Symbol" pitchFamily="18" charset="2"/>
                </a:rPr>
                <a:t>Unit </a:t>
              </a:r>
              <a:r>
                <a:rPr lang="en-US" sz="1400" i="1" dirty="0">
                  <a:solidFill>
                    <a:srgbClr val="FFFFFF"/>
                  </a:solidFill>
                  <a:sym typeface="Symbol" pitchFamily="18" charset="2"/>
                </a:rPr>
                <a:t>steps according to patient’s response.</a:t>
              </a:r>
              <a:r>
                <a:rPr lang="en-US" sz="1400" i="1" baseline="30000" dirty="0">
                  <a:solidFill>
                    <a:srgbClr val="FFFFFF"/>
                  </a:solidFill>
                  <a:sym typeface="Symbol" pitchFamily="18" charset="2"/>
                </a:rPr>
                <a:t>2</a:t>
              </a:r>
            </a:p>
          </p:txBody>
        </p:sp>
      </p:grpSp>
      <p:pic>
        <p:nvPicPr>
          <p:cNvPr id="31" name="Picture 7" descr="C:\Users\ewalsh\Desktop\Xeomin_PI.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51710" y="2850701"/>
            <a:ext cx="2980440" cy="23799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grpSp>
        <p:nvGrpSpPr>
          <p:cNvPr id="26" name="Group 25"/>
          <p:cNvGrpSpPr/>
          <p:nvPr/>
        </p:nvGrpSpPr>
        <p:grpSpPr>
          <a:xfrm>
            <a:off x="4745598" y="3624977"/>
            <a:ext cx="3949700" cy="1417655"/>
            <a:chOff x="4958345" y="3368026"/>
            <a:chExt cx="3949700" cy="1417655"/>
          </a:xfrm>
        </p:grpSpPr>
        <p:sp>
          <p:nvSpPr>
            <p:cNvPr id="18" name="AutoShape 26"/>
            <p:cNvSpPr>
              <a:spLocks noChangeArrowheads="1"/>
            </p:cNvSpPr>
            <p:nvPr/>
          </p:nvSpPr>
          <p:spPr bwMode="auto">
            <a:xfrm>
              <a:off x="4958345" y="3368026"/>
              <a:ext cx="3949700" cy="1409766"/>
            </a:xfrm>
            <a:prstGeom prst="roundRect">
              <a:avLst>
                <a:gd name="adj" fmla="val 16667"/>
              </a:avLst>
            </a:prstGeom>
            <a:gradFill rotWithShape="1">
              <a:gsLst>
                <a:gs pos="0">
                  <a:srgbClr val="001642"/>
                </a:gs>
                <a:gs pos="100000">
                  <a:srgbClr val="001642">
                    <a:gamma/>
                    <a:shade val="54118"/>
                    <a:invGamma/>
                  </a:srgbClr>
                </a:gs>
              </a:gsLst>
              <a:lin ang="2700000" scaled="1"/>
            </a:gradFill>
            <a:ln w="12700">
              <a:solidFill>
                <a:srgbClr val="808080"/>
              </a:solidFill>
              <a:round/>
              <a:headEnd/>
              <a:tailEnd/>
            </a:ln>
            <a:effectLst>
              <a:outerShdw dist="35921" dir="2700000" algn="ctr" rotWithShape="0">
                <a:schemeClr val="bg2"/>
              </a:outerShdw>
            </a:effectLst>
          </p:spPr>
          <p:txBody>
            <a:bodyPr wrap="none" anchor="ctr"/>
            <a:lstStyle/>
            <a:p>
              <a:pPr>
                <a:defRPr/>
              </a:pPr>
              <a:endParaRPr lang="en-US" dirty="0"/>
            </a:p>
          </p:txBody>
        </p:sp>
        <p:sp>
          <p:nvSpPr>
            <p:cNvPr id="19" name="Text Box 27"/>
            <p:cNvSpPr txBox="1">
              <a:spLocks noChangeArrowheads="1"/>
            </p:cNvSpPr>
            <p:nvPr/>
          </p:nvSpPr>
          <p:spPr bwMode="auto">
            <a:xfrm>
              <a:off x="4971810" y="3400686"/>
              <a:ext cx="3806825" cy="1384995"/>
            </a:xfrm>
            <a:prstGeom prst="rect">
              <a:avLst/>
            </a:prstGeom>
            <a:noFill/>
            <a:ln w="9525">
              <a:noFill/>
              <a:miter lim="800000"/>
              <a:headEnd/>
              <a:tailEnd/>
            </a:ln>
            <a:effectLst/>
          </p:spPr>
          <p:txBody>
            <a:bodyPr wrap="square">
              <a:spAutoFit/>
            </a:bodyPr>
            <a:lstStyle/>
            <a:p>
              <a:pPr algn="ctr"/>
              <a:r>
                <a:rPr lang="en-US" sz="1400" i="1" dirty="0" smtClean="0">
                  <a:solidFill>
                    <a:schemeClr val="bg1"/>
                  </a:solidFill>
                </a:rPr>
                <a:t>The recommended initial total dose of </a:t>
              </a:r>
              <a:r>
                <a:rPr lang="en-US" sz="1400" i="1" dirty="0" err="1" smtClean="0">
                  <a:solidFill>
                    <a:schemeClr val="bg1"/>
                  </a:solidFill>
                </a:rPr>
                <a:t>Xeomin</a:t>
              </a:r>
              <a:r>
                <a:rPr lang="en-US" sz="1400" i="1" baseline="30000" dirty="0" smtClean="0">
                  <a:solidFill>
                    <a:schemeClr val="bg1"/>
                  </a:solidFill>
                  <a:latin typeface="Arial"/>
                  <a:cs typeface="Arial"/>
                </a:rPr>
                <a:t>®</a:t>
              </a:r>
              <a:r>
                <a:rPr lang="en-US" sz="1400" i="1" dirty="0" smtClean="0">
                  <a:solidFill>
                    <a:schemeClr val="bg1"/>
                  </a:solidFill>
                </a:rPr>
                <a:t> for cervical </a:t>
              </a:r>
              <a:r>
                <a:rPr lang="en-US" sz="1400" i="1" dirty="0" err="1" smtClean="0">
                  <a:solidFill>
                    <a:schemeClr val="bg1"/>
                  </a:solidFill>
                </a:rPr>
                <a:t>dystonia</a:t>
              </a:r>
              <a:r>
                <a:rPr lang="en-US" sz="1400" i="1" dirty="0" smtClean="0">
                  <a:solidFill>
                    <a:schemeClr val="bg1"/>
                  </a:solidFill>
                </a:rPr>
                <a:t> is 120 Units. In a placebo-controlled trial utilizing initial </a:t>
              </a:r>
              <a:r>
                <a:rPr lang="en-US" sz="1400" i="1" dirty="0" err="1" smtClean="0">
                  <a:solidFill>
                    <a:schemeClr val="bg1"/>
                  </a:solidFill>
                </a:rPr>
                <a:t>Xeomin</a:t>
              </a:r>
              <a:r>
                <a:rPr lang="en-US" sz="1400" i="1" baseline="30000" dirty="0" smtClean="0">
                  <a:solidFill>
                    <a:schemeClr val="bg1"/>
                  </a:solidFill>
                  <a:latin typeface="Arial"/>
                  <a:cs typeface="Arial"/>
                </a:rPr>
                <a:t>®</a:t>
              </a:r>
              <a:r>
                <a:rPr lang="en-US" sz="1400" i="1" dirty="0" smtClean="0">
                  <a:solidFill>
                    <a:schemeClr val="bg1"/>
                  </a:solidFill>
                </a:rPr>
                <a:t> doses </a:t>
              </a:r>
              <a:br>
                <a:rPr lang="en-US" sz="1400" i="1" dirty="0" smtClean="0">
                  <a:solidFill>
                    <a:schemeClr val="bg1"/>
                  </a:solidFill>
                </a:rPr>
              </a:br>
              <a:r>
                <a:rPr lang="en-US" sz="1400" i="1" dirty="0" smtClean="0">
                  <a:solidFill>
                    <a:schemeClr val="bg1"/>
                  </a:solidFill>
                </a:rPr>
                <a:t>of 120 Units and 240 Units, no meaningful difference in effectiveness was demonstrated between the doses.</a:t>
              </a:r>
              <a:r>
                <a:rPr lang="en-US" sz="1400" i="1" baseline="30000" dirty="0" smtClean="0">
                  <a:solidFill>
                    <a:schemeClr val="bg1"/>
                  </a:solidFill>
                </a:rPr>
                <a:t>4</a:t>
              </a:r>
              <a:endParaRPr lang="en-US" sz="1400" i="1" baseline="30000" dirty="0">
                <a:solidFill>
                  <a:schemeClr val="bg1"/>
                </a:solidFill>
                <a:sym typeface="Symbol" pitchFamily="18" charset="2"/>
              </a:endParaRPr>
            </a:p>
          </p:txBody>
        </p:sp>
      </p:grpSp>
    </p:spTree>
    <p:extLst>
      <p:ext uri="{BB962C8B-B14F-4D97-AF65-F5344CB8AC3E}">
        <p14:creationId xmlns:p14="http://schemas.microsoft.com/office/powerpoint/2010/main" val="3639510660"/>
      </p:ext>
    </p:extLst>
  </p:cSld>
  <p:clrMapOvr>
    <a:masterClrMapping/>
  </p:clrMapOvr>
  <p:transition>
    <p:zo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318" y="2676954"/>
            <a:ext cx="7772400" cy="492125"/>
          </a:xfrm>
        </p:spPr>
        <p:txBody>
          <a:bodyPr>
            <a:noAutofit/>
          </a:bodyPr>
          <a:lstStyle/>
          <a:p>
            <a:pPr>
              <a:defRPr/>
            </a:pPr>
            <a:r>
              <a:rPr lang="en-US" dirty="0" smtClean="0"/>
              <a:t>Thank you</a:t>
            </a:r>
            <a:endParaRPr lang="en-US" dirty="0"/>
          </a:p>
        </p:txBody>
      </p:sp>
      <p:sp>
        <p:nvSpPr>
          <p:cNvPr id="53252" name="Text Box 4"/>
          <p:cNvSpPr txBox="1">
            <a:spLocks noChangeArrowheads="1"/>
          </p:cNvSpPr>
          <p:nvPr/>
        </p:nvSpPr>
        <p:spPr bwMode="auto">
          <a:xfrm>
            <a:off x="598400" y="5222435"/>
            <a:ext cx="3273425" cy="553998"/>
          </a:xfrm>
          <a:prstGeom prst="rect">
            <a:avLst/>
          </a:prstGeom>
          <a:noFill/>
          <a:ln w="9525">
            <a:noFill/>
            <a:miter lim="800000"/>
            <a:headEnd/>
            <a:tailEnd/>
          </a:ln>
        </p:spPr>
        <p:txBody>
          <a:bodyPr>
            <a:spAutoFit/>
          </a:bodyPr>
          <a:lstStyle/>
          <a:p>
            <a:r>
              <a:rPr lang="en-US" sz="1000" dirty="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2015 Allergan</a:t>
            </a:r>
            <a:r>
              <a:rPr lang="en-US" sz="1000" dirty="0">
                <a:latin typeface="Arial" panose="020B0604020202020204" pitchFamily="34" charset="0"/>
                <a:cs typeface="Arial" panose="020B0604020202020204" pitchFamily="34" charset="0"/>
              </a:rPr>
              <a:t>, Inc. All Rights </a:t>
            </a:r>
            <a:r>
              <a:rPr lang="en-US" sz="1000" dirty="0" smtClean="0">
                <a:latin typeface="Arial" panose="020B0604020202020204" pitchFamily="34" charset="0"/>
                <a:cs typeface="Arial" panose="020B0604020202020204" pitchFamily="34" charset="0"/>
              </a:rPr>
              <a:t>Reserved.</a:t>
            </a: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 marks owned by Allergan, Inc. </a:t>
            </a:r>
            <a:r>
              <a:rPr lang="en-US" sz="1000" dirty="0" smtClean="0">
                <a:latin typeface="Arial" panose="020B0604020202020204" pitchFamily="34" charset="0"/>
                <a:cs typeface="Arial" panose="020B0604020202020204" pitchFamily="34" charset="0"/>
              </a:rPr>
              <a:t>www.allergan.com  </a:t>
            </a:r>
            <a:br>
              <a:rPr lang="en-US" sz="1000" dirty="0" smtClean="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APC67GY15</a:t>
            </a:r>
          </a:p>
        </p:txBody>
      </p:sp>
      <p:sp>
        <p:nvSpPr>
          <p:cNvPr id="6" name="Rectangle 3"/>
          <p:cNvSpPr>
            <a:spLocks noChangeArrowheads="1"/>
          </p:cNvSpPr>
          <p:nvPr/>
        </p:nvSpPr>
        <p:spPr bwMode="auto">
          <a:xfrm>
            <a:off x="580767" y="4413338"/>
            <a:ext cx="8118390" cy="584775"/>
          </a:xfrm>
          <a:prstGeom prst="rect">
            <a:avLst/>
          </a:prstGeom>
          <a:noFill/>
          <a:ln w="9525">
            <a:noFill/>
            <a:miter lim="800000"/>
            <a:headEnd/>
            <a:tailEnd/>
          </a:ln>
        </p:spPr>
        <p:txBody>
          <a:bodyPr wrap="square">
            <a:spAutoFit/>
          </a:bodyPr>
          <a:lstStyle/>
          <a:p>
            <a:r>
              <a:rPr lang="en-US" sz="1600" b="1" dirty="0" smtClean="0">
                <a:latin typeface="Arial" panose="020B0604020202020204" pitchFamily="34" charset="0"/>
                <a:cs typeface="Arial" panose="020B0604020202020204" pitchFamily="34" charset="0"/>
              </a:rPr>
              <a:t>Note to presenter: Please provide full </a:t>
            </a:r>
            <a:r>
              <a:rPr lang="en-US" sz="1600" b="1" dirty="0">
                <a:latin typeface="Arial" panose="020B0604020202020204" pitchFamily="34" charset="0"/>
                <a:cs typeface="Arial" panose="020B0604020202020204" pitchFamily="34" charset="0"/>
              </a:rPr>
              <a:t>prescribing </a:t>
            </a:r>
            <a:r>
              <a:rPr lang="en-US" sz="1600" b="1" dirty="0" smtClean="0">
                <a:latin typeface="Arial" panose="020B0604020202020204" pitchFamily="34" charset="0"/>
                <a:cs typeface="Arial" panose="020B0604020202020204" pitchFamily="34" charset="0"/>
              </a:rPr>
              <a:t>information including Boxed </a:t>
            </a:r>
            <a:r>
              <a:rPr lang="en-US" sz="1600" b="1" dirty="0">
                <a:latin typeface="Arial" panose="020B0604020202020204" pitchFamily="34" charset="0"/>
                <a:cs typeface="Arial" panose="020B0604020202020204" pitchFamily="34" charset="0"/>
              </a:rPr>
              <a:t>Warning and Medication Guide when presenting this material.</a:t>
            </a:r>
          </a:p>
        </p:txBody>
      </p:sp>
    </p:spTree>
    <p:extLst>
      <p:ext uri="{BB962C8B-B14F-4D97-AF65-F5344CB8AC3E}">
        <p14:creationId xmlns:p14="http://schemas.microsoft.com/office/powerpoint/2010/main" val="27164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a:xfrm>
            <a:off x="274320" y="0"/>
            <a:ext cx="8502383" cy="914400"/>
          </a:xfrm>
        </p:spPr>
        <p:txBody>
          <a:bodyPr anchor="ctr"/>
          <a:lstStyle/>
          <a:p>
            <a:r>
              <a:rPr lang="en-US" sz="3000" dirty="0" smtClean="0"/>
              <a:t>Summary</a:t>
            </a:r>
          </a:p>
        </p:txBody>
      </p:sp>
      <p:sp>
        <p:nvSpPr>
          <p:cNvPr id="49155" name="Rectangle 5"/>
          <p:cNvSpPr>
            <a:spLocks noGrp="1" noChangeArrowheads="1"/>
          </p:cNvSpPr>
          <p:nvPr>
            <p:ph idx="1"/>
          </p:nvPr>
        </p:nvSpPr>
        <p:spPr>
          <a:xfrm>
            <a:off x="261938" y="1105281"/>
            <a:ext cx="8896350" cy="4456112"/>
          </a:xfrm>
        </p:spPr>
        <p:txBody>
          <a:bodyPr>
            <a:normAutofit/>
          </a:bodyPr>
          <a:lstStyle/>
          <a:p>
            <a:r>
              <a:rPr lang="en-US" sz="1350" dirty="0" smtClean="0"/>
              <a:t>Allergan leadership in neurotoxin development </a:t>
            </a:r>
          </a:p>
          <a:p>
            <a:r>
              <a:rPr lang="en-US" sz="1350" dirty="0" smtClean="0"/>
              <a:t>Eight  therapeutic indications approved by the FDA</a:t>
            </a:r>
            <a:r>
              <a:rPr lang="en-US" sz="1350" baseline="30000" dirty="0" smtClean="0"/>
              <a:t>1</a:t>
            </a:r>
            <a:r>
              <a:rPr lang="en-US" sz="1350" dirty="0" smtClean="0"/>
              <a:t>,</a:t>
            </a:r>
            <a:r>
              <a:rPr lang="en-US" sz="1350" baseline="30000" dirty="0" smtClean="0"/>
              <a:t> </a:t>
            </a:r>
            <a:r>
              <a:rPr lang="en-US" sz="1350" dirty="0" smtClean="0"/>
              <a:t>each one requiring a different dose and </a:t>
            </a:r>
            <a:br>
              <a:rPr lang="en-US" sz="1350" dirty="0" smtClean="0"/>
            </a:br>
            <a:r>
              <a:rPr lang="en-US" sz="1350" dirty="0" smtClean="0"/>
              <a:t>injection location:</a:t>
            </a:r>
            <a:endParaRPr lang="en-US" sz="1350" b="1" dirty="0"/>
          </a:p>
          <a:p>
            <a:pPr lvl="1"/>
            <a:r>
              <a:rPr lang="en-US" sz="1350" dirty="0" smtClean="0"/>
              <a:t>Overactive bladder (second-line to an anticholinergic)</a:t>
            </a:r>
          </a:p>
          <a:p>
            <a:pPr lvl="1"/>
            <a:r>
              <a:rPr lang="en-US" sz="1400" dirty="0"/>
              <a:t>Urinary </a:t>
            </a:r>
            <a:r>
              <a:rPr lang="en-US" sz="1400" dirty="0" smtClean="0"/>
              <a:t>incontinence </a:t>
            </a:r>
            <a:r>
              <a:rPr lang="en-US" sz="1400" dirty="0"/>
              <a:t>due to </a:t>
            </a:r>
            <a:r>
              <a:rPr lang="en-US" sz="1400" dirty="0" smtClean="0"/>
              <a:t>detrusor </a:t>
            </a:r>
            <a:r>
              <a:rPr lang="en-US" sz="1400" dirty="0" err="1" smtClean="0"/>
              <a:t>overactivity</a:t>
            </a:r>
            <a:r>
              <a:rPr lang="en-US" sz="1400" dirty="0" smtClean="0"/>
              <a:t> </a:t>
            </a:r>
            <a:r>
              <a:rPr lang="en-US" sz="1400" dirty="0"/>
              <a:t>associated with a neurologic </a:t>
            </a:r>
            <a:r>
              <a:rPr lang="en-US" sz="1400" dirty="0" smtClean="0"/>
              <a:t>activity </a:t>
            </a:r>
            <a:r>
              <a:rPr lang="en-US" sz="1350" dirty="0" smtClean="0"/>
              <a:t>(second-line </a:t>
            </a:r>
            <a:br>
              <a:rPr lang="en-US" sz="1350" dirty="0" smtClean="0"/>
            </a:br>
            <a:r>
              <a:rPr lang="en-US" sz="1350" dirty="0" smtClean="0"/>
              <a:t>to </a:t>
            </a:r>
            <a:r>
              <a:rPr lang="en-US" sz="1350" dirty="0"/>
              <a:t>an anticholinergic</a:t>
            </a:r>
            <a:r>
              <a:rPr lang="en-US" sz="1350" dirty="0" smtClean="0"/>
              <a:t>)</a:t>
            </a:r>
            <a:endParaRPr lang="en-US" sz="1350" dirty="0"/>
          </a:p>
          <a:p>
            <a:pPr lvl="1"/>
            <a:r>
              <a:rPr lang="en-US" sz="1350" dirty="0" smtClean="0"/>
              <a:t>Chronic migraine</a:t>
            </a:r>
            <a:endParaRPr lang="en-US" sz="1350" dirty="0"/>
          </a:p>
          <a:p>
            <a:pPr lvl="1"/>
            <a:r>
              <a:rPr lang="en-US" sz="1350" dirty="0" smtClean="0"/>
              <a:t>Upper limb spasticity</a:t>
            </a:r>
          </a:p>
          <a:p>
            <a:pPr lvl="1"/>
            <a:r>
              <a:rPr lang="en-US" sz="1350" dirty="0"/>
              <a:t>Cervical </a:t>
            </a:r>
            <a:r>
              <a:rPr lang="en-US" sz="1350" dirty="0" smtClean="0"/>
              <a:t>dystonia</a:t>
            </a:r>
          </a:p>
          <a:p>
            <a:pPr lvl="1"/>
            <a:r>
              <a:rPr lang="en-US" sz="1350" dirty="0"/>
              <a:t>Blepharospasm and </a:t>
            </a:r>
            <a:r>
              <a:rPr lang="en-US" sz="1350" dirty="0" smtClean="0"/>
              <a:t>strabismus</a:t>
            </a:r>
          </a:p>
          <a:p>
            <a:pPr lvl="1"/>
            <a:r>
              <a:rPr lang="en-US" sz="1350" dirty="0" smtClean="0"/>
              <a:t>Severe </a:t>
            </a:r>
            <a:r>
              <a:rPr lang="en-US" sz="1350" dirty="0"/>
              <a:t>p</a:t>
            </a:r>
            <a:r>
              <a:rPr lang="en-US" sz="1350" dirty="0" smtClean="0"/>
              <a:t>rimary axillary hyperhidrosis </a:t>
            </a:r>
            <a:r>
              <a:rPr lang="en-US" sz="1350" dirty="0"/>
              <a:t>inadequately managed with topical agents</a:t>
            </a:r>
          </a:p>
          <a:p>
            <a:r>
              <a:rPr lang="en-US" sz="1350" dirty="0" smtClean="0"/>
              <a:t>Allergan </a:t>
            </a:r>
            <a:r>
              <a:rPr lang="en-US" sz="1350" dirty="0"/>
              <a:t>provides education and injector training to specialists administering </a:t>
            </a:r>
            <a:r>
              <a:rPr lang="en-US" sz="1350" dirty="0" smtClean="0"/>
              <a:t>BOTOX</a:t>
            </a:r>
            <a:r>
              <a:rPr lang="en-US" sz="1350" baseline="30000" dirty="0" smtClean="0"/>
              <a:t>®</a:t>
            </a:r>
            <a:r>
              <a:rPr lang="en-US" sz="1350" dirty="0" smtClean="0"/>
              <a:t> (</a:t>
            </a:r>
            <a:r>
              <a:rPr lang="en-US" sz="1350" dirty="0" err="1"/>
              <a:t>onabotulinumtoxinA</a:t>
            </a:r>
            <a:r>
              <a:rPr lang="en-US" sz="1350" dirty="0"/>
              <a:t>)</a:t>
            </a:r>
          </a:p>
          <a:p>
            <a:pPr>
              <a:spcAft>
                <a:spcPct val="10000"/>
              </a:spcAft>
            </a:pPr>
            <a:r>
              <a:rPr lang="en-US" sz="1350" dirty="0"/>
              <a:t>Commitment to patient support groups and injectors </a:t>
            </a:r>
          </a:p>
          <a:p>
            <a:pPr lvl="1">
              <a:spcAft>
                <a:spcPct val="10000"/>
              </a:spcAft>
            </a:pPr>
            <a:r>
              <a:rPr lang="en-US" sz="1350" dirty="0"/>
              <a:t>Patient support groups</a:t>
            </a:r>
          </a:p>
          <a:p>
            <a:pPr lvl="1">
              <a:spcAft>
                <a:spcPct val="10000"/>
              </a:spcAft>
            </a:pPr>
            <a:r>
              <a:rPr lang="en-US" sz="1350" dirty="0"/>
              <a:t>Patient assistance</a:t>
            </a:r>
          </a:p>
          <a:p>
            <a:pPr lvl="1"/>
            <a:endParaRPr lang="en-US" sz="1600" dirty="0" smtClean="0"/>
          </a:p>
          <a:p>
            <a:pPr lvl="1"/>
            <a:endParaRPr lang="en-US" sz="1600" dirty="0"/>
          </a:p>
          <a:p>
            <a:pPr lvl="1"/>
            <a:endParaRPr lang="en-US" sz="1600" dirty="0"/>
          </a:p>
          <a:p>
            <a:pPr lvl="1"/>
            <a:endParaRPr lang="en-US" sz="1600" dirty="0"/>
          </a:p>
        </p:txBody>
      </p:sp>
      <p:sp>
        <p:nvSpPr>
          <p:cNvPr id="49156" name="Text Box 13"/>
          <p:cNvSpPr txBox="1">
            <a:spLocks noChangeArrowheads="1"/>
          </p:cNvSpPr>
          <p:nvPr/>
        </p:nvSpPr>
        <p:spPr bwMode="auto">
          <a:xfrm>
            <a:off x="261938" y="5684560"/>
            <a:ext cx="8756650" cy="230832"/>
          </a:xfrm>
          <a:prstGeom prst="rect">
            <a:avLst/>
          </a:prstGeom>
          <a:noFill/>
          <a:ln w="9525">
            <a:noFill/>
            <a:miter lim="800000"/>
            <a:headEnd/>
            <a:tailEnd/>
          </a:ln>
        </p:spPr>
        <p:txBody>
          <a:bodyPr>
            <a:spAutoFit/>
          </a:bodyPr>
          <a:lstStyle/>
          <a:p>
            <a:r>
              <a:rPr lang="en-US" sz="900" b="1" dirty="0" smtClean="0">
                <a:latin typeface="Arial" panose="020B0604020202020204" pitchFamily="34" charset="0"/>
                <a:cs typeface="Arial" panose="020B0604020202020204" pitchFamily="34" charset="0"/>
              </a:rPr>
              <a:t>Reference:  </a:t>
            </a:r>
            <a:r>
              <a:rPr lang="en-US" sz="900" dirty="0">
                <a:latin typeface="Arial" panose="020B0604020202020204" pitchFamily="34" charset="0"/>
                <a:cs typeface="Arial" panose="020B0604020202020204" pitchFamily="34" charset="0"/>
              </a:rPr>
              <a:t>1. BOTOX</a:t>
            </a:r>
            <a:r>
              <a:rPr lang="en-US" sz="900" baseline="30000" dirty="0">
                <a:latin typeface="Arial" panose="020B0604020202020204" pitchFamily="34" charset="0"/>
                <a:cs typeface="Arial" panose="020B0604020202020204" pitchFamily="34" charset="0"/>
              </a:rPr>
              <a:t>®</a:t>
            </a:r>
            <a:r>
              <a:rPr lang="en-US" sz="900" dirty="0">
                <a:latin typeface="Arial" panose="020B0604020202020204" pitchFamily="34" charset="0"/>
                <a:cs typeface="Arial" panose="020B0604020202020204" pitchFamily="34" charset="0"/>
              </a:rPr>
              <a:t> </a:t>
            </a:r>
            <a:r>
              <a:rPr lang="en-US" sz="900" dirty="0" smtClean="0">
                <a:latin typeface="Arial" panose="020B0604020202020204" pitchFamily="34" charset="0"/>
                <a:cs typeface="Arial" panose="020B0604020202020204" pitchFamily="34" charset="0"/>
              </a:rPr>
              <a:t>[prescribing information</a:t>
            </a:r>
            <a:r>
              <a:rPr lang="en-US" sz="900" dirty="0">
                <a:latin typeface="Arial" panose="020B0604020202020204" pitchFamily="34" charset="0"/>
                <a:cs typeface="Arial" panose="020B0604020202020204" pitchFamily="34" charset="0"/>
              </a:rPr>
              <a:t>]. </a:t>
            </a:r>
            <a:r>
              <a:rPr lang="en-US" sz="900" dirty="0" smtClean="0">
                <a:latin typeface="Arial" panose="020B0604020202020204" pitchFamily="34" charset="0"/>
                <a:cs typeface="Arial" panose="020B0604020202020204" pitchFamily="34" charset="0"/>
              </a:rPr>
              <a:t>Irvine, CA: Allergan</a:t>
            </a:r>
            <a:r>
              <a:rPr lang="en-US" sz="900" dirty="0">
                <a:latin typeface="Arial" panose="020B0604020202020204" pitchFamily="34" charset="0"/>
                <a:cs typeface="Arial" panose="020B0604020202020204" pitchFamily="34" charset="0"/>
              </a:rPr>
              <a:t>, Inc</a:t>
            </a:r>
            <a:r>
              <a:rPr lang="en-US" sz="900" dirty="0" smtClean="0">
                <a:latin typeface="Arial" panose="020B0604020202020204" pitchFamily="34" charset="0"/>
                <a:cs typeface="Arial" panose="020B0604020202020204" pitchFamily="34" charset="0"/>
              </a:rPr>
              <a:t>. February, 2014. </a:t>
            </a:r>
            <a:endParaRPr lang="en-US" sz="900" dirty="0">
              <a:latin typeface="Arial" panose="020B0604020202020204" pitchFamily="34" charset="0"/>
              <a:cs typeface="Arial" panose="020B0604020202020204" pitchFamily="34" charset="0"/>
            </a:endParaRPr>
          </a:p>
        </p:txBody>
      </p:sp>
      <p:sp>
        <p:nvSpPr>
          <p:cNvPr id="6" name="Rectangle 3"/>
          <p:cNvSpPr>
            <a:spLocks noChangeArrowheads="1"/>
          </p:cNvSpPr>
          <p:nvPr/>
        </p:nvSpPr>
        <p:spPr bwMode="auto">
          <a:xfrm>
            <a:off x="261938" y="5469106"/>
            <a:ext cx="9144000" cy="276999"/>
          </a:xfrm>
          <a:prstGeom prst="rect">
            <a:avLst/>
          </a:prstGeom>
          <a:noFill/>
          <a:ln w="9525">
            <a:noFill/>
            <a:miter lim="800000"/>
            <a:headEnd/>
            <a:tailEnd/>
          </a:ln>
        </p:spPr>
        <p:txBody>
          <a:bodyPr>
            <a:spAutoFit/>
          </a:bodyPr>
          <a:lstStyle/>
          <a:p>
            <a:r>
              <a:rPr lang="en-US" sz="1200" b="1" dirty="0">
                <a:latin typeface="Arial   "/>
              </a:rPr>
              <a:t>Please see </a:t>
            </a:r>
            <a:r>
              <a:rPr lang="en-US" sz="1200" b="1" dirty="0" smtClean="0">
                <a:latin typeface="Arial   "/>
              </a:rPr>
              <a:t>BOTOX</a:t>
            </a:r>
            <a:r>
              <a:rPr lang="en-US" sz="1200" b="1" baseline="30000" dirty="0">
                <a:latin typeface="Arial   "/>
              </a:rPr>
              <a:t>®</a:t>
            </a:r>
            <a:r>
              <a:rPr lang="en-US" sz="1200" b="1" dirty="0">
                <a:latin typeface="Arial   "/>
              </a:rPr>
              <a:t> and </a:t>
            </a:r>
            <a:r>
              <a:rPr lang="en-US" sz="1200" b="1" dirty="0" smtClean="0">
                <a:latin typeface="Arial   "/>
              </a:rPr>
              <a:t>BOTOX</a:t>
            </a:r>
            <a:r>
              <a:rPr lang="en-US" sz="1200" b="1" baseline="30000" dirty="0" smtClean="0">
                <a:latin typeface="Arial   "/>
              </a:rPr>
              <a:t>®</a:t>
            </a:r>
            <a:r>
              <a:rPr lang="en-US" sz="1200" b="1" dirty="0" smtClean="0">
                <a:latin typeface="Arial   "/>
              </a:rPr>
              <a:t> </a:t>
            </a:r>
            <a:r>
              <a:rPr lang="en-US" sz="1200" b="1" dirty="0">
                <a:latin typeface="Arial   "/>
              </a:rPr>
              <a:t>Cosmetic </a:t>
            </a:r>
            <a:r>
              <a:rPr lang="en-US" sz="1200" b="1" dirty="0" smtClean="0">
                <a:latin typeface="Arial   "/>
              </a:rPr>
              <a:t>Important Safety Information included in this presentation.</a:t>
            </a:r>
            <a:endParaRPr lang="en-US" sz="1200" b="1" dirty="0">
              <a:latin typeface="Arial   "/>
            </a:endParaRPr>
          </a:p>
        </p:txBody>
      </p:sp>
    </p:spTree>
    <p:extLst>
      <p:ext uri="{BB962C8B-B14F-4D97-AF65-F5344CB8AC3E}">
        <p14:creationId xmlns:p14="http://schemas.microsoft.com/office/powerpoint/2010/main" val="421868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p:txBody>
          <a:bodyPr anchor="ctr"/>
          <a:lstStyle/>
          <a:p>
            <a:r>
              <a:rPr lang="en-US" sz="3000" dirty="0" smtClean="0"/>
              <a:t>Summary (continued</a:t>
            </a:r>
            <a:r>
              <a:rPr lang="en-US" sz="3000" dirty="0"/>
              <a:t>)</a:t>
            </a:r>
            <a:endParaRPr lang="en-US" sz="3000" dirty="0" smtClean="0"/>
          </a:p>
        </p:txBody>
      </p:sp>
      <p:sp>
        <p:nvSpPr>
          <p:cNvPr id="49155" name="Rectangle 5"/>
          <p:cNvSpPr>
            <a:spLocks noGrp="1" noChangeArrowheads="1"/>
          </p:cNvSpPr>
          <p:nvPr>
            <p:ph idx="1"/>
          </p:nvPr>
        </p:nvSpPr>
        <p:spPr>
          <a:xfrm>
            <a:off x="261938" y="1126063"/>
            <a:ext cx="8783367" cy="4456112"/>
          </a:xfrm>
        </p:spPr>
        <p:txBody>
          <a:bodyPr>
            <a:normAutofit/>
          </a:bodyPr>
          <a:lstStyle/>
          <a:p>
            <a:pPr>
              <a:spcAft>
                <a:spcPct val="10000"/>
              </a:spcAft>
            </a:pPr>
            <a:r>
              <a:rPr lang="en-US" sz="1600" dirty="0" smtClean="0"/>
              <a:t>BOTOX</a:t>
            </a:r>
            <a:r>
              <a:rPr lang="en-US" sz="1600" baseline="30000" dirty="0"/>
              <a:t>®</a:t>
            </a:r>
            <a:r>
              <a:rPr lang="en-US" sz="1600" dirty="0"/>
              <a:t> is a </a:t>
            </a:r>
            <a:r>
              <a:rPr lang="en-US" sz="1600" dirty="0" smtClean="0"/>
              <a:t>complex </a:t>
            </a:r>
            <a:r>
              <a:rPr lang="en-US" sz="1600" dirty="0"/>
              <a:t>molecule that demonstrates clinical evidence of long </a:t>
            </a:r>
            <a:r>
              <a:rPr lang="en-US" sz="1600" dirty="0" smtClean="0"/>
              <a:t>duration</a:t>
            </a:r>
            <a:r>
              <a:rPr lang="en-US" sz="1600" baseline="30000" dirty="0" smtClean="0"/>
              <a:t>1</a:t>
            </a:r>
            <a:endParaRPr lang="en-US" sz="1600" dirty="0"/>
          </a:p>
          <a:p>
            <a:pPr>
              <a:spcAft>
                <a:spcPct val="10000"/>
              </a:spcAft>
            </a:pPr>
            <a:r>
              <a:rPr lang="en-US" sz="1600" dirty="0"/>
              <a:t>Differences exist among </a:t>
            </a:r>
            <a:r>
              <a:rPr lang="en-US" sz="1600" dirty="0" smtClean="0"/>
              <a:t>toxins</a:t>
            </a:r>
            <a:r>
              <a:rPr lang="en-US" sz="1600" baseline="30000" dirty="0" smtClean="0"/>
              <a:t>2</a:t>
            </a:r>
            <a:endParaRPr lang="en-US" sz="1600" baseline="30000" dirty="0"/>
          </a:p>
          <a:p>
            <a:pPr lvl="1">
              <a:spcAft>
                <a:spcPct val="10000"/>
              </a:spcAft>
            </a:pPr>
            <a:r>
              <a:rPr lang="en-US" sz="1600" dirty="0"/>
              <a:t>Non-interchangeability</a:t>
            </a:r>
          </a:p>
          <a:p>
            <a:pPr lvl="1">
              <a:spcAft>
                <a:spcPct val="10000"/>
              </a:spcAft>
            </a:pPr>
            <a:r>
              <a:rPr lang="en-US" sz="1600" dirty="0"/>
              <a:t>Potency units cannot be compared nor converted to units of another toxin</a:t>
            </a:r>
          </a:p>
          <a:p>
            <a:pPr lvl="1"/>
            <a:r>
              <a:rPr lang="en-US" sz="1600" dirty="0"/>
              <a:t>Dose and unit potency differences exist</a:t>
            </a:r>
          </a:p>
          <a:p>
            <a:r>
              <a:rPr lang="en-US" sz="1600" dirty="0" smtClean="0"/>
              <a:t>FDA-mandated </a:t>
            </a:r>
            <a:r>
              <a:rPr lang="en-US" sz="1600" dirty="0"/>
              <a:t>new botulinum toxin product </a:t>
            </a:r>
            <a:r>
              <a:rPr lang="en-US" sz="1600" dirty="0" smtClean="0"/>
              <a:t>labeling including </a:t>
            </a:r>
            <a:r>
              <a:rPr lang="en-US" sz="1600" dirty="0"/>
              <a:t>information about </a:t>
            </a:r>
            <a:r>
              <a:rPr lang="en-US" sz="1600" dirty="0" smtClean="0"/>
              <a:t/>
            </a:r>
            <a:br>
              <a:rPr lang="en-US" sz="1600" dirty="0" smtClean="0"/>
            </a:br>
            <a:r>
              <a:rPr lang="en-US" sz="1600" dirty="0" smtClean="0"/>
              <a:t>non-interchangeability </a:t>
            </a:r>
            <a:r>
              <a:rPr lang="en-US" sz="1600" dirty="0"/>
              <a:t>and difference in potency assay methods used, a Boxed Warning regarding the potential risk of distant spread of </a:t>
            </a:r>
            <a:r>
              <a:rPr lang="en-US" sz="1600" dirty="0" smtClean="0"/>
              <a:t>toxin </a:t>
            </a:r>
            <a:r>
              <a:rPr lang="en-US" sz="1600" dirty="0"/>
              <a:t>from the injection site, and established name differentiation among products to help reduce the risk of medication </a:t>
            </a:r>
            <a:r>
              <a:rPr lang="en-US" sz="1600" dirty="0" smtClean="0"/>
              <a:t>error</a:t>
            </a:r>
            <a:r>
              <a:rPr lang="en-US" sz="1600" baseline="30000" dirty="0"/>
              <a:t>2</a:t>
            </a:r>
            <a:endParaRPr lang="en-US" sz="1600" dirty="0"/>
          </a:p>
          <a:p>
            <a:pPr>
              <a:spcBef>
                <a:spcPts val="600"/>
              </a:spcBef>
            </a:pPr>
            <a:endParaRPr lang="en-US" sz="1400" dirty="0" smtClean="0"/>
          </a:p>
        </p:txBody>
      </p:sp>
      <p:sp>
        <p:nvSpPr>
          <p:cNvPr id="49156" name="Text Box 13"/>
          <p:cNvSpPr txBox="1">
            <a:spLocks noChangeArrowheads="1"/>
          </p:cNvSpPr>
          <p:nvPr/>
        </p:nvSpPr>
        <p:spPr bwMode="auto">
          <a:xfrm>
            <a:off x="261938" y="5559240"/>
            <a:ext cx="8756650" cy="507831"/>
          </a:xfrm>
          <a:prstGeom prst="rect">
            <a:avLst/>
          </a:prstGeom>
          <a:noFill/>
          <a:ln w="9525">
            <a:noFill/>
            <a:miter lim="800000"/>
            <a:headEnd/>
            <a:tailEnd/>
          </a:ln>
        </p:spPr>
        <p:txBody>
          <a:bodyPr>
            <a:spAutoFit/>
          </a:bodyPr>
          <a:lstStyle/>
          <a:p>
            <a:r>
              <a:rPr lang="en-US" sz="900" b="1" dirty="0" smtClean="0">
                <a:latin typeface="Arial" panose="020B0604020202020204" pitchFamily="34" charset="0"/>
                <a:cs typeface="Arial" panose="020B0604020202020204" pitchFamily="34" charset="0"/>
              </a:rPr>
              <a:t>References:  </a:t>
            </a:r>
            <a:r>
              <a:rPr lang="en-US" sz="900" dirty="0">
                <a:latin typeface="Arial" panose="020B0604020202020204" pitchFamily="34" charset="0"/>
                <a:cs typeface="Arial" panose="020B0604020202020204" pitchFamily="34" charset="0"/>
              </a:rPr>
              <a:t>1</a:t>
            </a:r>
            <a:r>
              <a:rPr lang="en-US" sz="900" dirty="0" smtClean="0">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BOTOX</a:t>
            </a:r>
            <a:r>
              <a:rPr lang="en-US" sz="900" baseline="30000" dirty="0">
                <a:latin typeface="Arial" panose="020B0604020202020204" pitchFamily="34" charset="0"/>
                <a:cs typeface="Arial" panose="020B0604020202020204" pitchFamily="34" charset="0"/>
              </a:rPr>
              <a:t>®</a:t>
            </a:r>
            <a:r>
              <a:rPr lang="en-US" sz="900" dirty="0">
                <a:latin typeface="Arial" panose="020B0604020202020204" pitchFamily="34" charset="0"/>
                <a:cs typeface="Arial" panose="020B0604020202020204" pitchFamily="34" charset="0"/>
              </a:rPr>
              <a:t> [prescribing information]. Irvine, CA: Allergan, Inc. February, 2014. </a:t>
            </a:r>
            <a:r>
              <a:rPr lang="en-US" sz="900" dirty="0" smtClean="0">
                <a:latin typeface="Arial" panose="020B0604020202020204" pitchFamily="34" charset="0"/>
                <a:cs typeface="Arial" panose="020B0604020202020204" pitchFamily="34" charset="0"/>
              </a:rPr>
              <a:t> 2. Food and Drug Administration Website. Available at http://www.fda.gov/bbs/topics/NEWS/2009/NEW02005.html. Accessed April 30, 2009.  </a:t>
            </a:r>
            <a:br>
              <a:rPr lang="en-US" sz="900" dirty="0" smtClean="0">
                <a:latin typeface="Arial" panose="020B0604020202020204" pitchFamily="34" charset="0"/>
                <a:cs typeface="Arial" panose="020B0604020202020204" pitchFamily="34" charset="0"/>
              </a:rPr>
            </a:br>
            <a:endParaRPr lang="en-US" sz="900" dirty="0">
              <a:latin typeface="Arial" panose="020B0604020202020204" pitchFamily="34" charset="0"/>
              <a:cs typeface="Arial" panose="020B0604020202020204" pitchFamily="34" charset="0"/>
            </a:endParaRPr>
          </a:p>
        </p:txBody>
      </p:sp>
      <p:sp>
        <p:nvSpPr>
          <p:cNvPr id="6" name="Rectangle 3"/>
          <p:cNvSpPr>
            <a:spLocks noChangeArrowheads="1"/>
          </p:cNvSpPr>
          <p:nvPr/>
        </p:nvSpPr>
        <p:spPr bwMode="auto">
          <a:xfrm>
            <a:off x="261938" y="5327361"/>
            <a:ext cx="9144000" cy="276999"/>
          </a:xfrm>
          <a:prstGeom prst="rect">
            <a:avLst/>
          </a:prstGeom>
          <a:noFill/>
          <a:ln w="9525">
            <a:noFill/>
            <a:miter lim="800000"/>
            <a:headEnd/>
            <a:tailEnd/>
          </a:ln>
        </p:spPr>
        <p:txBody>
          <a:bodyPr>
            <a:spAutoFit/>
          </a:bodyPr>
          <a:lstStyle/>
          <a:p>
            <a:r>
              <a:rPr lang="en-US" sz="1200" b="1" dirty="0">
                <a:latin typeface="Arial" panose="020B0604020202020204" pitchFamily="34" charset="0"/>
                <a:cs typeface="Arial" panose="020B0604020202020204" pitchFamily="34" charset="0"/>
              </a:rPr>
              <a:t>Please see </a:t>
            </a:r>
            <a:r>
              <a:rPr lang="en-US" sz="1200" b="1" dirty="0" smtClean="0">
                <a:latin typeface="Arial" panose="020B0604020202020204" pitchFamily="34" charset="0"/>
                <a:cs typeface="Arial" panose="020B0604020202020204" pitchFamily="34" charset="0"/>
              </a:rPr>
              <a:t>BOTOX</a:t>
            </a:r>
            <a:r>
              <a:rPr lang="en-US" sz="1200" b="1" baseline="30000"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 and </a:t>
            </a:r>
            <a:r>
              <a:rPr lang="en-US" sz="1200" b="1" dirty="0" smtClean="0">
                <a:latin typeface="Arial" panose="020B0604020202020204" pitchFamily="34" charset="0"/>
                <a:cs typeface="Arial" panose="020B0604020202020204" pitchFamily="34" charset="0"/>
              </a:rPr>
              <a:t>BOTOX</a:t>
            </a:r>
            <a:r>
              <a:rPr lang="en-US" sz="1200" b="1" baseline="30000" dirty="0" smtClean="0">
                <a:latin typeface="Arial" panose="020B0604020202020204" pitchFamily="34" charset="0"/>
                <a:cs typeface="Arial" panose="020B0604020202020204" pitchFamily="34" charset="0"/>
              </a:rPr>
              <a:t>®</a:t>
            </a:r>
            <a:r>
              <a:rPr lang="en-US" sz="1200" b="1" dirty="0" smtClean="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Cosmetic </a:t>
            </a:r>
            <a:r>
              <a:rPr lang="en-US" sz="1200" b="1" dirty="0" smtClean="0">
                <a:latin typeface="Arial" panose="020B0604020202020204" pitchFamily="34" charset="0"/>
                <a:cs typeface="Arial" panose="020B0604020202020204" pitchFamily="34" charset="0"/>
              </a:rPr>
              <a:t>Important Safety Information included in this presentation.</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68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3"/>
          <p:cNvSpPr txBox="1">
            <a:spLocks noChangeArrowheads="1"/>
          </p:cNvSpPr>
          <p:nvPr/>
        </p:nvSpPr>
        <p:spPr bwMode="auto">
          <a:xfrm>
            <a:off x="975273" y="3853299"/>
            <a:ext cx="6633377" cy="898526"/>
          </a:xfrm>
          <a:prstGeom prst="rect">
            <a:avLst/>
          </a:prstGeom>
          <a:solidFill>
            <a:schemeClr val="accent1"/>
          </a:solidFill>
          <a:ln w="9525">
            <a:noFill/>
            <a:miter lim="800000"/>
            <a:headEnd/>
            <a:tailEnd/>
          </a:ln>
          <a:effectLst/>
        </p:spPr>
        <p:txBody>
          <a:bodyPr anchor="ctr"/>
          <a:lstStyle/>
          <a:p>
            <a:pPr algn="ctr">
              <a:defRPr/>
            </a:pPr>
            <a:r>
              <a:rPr lang="en-US" sz="1300" b="1" dirty="0" smtClean="0">
                <a:solidFill>
                  <a:schemeClr val="bg1"/>
                </a:solidFill>
                <a:latin typeface="Arial" panose="020B0604020202020204" pitchFamily="34" charset="0"/>
                <a:cs typeface="Arial" panose="020B0604020202020204" pitchFamily="34" charset="0"/>
              </a:rPr>
              <a:t>Consider </a:t>
            </a:r>
            <a:r>
              <a:rPr lang="en-US" sz="1300" b="1" dirty="0">
                <a:solidFill>
                  <a:schemeClr val="bg1"/>
                </a:solidFill>
                <a:latin typeface="Arial" panose="020B0604020202020204" pitchFamily="34" charset="0"/>
                <a:cs typeface="Arial" panose="020B0604020202020204" pitchFamily="34" charset="0"/>
              </a:rPr>
              <a:t>the differences in </a:t>
            </a:r>
            <a:r>
              <a:rPr lang="en-US" sz="1300" b="1" dirty="0" smtClean="0">
                <a:solidFill>
                  <a:schemeClr val="bg1"/>
                </a:solidFill>
                <a:latin typeface="Arial" panose="020B0604020202020204" pitchFamily="34" charset="0"/>
                <a:cs typeface="Arial" panose="020B0604020202020204" pitchFamily="34" charset="0"/>
              </a:rPr>
              <a:t>botulinum toxins </a:t>
            </a:r>
            <a:r>
              <a:rPr lang="en-US" sz="1300" b="1" dirty="0">
                <a:solidFill>
                  <a:schemeClr val="bg1"/>
                </a:solidFill>
                <a:latin typeface="Arial" panose="020B0604020202020204" pitchFamily="34" charset="0"/>
                <a:cs typeface="Arial" panose="020B0604020202020204" pitchFamily="34" charset="0"/>
              </a:rPr>
              <a:t>when creating </a:t>
            </a:r>
            <a:r>
              <a:rPr lang="en-US" sz="1300" b="1" dirty="0" smtClean="0">
                <a:solidFill>
                  <a:schemeClr val="bg1"/>
                </a:solidFill>
                <a:latin typeface="Arial" panose="020B0604020202020204" pitchFamily="34" charset="0"/>
                <a:cs typeface="Arial" panose="020B0604020202020204" pitchFamily="34" charset="0"/>
              </a:rPr>
              <a:t>medical policy</a:t>
            </a:r>
            <a:endParaRPr lang="en-US" sz="1300" b="1" dirty="0">
              <a:solidFill>
                <a:schemeClr val="bg1"/>
              </a:solidFill>
              <a:latin typeface="Arial" panose="020B0604020202020204" pitchFamily="34" charset="0"/>
              <a:cs typeface="Arial" panose="020B0604020202020204" pitchFamily="34" charset="0"/>
            </a:endParaRPr>
          </a:p>
        </p:txBody>
      </p:sp>
      <p:sp>
        <p:nvSpPr>
          <p:cNvPr id="52229" name="Rectangle 32"/>
          <p:cNvSpPr>
            <a:spLocks noGrp="1" noChangeArrowheads="1"/>
          </p:cNvSpPr>
          <p:nvPr>
            <p:ph type="title"/>
          </p:nvPr>
        </p:nvSpPr>
        <p:spPr>
          <a:xfrm>
            <a:off x="274320" y="0"/>
            <a:ext cx="8345488" cy="914400"/>
          </a:xfrm>
        </p:spPr>
        <p:txBody>
          <a:bodyPr anchor="ctr">
            <a:normAutofit fontScale="90000"/>
          </a:bodyPr>
          <a:lstStyle/>
          <a:p>
            <a:r>
              <a:rPr lang="en-US" sz="3000" dirty="0" smtClean="0"/>
              <a:t>Considerations for an Evidence-Based Medical Policy: BOTOX</a:t>
            </a:r>
            <a:r>
              <a:rPr lang="en-US" sz="3000" baseline="30000" dirty="0" smtClean="0"/>
              <a:t>® </a:t>
            </a:r>
            <a:r>
              <a:rPr lang="en-US" sz="3000" dirty="0" smtClean="0"/>
              <a:t> (onabotulinumtoxinA)</a:t>
            </a:r>
            <a:endParaRPr lang="en-US" sz="3000" baseline="30000" dirty="0" smtClean="0"/>
          </a:p>
        </p:txBody>
      </p:sp>
      <p:sp>
        <p:nvSpPr>
          <p:cNvPr id="41988" name="Text Box 4"/>
          <p:cNvSpPr txBox="1">
            <a:spLocks noChangeArrowheads="1"/>
          </p:cNvSpPr>
          <p:nvPr/>
        </p:nvSpPr>
        <p:spPr bwMode="auto">
          <a:xfrm>
            <a:off x="975273" y="1375340"/>
            <a:ext cx="6613137" cy="860425"/>
          </a:xfrm>
          <a:prstGeom prst="rect">
            <a:avLst/>
          </a:prstGeom>
          <a:solidFill>
            <a:schemeClr val="tx2"/>
          </a:solidFill>
          <a:ln w="9525">
            <a:solidFill>
              <a:schemeClr val="tx2"/>
            </a:solidFill>
            <a:miter lim="800000"/>
            <a:headEnd/>
            <a:tailEnd/>
          </a:ln>
          <a:effectLst/>
        </p:spPr>
        <p:txBody>
          <a:bodyPr lIns="182880" anchor="ctr"/>
          <a:lstStyle/>
          <a:p>
            <a:pPr marL="168275" indent="-168275">
              <a:defRPr/>
            </a:pPr>
            <a:r>
              <a:rPr lang="en-US" sz="1300" b="1" dirty="0">
                <a:solidFill>
                  <a:schemeClr val="bg1"/>
                </a:solidFill>
                <a:latin typeface="Arial" panose="020B0604020202020204" pitchFamily="34" charset="0"/>
                <a:cs typeface="Arial" panose="020B0604020202020204" pitchFamily="34" charset="0"/>
              </a:rPr>
              <a:t>Leadership in </a:t>
            </a:r>
            <a:r>
              <a:rPr lang="en-US" sz="1300" b="1" dirty="0" smtClean="0">
                <a:solidFill>
                  <a:schemeClr val="bg1"/>
                </a:solidFill>
                <a:latin typeface="Arial" panose="020B0604020202020204" pitchFamily="34" charset="0"/>
                <a:cs typeface="Arial" panose="020B0604020202020204" pitchFamily="34" charset="0"/>
              </a:rPr>
              <a:t>neurotoxins</a:t>
            </a:r>
            <a:r>
              <a:rPr lang="en-US" sz="1300" b="1" dirty="0">
                <a:solidFill>
                  <a:schemeClr val="bg1"/>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defRPr/>
            </a:pPr>
            <a:r>
              <a:rPr lang="en-US" sz="1300" b="1" dirty="0">
                <a:solidFill>
                  <a:schemeClr val="bg1"/>
                </a:solidFill>
                <a:latin typeface="Arial" panose="020B0604020202020204" pitchFamily="34" charset="0"/>
                <a:cs typeface="Arial" panose="020B0604020202020204" pitchFamily="34" charset="0"/>
              </a:rPr>
              <a:t>Established clinical </a:t>
            </a:r>
            <a:r>
              <a:rPr lang="en-US" sz="1300" b="1" dirty="0" smtClean="0">
                <a:solidFill>
                  <a:schemeClr val="bg1"/>
                </a:solidFill>
                <a:latin typeface="Arial" panose="020B0604020202020204" pitchFamily="34" charset="0"/>
                <a:cs typeface="Arial" panose="020B0604020202020204" pitchFamily="34" charset="0"/>
              </a:rPr>
              <a:t>efficacy in 8 FDA-approved indications</a:t>
            </a:r>
            <a:endParaRPr lang="en-US" sz="13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defRPr/>
            </a:pPr>
            <a:r>
              <a:rPr lang="en-US" sz="1300" b="1" dirty="0" smtClean="0">
                <a:solidFill>
                  <a:schemeClr val="bg1"/>
                </a:solidFill>
                <a:latin typeface="Arial" panose="020B0604020202020204" pitchFamily="34" charset="0"/>
                <a:cs typeface="Arial" panose="020B0604020202020204" pitchFamily="34" charset="0"/>
              </a:rPr>
              <a:t>Extensively </a:t>
            </a:r>
            <a:r>
              <a:rPr lang="en-US" sz="1300" b="1" dirty="0">
                <a:solidFill>
                  <a:schemeClr val="bg1"/>
                </a:solidFill>
                <a:latin typeface="Arial" panose="020B0604020202020204" pitchFamily="34" charset="0"/>
                <a:cs typeface="Arial" panose="020B0604020202020204" pitchFamily="34" charset="0"/>
              </a:rPr>
              <a:t>researched</a:t>
            </a:r>
          </a:p>
        </p:txBody>
      </p:sp>
      <p:sp>
        <p:nvSpPr>
          <p:cNvPr id="15" name="Rectangle 3"/>
          <p:cNvSpPr>
            <a:spLocks noChangeArrowheads="1"/>
          </p:cNvSpPr>
          <p:nvPr/>
        </p:nvSpPr>
        <p:spPr bwMode="auto">
          <a:xfrm>
            <a:off x="261938" y="5569764"/>
            <a:ext cx="9144000" cy="276999"/>
          </a:xfrm>
          <a:prstGeom prst="rect">
            <a:avLst/>
          </a:prstGeom>
          <a:noFill/>
          <a:ln w="9525">
            <a:noFill/>
            <a:miter lim="800000"/>
            <a:headEnd/>
            <a:tailEnd/>
          </a:ln>
        </p:spPr>
        <p:txBody>
          <a:bodyPr>
            <a:spAutoFit/>
          </a:bodyPr>
          <a:lstStyle/>
          <a:p>
            <a:r>
              <a:rPr lang="en-US" sz="1200" b="1" dirty="0">
                <a:latin typeface="Arial" panose="020B0604020202020204" pitchFamily="34" charset="0"/>
                <a:cs typeface="Arial" panose="020B0604020202020204" pitchFamily="34" charset="0"/>
              </a:rPr>
              <a:t>Please see </a:t>
            </a:r>
            <a:r>
              <a:rPr lang="en-US" sz="1200" b="1" dirty="0" smtClean="0">
                <a:latin typeface="Arial" panose="020B0604020202020204" pitchFamily="34" charset="0"/>
                <a:cs typeface="Arial" panose="020B0604020202020204" pitchFamily="34" charset="0"/>
              </a:rPr>
              <a:t>BOTOX</a:t>
            </a:r>
            <a:r>
              <a:rPr lang="en-US" sz="1200" b="1" baseline="30000"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 and </a:t>
            </a:r>
            <a:r>
              <a:rPr lang="en-US" sz="1200" b="1" dirty="0" smtClean="0">
                <a:latin typeface="Arial" panose="020B0604020202020204" pitchFamily="34" charset="0"/>
                <a:cs typeface="Arial" panose="020B0604020202020204" pitchFamily="34" charset="0"/>
              </a:rPr>
              <a:t>BOTOX</a:t>
            </a:r>
            <a:r>
              <a:rPr lang="en-US" sz="1200" b="1" baseline="30000" dirty="0" smtClean="0">
                <a:latin typeface="Arial" panose="020B0604020202020204" pitchFamily="34" charset="0"/>
                <a:cs typeface="Arial" panose="020B0604020202020204" pitchFamily="34" charset="0"/>
              </a:rPr>
              <a:t>®</a:t>
            </a:r>
            <a:r>
              <a:rPr lang="en-US" sz="1200" b="1" dirty="0" smtClean="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Cosmetic </a:t>
            </a:r>
            <a:r>
              <a:rPr lang="en-US" sz="1200" b="1" dirty="0" smtClean="0">
                <a:latin typeface="Arial" panose="020B0604020202020204" pitchFamily="34" charset="0"/>
                <a:cs typeface="Arial" panose="020B0604020202020204" pitchFamily="34" charset="0"/>
              </a:rPr>
              <a:t>Important Safety Information included in this presentation.</a:t>
            </a:r>
            <a:endParaRPr lang="en-US" sz="1200" b="1" dirty="0">
              <a:latin typeface="Arial" panose="020B0604020202020204" pitchFamily="34" charset="0"/>
              <a:cs typeface="Arial" panose="020B0604020202020204" pitchFamily="34" charset="0"/>
            </a:endParaRPr>
          </a:p>
        </p:txBody>
      </p:sp>
      <p:sp>
        <p:nvSpPr>
          <p:cNvPr id="8" name="Text Box 4"/>
          <p:cNvSpPr txBox="1">
            <a:spLocks noChangeArrowheads="1"/>
          </p:cNvSpPr>
          <p:nvPr/>
        </p:nvSpPr>
        <p:spPr bwMode="auto">
          <a:xfrm>
            <a:off x="975273" y="2575490"/>
            <a:ext cx="6613137" cy="948760"/>
          </a:xfrm>
          <a:prstGeom prst="rect">
            <a:avLst/>
          </a:prstGeom>
          <a:solidFill>
            <a:schemeClr val="bg2"/>
          </a:solidFill>
          <a:ln w="9525">
            <a:solidFill>
              <a:schemeClr val="bg2"/>
            </a:solidFill>
            <a:miter lim="800000"/>
            <a:headEnd/>
            <a:tailEnd/>
          </a:ln>
          <a:effectLst/>
        </p:spPr>
        <p:txBody>
          <a:bodyPr lIns="182880" anchor="ctr"/>
          <a:lstStyle/>
          <a:p>
            <a:pPr marL="285750" indent="-285750">
              <a:lnSpc>
                <a:spcPct val="90000"/>
              </a:lnSpc>
              <a:spcBef>
                <a:spcPts val="234"/>
              </a:spcBef>
              <a:buFont typeface="Arial" panose="020B0604020202020204" pitchFamily="34" charset="0"/>
              <a:buChar char="•"/>
              <a:defRPr/>
            </a:pPr>
            <a:r>
              <a:rPr lang="en-US" sz="1300" b="1" dirty="0" smtClean="0">
                <a:latin typeface="Arial" panose="020B0604020202020204" pitchFamily="34" charset="0"/>
                <a:cs typeface="Arial" panose="020B0604020202020204" pitchFamily="34" charset="0"/>
              </a:rPr>
              <a:t>All </a:t>
            </a:r>
            <a:r>
              <a:rPr lang="en-US" sz="1300" b="1" dirty="0">
                <a:latin typeface="Arial" panose="020B0604020202020204" pitchFamily="34" charset="0"/>
                <a:cs typeface="Arial" panose="020B0604020202020204" pitchFamily="34" charset="0"/>
              </a:rPr>
              <a:t>botulinum toxins require different unit potency among the indications</a:t>
            </a:r>
          </a:p>
        </p:txBody>
      </p:sp>
    </p:spTree>
    <p:extLst>
      <p:ext uri="{BB962C8B-B14F-4D97-AF65-F5344CB8AC3E}">
        <p14:creationId xmlns:p14="http://schemas.microsoft.com/office/powerpoint/2010/main" val="3383262674"/>
      </p:ext>
    </p:extLst>
  </p:cSld>
  <p:clrMapOvr>
    <a:masterClrMapping/>
  </p:clrMapOvr>
  <p:transition>
    <p:wipe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572809" y="1611819"/>
            <a:ext cx="8255930" cy="3815203"/>
          </a:xfrm>
          <a:prstGeom prst="rect">
            <a:avLst/>
          </a:prstGeom>
          <a:noFill/>
          <a:ln w="25400">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234950" indent="-234950" algn="l" rtl="0" eaLnBrk="0" fontAlgn="base" hangingPunct="0">
              <a:lnSpc>
                <a:spcPct val="90000"/>
              </a:lnSpc>
              <a:spcBef>
                <a:spcPct val="40000"/>
              </a:spcBef>
              <a:spcAft>
                <a:spcPct val="0"/>
              </a:spcAft>
              <a:buClr>
                <a:schemeClr val="tx2"/>
              </a:buClr>
              <a:buChar char="•"/>
              <a:defRPr sz="2800">
                <a:solidFill>
                  <a:schemeClr val="tx1"/>
                </a:solidFill>
                <a:latin typeface="+mn-lt"/>
                <a:ea typeface="+mn-ea"/>
                <a:cs typeface="+mn-cs"/>
              </a:defRPr>
            </a:lvl1pPr>
            <a:lvl2pPr marL="742950" indent="-285750" algn="l" rtl="0" eaLnBrk="0" fontAlgn="base" hangingPunct="0">
              <a:lnSpc>
                <a:spcPct val="90000"/>
              </a:lnSpc>
              <a:spcBef>
                <a:spcPct val="40000"/>
              </a:spcBef>
              <a:spcAft>
                <a:spcPct val="0"/>
              </a:spcAft>
              <a:buClr>
                <a:schemeClr val="tx2"/>
              </a:buClr>
              <a:buChar char="–"/>
              <a:defRPr sz="2400">
                <a:solidFill>
                  <a:schemeClr val="tx1"/>
                </a:solidFill>
                <a:latin typeface="+mn-lt"/>
              </a:defRPr>
            </a:lvl2pPr>
            <a:lvl3pPr marL="1143000" indent="-228600" algn="l" rtl="0" eaLnBrk="0" fontAlgn="base" hangingPunct="0">
              <a:lnSpc>
                <a:spcPct val="90000"/>
              </a:lnSpc>
              <a:spcBef>
                <a:spcPct val="40000"/>
              </a:spcBef>
              <a:spcAft>
                <a:spcPct val="0"/>
              </a:spcAft>
              <a:buClr>
                <a:schemeClr val="tx2"/>
              </a:buClr>
              <a:buChar char="•"/>
              <a:defRPr sz="2000">
                <a:solidFill>
                  <a:schemeClr val="tx1"/>
                </a:solidFill>
                <a:latin typeface="+mn-lt"/>
              </a:defRPr>
            </a:lvl3pPr>
            <a:lvl4pPr marL="1600200" indent="-228600" algn="l" rtl="0" eaLnBrk="0" fontAlgn="base" hangingPunct="0">
              <a:lnSpc>
                <a:spcPct val="90000"/>
              </a:lnSpc>
              <a:spcBef>
                <a:spcPct val="40000"/>
              </a:spcBef>
              <a:spcAft>
                <a:spcPct val="0"/>
              </a:spcAft>
              <a:buClr>
                <a:schemeClr val="tx2"/>
              </a:buClr>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a:lstStyle>
          <a:p>
            <a:pPr>
              <a:buFontTx/>
              <a:buNone/>
            </a:pPr>
            <a:r>
              <a:rPr lang="en-US" sz="1700" b="1" dirty="0">
                <a:latin typeface="Arial" panose="020B0604020202020204" pitchFamily="34" charset="0"/>
                <a:cs typeface="Arial" panose="020B0604020202020204" pitchFamily="34" charset="0"/>
              </a:rPr>
              <a:t>WARNING: DISTANT </a:t>
            </a:r>
            <a:r>
              <a:rPr lang="en-US" sz="1700" b="1" dirty="0" smtClean="0">
                <a:latin typeface="Arial" panose="020B0604020202020204" pitchFamily="34" charset="0"/>
                <a:cs typeface="Arial" panose="020B0604020202020204" pitchFamily="34" charset="0"/>
              </a:rPr>
              <a:t>SPREAD </a:t>
            </a:r>
            <a:r>
              <a:rPr lang="en-US" sz="1700" b="1" dirty="0">
                <a:latin typeface="Arial" panose="020B0604020202020204" pitchFamily="34" charset="0"/>
                <a:cs typeface="Arial" panose="020B0604020202020204" pitchFamily="34" charset="0"/>
              </a:rPr>
              <a:t>OF TOXIN </a:t>
            </a:r>
            <a:r>
              <a:rPr lang="en-US" sz="1700" b="1" dirty="0" smtClean="0">
                <a:latin typeface="Arial" panose="020B0604020202020204" pitchFamily="34" charset="0"/>
                <a:cs typeface="Arial" panose="020B0604020202020204" pitchFamily="34" charset="0"/>
              </a:rPr>
              <a:t>EFFECT</a:t>
            </a:r>
            <a:r>
              <a:rPr lang="en-US" sz="1700" b="1" kern="0" dirty="0" smtClean="0">
                <a:latin typeface="Arial" panose="020B0604020202020204" pitchFamily="34" charset="0"/>
                <a:cs typeface="Arial" panose="020B0604020202020204" pitchFamily="34" charset="0"/>
              </a:rPr>
              <a:t> </a:t>
            </a:r>
          </a:p>
          <a:p>
            <a:pPr marL="0">
              <a:buFontTx/>
              <a:buNone/>
            </a:pPr>
            <a:r>
              <a:rPr lang="en-US" sz="1700" b="1" kern="0" dirty="0" smtClean="0">
                <a:latin typeface="Arial" panose="020B0604020202020204" pitchFamily="34" charset="0"/>
                <a:cs typeface="Arial" panose="020B0604020202020204" pitchFamily="34" charset="0"/>
              </a:rPr>
              <a:t>Postmarketing reports indicate that the effects of BOTOX</a:t>
            </a:r>
            <a:r>
              <a:rPr lang="en-US" sz="1700" b="1" kern="0" baseline="30000" dirty="0" smtClean="0">
                <a:latin typeface="Arial" panose="020B0604020202020204" pitchFamily="34" charset="0"/>
                <a:cs typeface="Arial" panose="020B0604020202020204" pitchFamily="34" charset="0"/>
              </a:rPr>
              <a:t>®</a:t>
            </a:r>
            <a:r>
              <a:rPr lang="en-US" sz="1700" b="1" kern="0" dirty="0" smtClean="0">
                <a:latin typeface="Arial" panose="020B0604020202020204" pitchFamily="34" charset="0"/>
                <a:cs typeface="Arial" panose="020B0604020202020204" pitchFamily="34" charset="0"/>
              </a:rPr>
              <a:t> and all botulinum toxin products may spread from the area of injection to produce symptoms consistent with botulinum toxin effects. These may include asthenia, generalized muscle weakness, diplopia, ptosis, dysphagia, dysphonia, dysarthria, urinary incontinence, and breathing difficulties. These symptoms have been reported hours to weeks after injection. Swallowing and breathing difficulties can be life threatening, and there have been reports of death. The risk of symptoms is probably greatest in children treated for spasticity, but symptoms can also occur in adults treated for spasticity and other conditions, particularly in those patients who have an underlying condition that would predispose them to these symptoms. In unapproved uses, including spasticity in children, and in approved indications, cases of spread of effect have been reported at doses comparable to those used to treat cervical dystonia and at lower doses. </a:t>
            </a:r>
            <a:r>
              <a:rPr lang="en-US" sz="1700" b="1" kern="0" dirty="0" smtClean="0"/>
              <a:t>	</a:t>
            </a:r>
          </a:p>
          <a:p>
            <a:pPr marL="0" indent="0">
              <a:lnSpc>
                <a:spcPct val="100000"/>
              </a:lnSpc>
              <a:spcBef>
                <a:spcPts val="0"/>
              </a:spcBef>
              <a:buFontTx/>
              <a:buNone/>
            </a:pPr>
            <a:endParaRPr lang="en-US" sz="1700" kern="0" dirty="0" smtClean="0"/>
          </a:p>
          <a:p>
            <a:pPr marL="0" indent="0">
              <a:lnSpc>
                <a:spcPct val="100000"/>
              </a:lnSpc>
              <a:spcBef>
                <a:spcPts val="0"/>
              </a:spcBef>
              <a:buFontTx/>
              <a:buNone/>
            </a:pPr>
            <a:endParaRPr lang="en-US" sz="1400" kern="0" dirty="0" smtClean="0"/>
          </a:p>
          <a:p>
            <a:pPr marL="0" indent="0">
              <a:lnSpc>
                <a:spcPct val="100000"/>
              </a:lnSpc>
              <a:spcBef>
                <a:spcPts val="0"/>
              </a:spcBef>
              <a:buFontTx/>
              <a:buNone/>
            </a:pPr>
            <a:endParaRPr lang="en-US" sz="1400" kern="0" dirty="0" smtClean="0"/>
          </a:p>
          <a:p>
            <a:pPr marL="0" indent="0">
              <a:lnSpc>
                <a:spcPct val="100000"/>
              </a:lnSpc>
              <a:spcBef>
                <a:spcPts val="0"/>
              </a:spcBef>
              <a:buFontTx/>
              <a:buNone/>
            </a:pPr>
            <a:endParaRPr lang="en-US" sz="1400" kern="0" dirty="0" smtClean="0"/>
          </a:p>
          <a:p>
            <a:pPr marL="0" indent="0">
              <a:lnSpc>
                <a:spcPct val="100000"/>
              </a:lnSpc>
              <a:spcBef>
                <a:spcPts val="0"/>
              </a:spcBef>
              <a:buFontTx/>
              <a:buNone/>
            </a:pPr>
            <a:endParaRPr lang="en-US" sz="1400" kern="0" dirty="0"/>
          </a:p>
        </p:txBody>
      </p:sp>
      <p:sp>
        <p:nvSpPr>
          <p:cNvPr id="9" name="Title 1"/>
          <p:cNvSpPr>
            <a:spLocks noGrp="1"/>
          </p:cNvSpPr>
          <p:nvPr>
            <p:ph type="title"/>
          </p:nvPr>
        </p:nvSpPr>
        <p:spPr>
          <a:xfrm>
            <a:off x="274320" y="0"/>
            <a:ext cx="8718678" cy="914400"/>
          </a:xfrm>
        </p:spPr>
        <p:txBody>
          <a:bodyPr>
            <a:noAutofit/>
          </a:bodyPr>
          <a:lstStyle/>
          <a:p>
            <a:r>
              <a:rPr lang="en-US" sz="1800" dirty="0" smtClean="0">
                <a:latin typeface="Arial" panose="020B0604020202020204" pitchFamily="34" charset="0"/>
                <a:cs typeface="Arial" panose="020B0604020202020204" pitchFamily="34" charset="0"/>
              </a:rPr>
              <a:t>BOTOX</a:t>
            </a:r>
            <a:r>
              <a:rPr lang="en-US" sz="1800" baseline="30000" dirty="0" smtClean="0">
                <a:latin typeface="Arial" panose="020B0604020202020204" pitchFamily="34" charset="0"/>
                <a:cs typeface="Arial" panose="020B0604020202020204" pitchFamily="34" charset="0"/>
              </a:rPr>
              <a:t>®</a:t>
            </a:r>
            <a:r>
              <a:rPr lang="en-US" sz="1800" dirty="0" smtClean="0">
                <a:latin typeface="Arial" panose="020B0604020202020204" pitchFamily="34" charset="0"/>
                <a:cs typeface="Arial" panose="020B0604020202020204" pitchFamily="34" charset="0"/>
              </a:rPr>
              <a:t> (onabotulinumtoxinA) &amp; BOTOX</a:t>
            </a:r>
            <a:r>
              <a:rPr lang="en-US" sz="1800" baseline="30000" dirty="0" smtClean="0">
                <a:latin typeface="Arial" panose="020B0604020202020204" pitchFamily="34" charset="0"/>
                <a:cs typeface="Arial" panose="020B0604020202020204" pitchFamily="34" charset="0"/>
              </a:rPr>
              <a:t>®</a:t>
            </a:r>
            <a:r>
              <a:rPr lang="en-US" sz="1800" dirty="0" smtClean="0">
                <a:latin typeface="Arial" panose="020B0604020202020204" pitchFamily="34" charset="0"/>
                <a:cs typeface="Arial" panose="020B0604020202020204" pitchFamily="34" charset="0"/>
              </a:rPr>
              <a:t> Cosmetic (onabotulinumtoxinA</a:t>
            </a:r>
            <a:r>
              <a:rPr lang="en-US" sz="1800" dirty="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Important </a:t>
            </a:r>
            <a:r>
              <a:rPr lang="en-US" sz="1800" dirty="0">
                <a:latin typeface="Arial" panose="020B0604020202020204" pitchFamily="34" charset="0"/>
                <a:cs typeface="Arial" panose="020B0604020202020204" pitchFamily="34" charset="0"/>
              </a:rPr>
              <a:t>Safety Information</a:t>
            </a:r>
            <a:endParaRPr lang="en-US" sz="1800" dirty="0" smtClean="0">
              <a:latin typeface="Arial" panose="020B0604020202020204" pitchFamily="34" charset="0"/>
              <a:cs typeface="Arial" panose="020B0604020202020204" pitchFamily="34" charset="0"/>
            </a:endParaRPr>
          </a:p>
        </p:txBody>
      </p:sp>
      <p:sp>
        <p:nvSpPr>
          <p:cNvPr id="11" name="TextBox 10"/>
          <p:cNvSpPr txBox="1">
            <a:spLocks noChangeArrowheads="1"/>
          </p:cNvSpPr>
          <p:nvPr/>
        </p:nvSpPr>
        <p:spPr bwMode="auto">
          <a:xfrm>
            <a:off x="446088" y="5626100"/>
            <a:ext cx="828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buNone/>
            </a:pPr>
            <a:r>
              <a:rPr lang="en-US" sz="1200" b="1" dirty="0" smtClean="0"/>
              <a:t>Please see additional Important Safety Information on the next slide.</a:t>
            </a:r>
          </a:p>
        </p:txBody>
      </p:sp>
      <p:sp>
        <p:nvSpPr>
          <p:cNvPr id="2" name="TextBox 1"/>
          <p:cNvSpPr txBox="1"/>
          <p:nvPr/>
        </p:nvSpPr>
        <p:spPr>
          <a:xfrm>
            <a:off x="572809" y="1163783"/>
            <a:ext cx="8029227" cy="353943"/>
          </a:xfrm>
          <a:prstGeom prst="rect">
            <a:avLst/>
          </a:prstGeom>
          <a:noFill/>
        </p:spPr>
        <p:txBody>
          <a:bodyPr wrap="square" rtlCol="0">
            <a:spAutoFit/>
          </a:bodyPr>
          <a:lstStyle/>
          <a:p>
            <a:pPr>
              <a:lnSpc>
                <a:spcPct val="100000"/>
              </a:lnSpc>
              <a:spcBef>
                <a:spcPts val="1200"/>
              </a:spcBef>
              <a:buFontTx/>
              <a:buNone/>
            </a:pPr>
            <a:r>
              <a:rPr lang="en-US" sz="1700" b="1" kern="0" dirty="0">
                <a:latin typeface="Arial" panose="020B0604020202020204" pitchFamily="34" charset="0"/>
                <a:cs typeface="Arial" panose="020B0604020202020204" pitchFamily="34" charset="0"/>
              </a:rPr>
              <a:t>IMPORTANT SAFETY INFORMATION, INCLUDING BOXED WARNING</a:t>
            </a:r>
            <a:endParaRPr lang="en-US" sz="1700"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1617527"/>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0"/>
            <a:ext cx="9381505" cy="914400"/>
          </a:xfrm>
        </p:spPr>
        <p:txBody>
          <a:bodyPr>
            <a:noAutofit/>
          </a:bodyPr>
          <a:lstStyle/>
          <a:p>
            <a:r>
              <a:rPr lang="en-US" sz="1800" dirty="0"/>
              <a:t>BOTOX</a:t>
            </a:r>
            <a:r>
              <a:rPr lang="en-US" sz="1800" baseline="30000" dirty="0"/>
              <a:t>®</a:t>
            </a:r>
            <a:r>
              <a:rPr lang="en-US" sz="1800" dirty="0"/>
              <a:t> (onabotulinumtoxinA) &amp; BOTOX</a:t>
            </a:r>
            <a:r>
              <a:rPr lang="en-US" sz="1800" baseline="30000" dirty="0"/>
              <a:t>®</a:t>
            </a:r>
            <a:r>
              <a:rPr lang="en-US" sz="1800" dirty="0"/>
              <a:t> Cosmetic </a:t>
            </a:r>
            <a:r>
              <a:rPr lang="en-US" sz="1800" dirty="0" smtClean="0"/>
              <a:t>(</a:t>
            </a:r>
            <a:r>
              <a:rPr lang="en-US" sz="1800" dirty="0"/>
              <a:t>onabotulinumtoxinA) </a:t>
            </a:r>
            <a:r>
              <a:rPr lang="en-US" sz="1800" dirty="0" smtClean="0"/>
              <a:t>Important </a:t>
            </a:r>
            <a:r>
              <a:rPr lang="en-US" sz="1800" dirty="0"/>
              <a:t>Safety </a:t>
            </a:r>
            <a:r>
              <a:rPr lang="en-US" sz="1800" dirty="0" smtClean="0"/>
              <a:t>Information</a:t>
            </a:r>
            <a:endParaRPr lang="en-US" sz="1800" dirty="0"/>
          </a:p>
        </p:txBody>
      </p:sp>
      <p:sp>
        <p:nvSpPr>
          <p:cNvPr id="3" name="Content Placeholder 2"/>
          <p:cNvSpPr>
            <a:spLocks noGrp="1"/>
          </p:cNvSpPr>
          <p:nvPr>
            <p:ph idx="4294967295"/>
          </p:nvPr>
        </p:nvSpPr>
        <p:spPr>
          <a:xfrm>
            <a:off x="446088" y="1037002"/>
            <a:ext cx="8312150" cy="4653622"/>
          </a:xfrm>
        </p:spPr>
        <p:txBody>
          <a:bodyPr>
            <a:normAutofit lnSpcReduction="10000"/>
          </a:bodyPr>
          <a:lstStyle/>
          <a:p>
            <a:pPr marL="0" indent="0">
              <a:spcBef>
                <a:spcPts val="300"/>
              </a:spcBef>
              <a:buNone/>
            </a:pPr>
            <a:r>
              <a:rPr lang="en-US" sz="1200" b="1" dirty="0" smtClean="0">
                <a:latin typeface="Arial" panose="020B0604020202020204" pitchFamily="34" charset="0"/>
                <a:cs typeface="Arial" panose="020B0604020202020204" pitchFamily="34" charset="0"/>
              </a:rPr>
              <a:t>Indications</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b="1" dirty="0">
                <a:latin typeface="Arial" panose="020B0604020202020204" pitchFamily="34" charset="0"/>
                <a:cs typeface="Arial" panose="020B0604020202020204" pitchFamily="34" charset="0"/>
              </a:rPr>
              <a:t>Bladder Dysfunction</a:t>
            </a:r>
            <a:r>
              <a:rPr lang="en-US" sz="1200" b="1" dirty="0" smtClean="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i="1" dirty="0">
                <a:latin typeface="Arial" panose="020B0604020202020204" pitchFamily="34" charset="0"/>
                <a:cs typeface="Arial" panose="020B0604020202020204" pitchFamily="34" charset="0"/>
              </a:rPr>
              <a:t>Overactive Bladder</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dirty="0">
                <a:latin typeface="Arial" panose="020B0604020202020204" pitchFamily="34" charset="0"/>
                <a:cs typeface="Arial" panose="020B0604020202020204" pitchFamily="34" charset="0"/>
              </a:rPr>
              <a:t>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for injection is indicated for the treatment of overactive bladder with </a:t>
            </a:r>
            <a:r>
              <a:rPr lang="en-US" sz="1200" dirty="0" smtClean="0">
                <a:latin typeface="Arial" panose="020B0604020202020204" pitchFamily="34" charset="0"/>
                <a:cs typeface="Arial" panose="020B0604020202020204" pitchFamily="34" charset="0"/>
              </a:rPr>
              <a:t>symptoms of </a:t>
            </a:r>
            <a:r>
              <a:rPr lang="en-US" sz="1200" dirty="0">
                <a:latin typeface="Arial" panose="020B0604020202020204" pitchFamily="34" charset="0"/>
                <a:cs typeface="Arial" panose="020B0604020202020204" pitchFamily="34" charset="0"/>
              </a:rPr>
              <a:t>urge urinary incontinence, urgency, and frequency, in adults who have an </a:t>
            </a:r>
            <a:r>
              <a:rPr lang="en-US" sz="1200" dirty="0" smtClean="0">
                <a:latin typeface="Arial" panose="020B0604020202020204" pitchFamily="34" charset="0"/>
                <a:cs typeface="Arial" panose="020B0604020202020204" pitchFamily="34" charset="0"/>
              </a:rPr>
              <a:t>inadequate response </a:t>
            </a:r>
            <a:r>
              <a:rPr lang="en-US" sz="1200" dirty="0">
                <a:latin typeface="Arial" panose="020B0604020202020204" pitchFamily="34" charset="0"/>
                <a:cs typeface="Arial" panose="020B0604020202020204" pitchFamily="34" charset="0"/>
              </a:rPr>
              <a:t>to or are intolerant of an anticholinergic medication</a:t>
            </a:r>
            <a:r>
              <a:rPr lang="en-US" sz="1200" dirty="0" smtClean="0">
                <a:latin typeface="Arial" panose="020B0604020202020204" pitchFamily="34" charset="0"/>
                <a:cs typeface="Arial" panose="020B0604020202020204" pitchFamily="34" charset="0"/>
              </a:rPr>
              <a:t>.</a:t>
            </a:r>
          </a:p>
          <a:p>
            <a:pPr marL="0" indent="0">
              <a:spcBef>
                <a:spcPts val="300"/>
              </a:spcBef>
              <a:buNone/>
            </a:pPr>
            <a:r>
              <a:rPr lang="en-US" sz="1200" i="1" dirty="0" smtClean="0">
                <a:latin typeface="Arial" panose="020B0604020202020204" pitchFamily="34" charset="0"/>
                <a:cs typeface="Arial" panose="020B0604020202020204" pitchFamily="34" charset="0"/>
              </a:rPr>
              <a:t>Detrusor </a:t>
            </a:r>
            <a:r>
              <a:rPr lang="en-US" sz="1200" i="1" dirty="0">
                <a:latin typeface="Arial" panose="020B0604020202020204" pitchFamily="34" charset="0"/>
                <a:cs typeface="Arial" panose="020B0604020202020204" pitchFamily="34" charset="0"/>
              </a:rPr>
              <a:t>Overactivity Associated With a Neurologic Condition</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dirty="0">
                <a:latin typeface="Arial" panose="020B0604020202020204" pitchFamily="34" charset="0"/>
                <a:cs typeface="Arial" panose="020B0604020202020204" pitchFamily="34" charset="0"/>
              </a:rPr>
              <a:t>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for injection is indicated for the treatment of urinary incontinence due </a:t>
            </a:r>
            <a:r>
              <a:rPr lang="en-US" sz="1200" dirty="0" smtClean="0">
                <a:latin typeface="Arial" panose="020B0604020202020204" pitchFamily="34" charset="0"/>
                <a:cs typeface="Arial" panose="020B0604020202020204" pitchFamily="34" charset="0"/>
              </a:rPr>
              <a:t>to detrusor </a:t>
            </a:r>
            <a:r>
              <a:rPr lang="en-US" sz="1200" dirty="0">
                <a:latin typeface="Arial" panose="020B0604020202020204" pitchFamily="34" charset="0"/>
                <a:cs typeface="Arial" panose="020B0604020202020204" pitchFamily="34" charset="0"/>
              </a:rPr>
              <a:t>overactivity associated with a neurologic condition (eg, SCI, MS) in adults </a:t>
            </a:r>
            <a:r>
              <a:rPr lang="en-US" sz="1200" dirty="0" smtClean="0">
                <a:latin typeface="Arial" panose="020B0604020202020204" pitchFamily="34" charset="0"/>
                <a:cs typeface="Arial" panose="020B0604020202020204" pitchFamily="34" charset="0"/>
              </a:rPr>
              <a:t>who have </a:t>
            </a:r>
            <a:r>
              <a:rPr lang="en-US" sz="1200" dirty="0">
                <a:latin typeface="Arial" panose="020B0604020202020204" pitchFamily="34" charset="0"/>
                <a:cs typeface="Arial" panose="020B0604020202020204" pitchFamily="34" charset="0"/>
              </a:rPr>
              <a:t>an inadequate response to or are intolerant of an anticholinergic medication</a:t>
            </a:r>
            <a:r>
              <a:rPr lang="en-US" sz="1200" dirty="0" smtClean="0">
                <a:latin typeface="Arial" panose="020B0604020202020204" pitchFamily="34" charset="0"/>
                <a:cs typeface="Arial" panose="020B0604020202020204" pitchFamily="34" charset="0"/>
              </a:rPr>
              <a:t>.</a:t>
            </a:r>
          </a:p>
          <a:p>
            <a:pPr marL="0" indent="0">
              <a:spcBef>
                <a:spcPts val="300"/>
              </a:spcBef>
              <a:buNone/>
            </a:pPr>
            <a:r>
              <a:rPr lang="en-US" sz="1200" b="1" dirty="0" smtClean="0">
                <a:latin typeface="Arial" panose="020B0604020202020204" pitchFamily="34" charset="0"/>
                <a:cs typeface="Arial" panose="020B0604020202020204" pitchFamily="34" charset="0"/>
              </a:rPr>
              <a:t>Chronic </a:t>
            </a:r>
            <a:r>
              <a:rPr lang="en-US" sz="1200" b="1" dirty="0">
                <a:latin typeface="Arial" panose="020B0604020202020204" pitchFamily="34" charset="0"/>
                <a:cs typeface="Arial" panose="020B0604020202020204" pitchFamily="34" charset="0"/>
              </a:rPr>
              <a:t>Migraine</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dirty="0">
                <a:latin typeface="Arial" panose="020B0604020202020204" pitchFamily="34" charset="0"/>
                <a:cs typeface="Arial" panose="020B0604020202020204" pitchFamily="34" charset="0"/>
              </a:rPr>
              <a:t>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for injection is indicated for the prophylaxis of headaches in adult patients </a:t>
            </a:r>
            <a:r>
              <a:rPr lang="en-US" sz="1200" dirty="0" smtClean="0">
                <a:latin typeface="Arial" panose="020B0604020202020204" pitchFamily="34" charset="0"/>
                <a:cs typeface="Arial" panose="020B0604020202020204" pitchFamily="34" charset="0"/>
              </a:rPr>
              <a:t>with chronic </a:t>
            </a:r>
            <a:r>
              <a:rPr lang="en-US" sz="1200" dirty="0">
                <a:latin typeface="Arial" panose="020B0604020202020204" pitchFamily="34" charset="0"/>
                <a:cs typeface="Arial" panose="020B0604020202020204" pitchFamily="34" charset="0"/>
              </a:rPr>
              <a:t>migraine (≥ 15 days per month with headache lasting 4 hours a day or longer</a:t>
            </a:r>
            <a:r>
              <a:rPr lang="en-US" sz="1200" dirty="0" smtClean="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endParaRPr lang="en-US" sz="1200" dirty="0" smtClean="0">
              <a:latin typeface="Arial" panose="020B0604020202020204" pitchFamily="34" charset="0"/>
              <a:cs typeface="Arial" panose="020B0604020202020204" pitchFamily="34" charset="0"/>
            </a:endParaRPr>
          </a:p>
          <a:p>
            <a:pPr marL="0" indent="0">
              <a:spcBef>
                <a:spcPts val="300"/>
              </a:spcBef>
              <a:buNone/>
            </a:pPr>
            <a:r>
              <a:rPr lang="en-US" sz="1200" b="1" dirty="0" smtClean="0">
                <a:latin typeface="Arial" panose="020B0604020202020204" pitchFamily="34" charset="0"/>
                <a:cs typeface="Arial" panose="020B0604020202020204" pitchFamily="34" charset="0"/>
              </a:rPr>
              <a:t>Important </a:t>
            </a:r>
            <a:r>
              <a:rPr lang="en-US" sz="1200" b="1" dirty="0">
                <a:latin typeface="Arial" panose="020B0604020202020204" pitchFamily="34" charset="0"/>
                <a:cs typeface="Arial" panose="020B0604020202020204" pitchFamily="34" charset="0"/>
              </a:rPr>
              <a:t>Limitations</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dirty="0">
                <a:latin typeface="Arial" panose="020B0604020202020204" pitchFamily="34" charset="0"/>
                <a:cs typeface="Arial" panose="020B0604020202020204" pitchFamily="34" charset="0"/>
              </a:rPr>
              <a:t>Safety and effectiveness have not been established for the prophylaxis of </a:t>
            </a:r>
            <a:r>
              <a:rPr lang="en-US" sz="1200" dirty="0" smtClean="0">
                <a:latin typeface="Arial" panose="020B0604020202020204" pitchFamily="34" charset="0"/>
                <a:cs typeface="Arial" panose="020B0604020202020204" pitchFamily="34" charset="0"/>
              </a:rPr>
              <a:t>episodic migraine </a:t>
            </a:r>
            <a:r>
              <a:rPr lang="en-US" sz="1200" dirty="0">
                <a:latin typeface="Arial" panose="020B0604020202020204" pitchFamily="34" charset="0"/>
                <a:cs typeface="Arial" panose="020B0604020202020204" pitchFamily="34" charset="0"/>
              </a:rPr>
              <a:t>(14 headache days or fewer per month) in 7 placebo-controlled studies</a:t>
            </a:r>
            <a:r>
              <a:rPr lang="en-US" sz="1200" dirty="0" smtClean="0">
                <a:latin typeface="Arial" panose="020B0604020202020204" pitchFamily="34" charset="0"/>
                <a:cs typeface="Arial" panose="020B0604020202020204" pitchFamily="34" charset="0"/>
              </a:rPr>
              <a:t>.</a:t>
            </a:r>
          </a:p>
          <a:p>
            <a:pPr marL="0" indent="0">
              <a:spcBef>
                <a:spcPts val="300"/>
              </a:spcBef>
              <a:buNone/>
            </a:pPr>
            <a:r>
              <a:rPr lang="en-US" sz="1200" b="1" dirty="0" smtClean="0">
                <a:latin typeface="Arial" panose="020B0604020202020204" pitchFamily="34" charset="0"/>
                <a:cs typeface="Arial" panose="020B0604020202020204" pitchFamily="34" charset="0"/>
              </a:rPr>
              <a:t>Upper </a:t>
            </a:r>
            <a:r>
              <a:rPr lang="en-US" sz="1200" b="1" dirty="0">
                <a:latin typeface="Arial" panose="020B0604020202020204" pitchFamily="34" charset="0"/>
                <a:cs typeface="Arial" panose="020B0604020202020204" pitchFamily="34" charset="0"/>
              </a:rPr>
              <a:t>Limb Spasticity</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dirty="0">
                <a:latin typeface="Arial" panose="020B0604020202020204" pitchFamily="34" charset="0"/>
                <a:cs typeface="Arial" panose="020B0604020202020204" pitchFamily="34" charset="0"/>
              </a:rPr>
              <a:t>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for injection is indicated for the treatment of upper limb spasticity in </a:t>
            </a:r>
            <a:r>
              <a:rPr lang="en-US" sz="1200" dirty="0" smtClean="0">
                <a:latin typeface="Arial" panose="020B0604020202020204" pitchFamily="34" charset="0"/>
                <a:cs typeface="Arial" panose="020B0604020202020204" pitchFamily="34" charset="0"/>
              </a:rPr>
              <a:t>adult patients</a:t>
            </a:r>
            <a:r>
              <a:rPr lang="en-US" sz="1200" dirty="0">
                <a:latin typeface="Arial" panose="020B0604020202020204" pitchFamily="34" charset="0"/>
                <a:cs typeface="Arial" panose="020B0604020202020204" pitchFamily="34" charset="0"/>
              </a:rPr>
              <a:t>, to decrease the severity of increased muscle tone in elbow flexors (biceps), wrist flexors (flexor carpi radialis and flexor carpi ulnaris), and finger flexors (flexor digitorum profundus and flexor digitorum sublimis</a:t>
            </a:r>
            <a:r>
              <a:rPr lang="en-US" sz="1200" dirty="0" smtClean="0">
                <a:latin typeface="Arial" panose="020B0604020202020204" pitchFamily="34" charset="0"/>
                <a:cs typeface="Arial" panose="020B0604020202020204" pitchFamily="34" charset="0"/>
              </a:rPr>
              <a:t>).</a:t>
            </a:r>
          </a:p>
          <a:p>
            <a:pPr marL="0" indent="0">
              <a:spcBef>
                <a:spcPts val="0"/>
              </a:spcBef>
              <a:buNone/>
            </a:pPr>
            <a:r>
              <a:rPr lang="en-US" sz="1200" b="1" dirty="0" smtClean="0">
                <a:latin typeface="Arial" panose="020B0604020202020204" pitchFamily="34" charset="0"/>
                <a:cs typeface="Arial" panose="020B0604020202020204" pitchFamily="34" charset="0"/>
              </a:rPr>
              <a:t>Important </a:t>
            </a:r>
            <a:r>
              <a:rPr lang="en-US" sz="1200" b="1" dirty="0">
                <a:latin typeface="Arial" panose="020B0604020202020204" pitchFamily="34" charset="0"/>
                <a:cs typeface="Arial" panose="020B0604020202020204" pitchFamily="34" charset="0"/>
              </a:rPr>
              <a:t>Limitations</a:t>
            </a:r>
            <a:endParaRPr lang="en-US" sz="1200" dirty="0">
              <a:latin typeface="Arial" panose="020B0604020202020204" pitchFamily="34" charset="0"/>
              <a:cs typeface="Arial" panose="020B0604020202020204" pitchFamily="34" charset="0"/>
            </a:endParaRPr>
          </a:p>
          <a:p>
            <a:pPr marL="0" indent="0">
              <a:spcBef>
                <a:spcPts val="0"/>
              </a:spcBef>
              <a:buNone/>
            </a:pPr>
            <a:r>
              <a:rPr lang="en-US" sz="1200" dirty="0">
                <a:latin typeface="Arial" panose="020B0604020202020204" pitchFamily="34" charset="0"/>
                <a:cs typeface="Arial" panose="020B0604020202020204" pitchFamily="34" charset="0"/>
              </a:rPr>
              <a:t>Safety and effectiveness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have not been established for the treatment of other upper limb muscle groups, or for the treatment of lower limb spasticity. Safety and effectiveness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have not been established for the treatment of spasticity in pediatric patients under age 18 years.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has not been shown to improve upper extremity functional abilities, or range of motion at a joint affected by a fixed contracture. Treatment with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is not intended to substitute for usual standard of care rehabilitation regimens</a:t>
            </a:r>
            <a:r>
              <a:rPr lang="en-US" sz="1200" dirty="0" smtClean="0">
                <a:latin typeface="Arial" panose="020B0604020202020204" pitchFamily="34" charset="0"/>
                <a:cs typeface="Arial" panose="020B0604020202020204" pitchFamily="34" charset="0"/>
              </a:rPr>
              <a:t>.</a:t>
            </a:r>
          </a:p>
          <a:p>
            <a:pPr marL="0" indent="0">
              <a:spcBef>
                <a:spcPts val="300"/>
              </a:spcBef>
              <a:buNone/>
            </a:pPr>
            <a:endParaRPr lang="en-US" sz="1200" dirty="0"/>
          </a:p>
          <a:p>
            <a:pPr marL="0" indent="0">
              <a:spcBef>
                <a:spcPts val="300"/>
              </a:spcBef>
              <a:buNone/>
            </a:pPr>
            <a:endParaRPr lang="en-US" sz="1200" dirty="0"/>
          </a:p>
        </p:txBody>
      </p:sp>
      <p:sp>
        <p:nvSpPr>
          <p:cNvPr id="6" name="TextBox 5"/>
          <p:cNvSpPr txBox="1">
            <a:spLocks noChangeArrowheads="1"/>
          </p:cNvSpPr>
          <p:nvPr/>
        </p:nvSpPr>
        <p:spPr bwMode="auto">
          <a:xfrm>
            <a:off x="446088" y="5626100"/>
            <a:ext cx="828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buNone/>
            </a:pPr>
            <a:r>
              <a:rPr lang="en-US" sz="1200" b="1" dirty="0" smtClean="0"/>
              <a:t>Please see additional Indications and Important Safety Information on the next slide.</a:t>
            </a:r>
          </a:p>
        </p:txBody>
      </p:sp>
    </p:spTree>
    <p:extLst>
      <p:ext uri="{BB962C8B-B14F-4D97-AF65-F5344CB8AC3E}">
        <p14:creationId xmlns:p14="http://schemas.microsoft.com/office/powerpoint/2010/main" val="2697315845"/>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050" y="0"/>
            <a:ext cx="8839200" cy="914400"/>
          </a:xfrm>
        </p:spPr>
        <p:txBody>
          <a:bodyPr>
            <a:noAutofit/>
          </a:bodyPr>
          <a:lstStyle/>
          <a:p>
            <a:r>
              <a:rPr lang="en-US" sz="1800" dirty="0" smtClean="0"/>
              <a:t>BOTOX</a:t>
            </a:r>
            <a:r>
              <a:rPr lang="en-US" sz="1800" baseline="30000" dirty="0" smtClean="0"/>
              <a:t>®</a:t>
            </a:r>
            <a:r>
              <a:rPr lang="en-US" sz="1800" dirty="0" smtClean="0"/>
              <a:t> (onabotulinumtoxinA) &amp; BOTOX</a:t>
            </a:r>
            <a:r>
              <a:rPr lang="en-US" sz="1800" baseline="30000" dirty="0" smtClean="0"/>
              <a:t>®</a:t>
            </a:r>
            <a:r>
              <a:rPr lang="en-US" sz="1800" dirty="0" smtClean="0"/>
              <a:t> Cosmetic (onabotulinumtoxinA) Important </a:t>
            </a:r>
            <a:r>
              <a:rPr lang="en-US" sz="1800" dirty="0"/>
              <a:t>Safety </a:t>
            </a:r>
            <a:r>
              <a:rPr lang="en-US" sz="1800" dirty="0" smtClean="0"/>
              <a:t>Information </a:t>
            </a:r>
            <a:r>
              <a:rPr lang="en-US" sz="1800" b="0" dirty="0" smtClean="0"/>
              <a:t>(continued)</a:t>
            </a:r>
            <a:endParaRPr lang="en-US" sz="1800" b="0" dirty="0"/>
          </a:p>
        </p:txBody>
      </p:sp>
      <p:sp>
        <p:nvSpPr>
          <p:cNvPr id="3" name="Content Placeholder 2"/>
          <p:cNvSpPr>
            <a:spLocks noGrp="1"/>
          </p:cNvSpPr>
          <p:nvPr>
            <p:ph idx="4294967295"/>
          </p:nvPr>
        </p:nvSpPr>
        <p:spPr>
          <a:xfrm>
            <a:off x="452438" y="1027113"/>
            <a:ext cx="8312150" cy="4662676"/>
          </a:xfrm>
        </p:spPr>
        <p:txBody>
          <a:bodyPr>
            <a:normAutofit lnSpcReduction="10000"/>
          </a:bodyPr>
          <a:lstStyle/>
          <a:p>
            <a:pPr marL="0" indent="0">
              <a:spcBef>
                <a:spcPts val="300"/>
              </a:spcBef>
              <a:buNone/>
            </a:pPr>
            <a:r>
              <a:rPr lang="en-US" sz="1200" b="1" dirty="0" smtClean="0">
                <a:latin typeface="Arial" panose="020B0604020202020204" pitchFamily="34" charset="0"/>
                <a:cs typeface="Arial" panose="020B0604020202020204" pitchFamily="34" charset="0"/>
              </a:rPr>
              <a:t>Pulmonary </a:t>
            </a:r>
            <a:r>
              <a:rPr lang="en-US" sz="1200" b="1" dirty="0">
                <a:latin typeface="Arial" panose="020B0604020202020204" pitchFamily="34" charset="0"/>
                <a:cs typeface="Arial" panose="020B0604020202020204" pitchFamily="34" charset="0"/>
              </a:rPr>
              <a:t>Effects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in Patients With Compromised Respiratory </a:t>
            </a:r>
            <a:r>
              <a:rPr lang="en-US" sz="1200" b="1" dirty="0" smtClean="0">
                <a:latin typeface="Arial" panose="020B0604020202020204" pitchFamily="34" charset="0"/>
                <a:cs typeface="Arial" panose="020B0604020202020204" pitchFamily="34" charset="0"/>
              </a:rPr>
              <a:t>Status</a:t>
            </a:r>
            <a:r>
              <a:rPr lang="en-US" sz="1200" dirty="0">
                <a:latin typeface="Arial" panose="020B0604020202020204" pitchFamily="34" charset="0"/>
                <a:cs typeface="Arial" panose="020B0604020202020204" pitchFamily="34" charset="0"/>
              </a:rPr>
              <a:t> </a:t>
            </a:r>
            <a:r>
              <a:rPr lang="en-US" sz="1200" b="1" dirty="0" smtClean="0">
                <a:latin typeface="Arial" panose="020B0604020202020204" pitchFamily="34" charset="0"/>
                <a:cs typeface="Arial" panose="020B0604020202020204" pitchFamily="34" charset="0"/>
              </a:rPr>
              <a:t>Treated </a:t>
            </a:r>
            <a:r>
              <a:rPr lang="en-US" sz="1200" b="1" dirty="0">
                <a:latin typeface="Arial" panose="020B0604020202020204" pitchFamily="34" charset="0"/>
                <a:cs typeface="Arial" panose="020B0604020202020204" pitchFamily="34" charset="0"/>
              </a:rPr>
              <a:t>for Spasticity or </a:t>
            </a:r>
            <a:r>
              <a:rPr lang="en-US" sz="1200" b="1" dirty="0" smtClean="0">
                <a:latin typeface="Arial" panose="020B0604020202020204" pitchFamily="34" charset="0"/>
                <a:cs typeface="Arial" panose="020B0604020202020204" pitchFamily="34" charset="0"/>
              </a:rPr>
              <a:t/>
            </a:r>
            <a:br>
              <a:rPr lang="en-US" sz="1200" b="1"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for </a:t>
            </a:r>
            <a:r>
              <a:rPr lang="en-US" sz="1200" b="1" dirty="0">
                <a:latin typeface="Arial" panose="020B0604020202020204" pitchFamily="34" charset="0"/>
                <a:cs typeface="Arial" panose="020B0604020202020204" pitchFamily="34" charset="0"/>
              </a:rPr>
              <a:t>Detrusor Overactivity Associated With a </a:t>
            </a:r>
            <a:r>
              <a:rPr lang="en-US" sz="1200" b="1" dirty="0" smtClean="0">
                <a:latin typeface="Arial" panose="020B0604020202020204" pitchFamily="34" charset="0"/>
                <a:cs typeface="Arial" panose="020B0604020202020204" pitchFamily="34" charset="0"/>
              </a:rPr>
              <a:t>Neurologic</a:t>
            </a:r>
            <a:r>
              <a:rPr lang="en-US" sz="1200" dirty="0">
                <a:latin typeface="Arial" panose="020B0604020202020204" pitchFamily="34" charset="0"/>
                <a:cs typeface="Arial" panose="020B0604020202020204" pitchFamily="34" charset="0"/>
              </a:rPr>
              <a:t> </a:t>
            </a:r>
            <a:r>
              <a:rPr lang="en-US" sz="1200" b="1" dirty="0" smtClean="0">
                <a:latin typeface="Arial" panose="020B0604020202020204" pitchFamily="34" charset="0"/>
                <a:cs typeface="Arial" panose="020B0604020202020204" pitchFamily="34" charset="0"/>
              </a:rPr>
              <a:t>Condition</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dirty="0">
                <a:latin typeface="Arial" panose="020B0604020202020204" pitchFamily="34" charset="0"/>
                <a:cs typeface="Arial" panose="020B0604020202020204" pitchFamily="34" charset="0"/>
              </a:rPr>
              <a:t>Patients with compromised respiratory status treated with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for upper </a:t>
            </a:r>
            <a:r>
              <a:rPr lang="en-US" sz="1200" dirty="0" smtClean="0">
                <a:latin typeface="Arial" panose="020B0604020202020204" pitchFamily="34" charset="0"/>
                <a:cs typeface="Arial" panose="020B0604020202020204" pitchFamily="34" charset="0"/>
              </a:rPr>
              <a:t>limb spasticity </a:t>
            </a:r>
            <a:r>
              <a:rPr lang="en-US" sz="1200" dirty="0">
                <a:latin typeface="Arial" panose="020B0604020202020204" pitchFamily="34" charset="0"/>
                <a:cs typeface="Arial" panose="020B0604020202020204" pitchFamily="34" charset="0"/>
              </a:rPr>
              <a:t>or detrusor overactivity associated with a neurologic condition should </a:t>
            </a:r>
            <a:r>
              <a:rPr lang="en-US" sz="1200" dirty="0" smtClean="0">
                <a:latin typeface="Arial" panose="020B0604020202020204" pitchFamily="34" charset="0"/>
                <a:cs typeface="Arial" panose="020B0604020202020204" pitchFamily="34" charset="0"/>
              </a:rPr>
              <a:t>be monitored closely.</a:t>
            </a:r>
            <a:r>
              <a:rPr lang="en-US" sz="1200" dirty="0"/>
              <a:t/>
            </a:r>
            <a:br>
              <a:rPr lang="en-US" sz="1200" dirty="0"/>
            </a:br>
            <a:r>
              <a:rPr lang="en-US" sz="1200" dirty="0" smtClean="0"/>
              <a:t/>
            </a:r>
            <a:br>
              <a:rPr lang="en-US" sz="1200" dirty="0" smtClean="0"/>
            </a:br>
            <a:r>
              <a:rPr lang="en-US" sz="1200" b="1" dirty="0" smtClean="0">
                <a:latin typeface="Arial" panose="020B0604020202020204" pitchFamily="34" charset="0"/>
                <a:cs typeface="Arial" panose="020B0604020202020204" pitchFamily="34" charset="0"/>
              </a:rPr>
              <a:t>Corneal </a:t>
            </a:r>
            <a:r>
              <a:rPr lang="en-US" sz="1200" b="1" dirty="0">
                <a:latin typeface="Arial" panose="020B0604020202020204" pitchFamily="34" charset="0"/>
                <a:cs typeface="Arial" panose="020B0604020202020204" pitchFamily="34" charset="0"/>
              </a:rPr>
              <a:t>Exposure and Ulceration in Patients Treated With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b="1" dirty="0" smtClean="0">
                <a:latin typeface="Arial" panose="020B0604020202020204" pitchFamily="34" charset="0"/>
                <a:cs typeface="Arial" panose="020B0604020202020204" pitchFamily="34" charset="0"/>
              </a:rPr>
              <a:t>for</a:t>
            </a:r>
            <a:r>
              <a:rPr lang="en-US" sz="1200" dirty="0">
                <a:latin typeface="Arial" panose="020B0604020202020204" pitchFamily="34" charset="0"/>
                <a:cs typeface="Arial" panose="020B0604020202020204" pitchFamily="34" charset="0"/>
              </a:rPr>
              <a:t> </a:t>
            </a:r>
            <a:r>
              <a:rPr lang="en-US" sz="1200" b="1" dirty="0" smtClean="0">
                <a:latin typeface="Arial" panose="020B0604020202020204" pitchFamily="34" charset="0"/>
                <a:cs typeface="Arial" panose="020B0604020202020204" pitchFamily="34" charset="0"/>
              </a:rPr>
              <a:t>Blepharospasm</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dirty="0">
                <a:latin typeface="Arial" panose="020B0604020202020204" pitchFamily="34" charset="0"/>
                <a:cs typeface="Arial" panose="020B0604020202020204" pitchFamily="34" charset="0"/>
              </a:rPr>
              <a:t>Reduced blinking from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injection of the orbicularis muscle can lead to </a:t>
            </a:r>
            <a:r>
              <a:rPr lang="en-US" sz="1200" dirty="0" smtClean="0">
                <a:latin typeface="Arial" panose="020B0604020202020204" pitchFamily="34" charset="0"/>
                <a:cs typeface="Arial" panose="020B0604020202020204" pitchFamily="34" charset="0"/>
              </a:rPr>
              <a:t>corneal exposure</a:t>
            </a:r>
            <a:r>
              <a:rPr lang="en-US" sz="1200" dirty="0">
                <a:latin typeface="Arial" panose="020B0604020202020204" pitchFamily="34" charset="0"/>
                <a:cs typeface="Arial" panose="020B0604020202020204" pitchFamily="34" charset="0"/>
              </a:rPr>
              <a:t>, persistent epithelial defect, and corneal ulceration, especially in patients </a:t>
            </a:r>
            <a:r>
              <a:rPr lang="en-US" sz="1200" dirty="0" smtClean="0">
                <a:latin typeface="Arial" panose="020B0604020202020204" pitchFamily="34" charset="0"/>
                <a:cs typeface="Arial" panose="020B0604020202020204" pitchFamily="34" charset="0"/>
              </a:rPr>
              <a:t>with VII </a:t>
            </a:r>
            <a:r>
              <a:rPr lang="en-US" sz="1200" dirty="0">
                <a:latin typeface="Arial" panose="020B0604020202020204" pitchFamily="34" charset="0"/>
                <a:cs typeface="Arial" panose="020B0604020202020204" pitchFamily="34" charset="0"/>
              </a:rPr>
              <a:t>nerve </a:t>
            </a:r>
            <a:r>
              <a:rPr lang="en-US" sz="1200" dirty="0" smtClean="0">
                <a:latin typeface="Arial" panose="020B0604020202020204" pitchFamily="34" charset="0"/>
                <a:cs typeface="Arial" panose="020B0604020202020204" pitchFamily="34" charset="0"/>
              </a:rPr>
              <a:t>disorders.</a:t>
            </a:r>
            <a:r>
              <a:rPr lang="en-US" sz="1200" dirty="0"/>
              <a:t/>
            </a:r>
            <a:br>
              <a:rPr lang="en-US" sz="1200" dirty="0"/>
            </a:br>
            <a:r>
              <a:rPr lang="en-US" sz="1200" dirty="0" smtClean="0"/>
              <a:t/>
            </a:r>
            <a:br>
              <a:rPr lang="en-US" sz="1200" dirty="0" smtClean="0"/>
            </a:br>
            <a:r>
              <a:rPr lang="en-US" sz="1200" b="1" dirty="0" smtClean="0">
                <a:latin typeface="Arial" panose="020B0604020202020204" pitchFamily="34" charset="0"/>
                <a:cs typeface="Arial" panose="020B0604020202020204" pitchFamily="34" charset="0"/>
              </a:rPr>
              <a:t>Retrobulbar </a:t>
            </a:r>
            <a:r>
              <a:rPr lang="en-US" sz="1200" b="1" dirty="0">
                <a:latin typeface="Arial" panose="020B0604020202020204" pitchFamily="34" charset="0"/>
                <a:cs typeface="Arial" panose="020B0604020202020204" pitchFamily="34" charset="0"/>
              </a:rPr>
              <a:t>Hemorrhages in Patients Treated With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for Strabismus</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dirty="0">
                <a:latin typeface="Arial" panose="020B0604020202020204" pitchFamily="34" charset="0"/>
                <a:cs typeface="Arial" panose="020B0604020202020204" pitchFamily="34" charset="0"/>
              </a:rPr>
              <a:t>During the administration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for the treatment of strabismus, </a:t>
            </a:r>
            <a:r>
              <a:rPr lang="en-US" sz="1200" dirty="0" smtClean="0">
                <a:latin typeface="Arial" panose="020B0604020202020204" pitchFamily="34" charset="0"/>
                <a:cs typeface="Arial" panose="020B0604020202020204" pitchFamily="34" charset="0"/>
              </a:rPr>
              <a:t>retrobulbar</a:t>
            </a:r>
            <a:r>
              <a:rPr lang="en-US" sz="1200" dirty="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hemorrhages </a:t>
            </a:r>
            <a:r>
              <a:rPr lang="en-US" sz="1200" dirty="0">
                <a:latin typeface="Arial" panose="020B0604020202020204" pitchFamily="34" charset="0"/>
                <a:cs typeface="Arial" panose="020B0604020202020204" pitchFamily="34" charset="0"/>
              </a:rPr>
              <a:t>sufficient to compromise retinal circulation have occurred. It </a:t>
            </a:r>
            <a:r>
              <a:rPr lang="en-US" sz="1200" dirty="0" smtClean="0">
                <a:latin typeface="Arial" panose="020B0604020202020204" pitchFamily="34" charset="0"/>
                <a:cs typeface="Arial" panose="020B0604020202020204" pitchFamily="34" charset="0"/>
              </a:rPr>
              <a:t>is recommended </a:t>
            </a:r>
            <a:r>
              <a:rPr lang="en-US" sz="1200" dirty="0">
                <a:latin typeface="Arial" panose="020B0604020202020204" pitchFamily="34" charset="0"/>
                <a:cs typeface="Arial" panose="020B0604020202020204" pitchFamily="34" charset="0"/>
              </a:rPr>
              <a:t>that appropriate instruments to decompress the orbit be accessible</a:t>
            </a:r>
            <a:r>
              <a:rPr lang="en-US" sz="1200" dirty="0" smtClean="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t/>
            </a:r>
            <a:br>
              <a:rPr lang="en-US" sz="1200" dirty="0"/>
            </a:br>
            <a:r>
              <a:rPr lang="en-US" sz="1200" dirty="0" smtClean="0"/>
              <a:t/>
            </a:r>
            <a:br>
              <a:rPr lang="en-US" sz="1200" dirty="0" smtClean="0"/>
            </a:br>
            <a:r>
              <a:rPr lang="en-US" sz="1200" b="1" dirty="0" smtClean="0">
                <a:latin typeface="Arial" panose="020B0604020202020204" pitchFamily="34" charset="0"/>
                <a:cs typeface="Arial" panose="020B0604020202020204" pitchFamily="34" charset="0"/>
              </a:rPr>
              <a:t>Bronchitis </a:t>
            </a:r>
            <a:r>
              <a:rPr lang="en-US" sz="1200" b="1" dirty="0">
                <a:latin typeface="Arial" panose="020B0604020202020204" pitchFamily="34" charset="0"/>
                <a:cs typeface="Arial" panose="020B0604020202020204" pitchFamily="34" charset="0"/>
              </a:rPr>
              <a:t>and Upper Respiratory Tract Infections in Patients Treated </a:t>
            </a:r>
            <a:r>
              <a:rPr lang="en-US" sz="1200" b="1" dirty="0" smtClean="0">
                <a:latin typeface="Arial" panose="020B0604020202020204" pitchFamily="34" charset="0"/>
                <a:cs typeface="Arial" panose="020B0604020202020204" pitchFamily="34" charset="0"/>
              </a:rPr>
              <a:t>for</a:t>
            </a:r>
            <a:r>
              <a:rPr lang="en-US" sz="1200" dirty="0">
                <a:latin typeface="Arial" panose="020B0604020202020204" pitchFamily="34" charset="0"/>
                <a:cs typeface="Arial" panose="020B0604020202020204" pitchFamily="34" charset="0"/>
              </a:rPr>
              <a:t> </a:t>
            </a:r>
            <a:r>
              <a:rPr lang="en-US" sz="1200" b="1" dirty="0" smtClean="0">
                <a:latin typeface="Arial" panose="020B0604020202020204" pitchFamily="34" charset="0"/>
                <a:cs typeface="Arial" panose="020B0604020202020204" pitchFamily="34" charset="0"/>
              </a:rPr>
              <a:t>Spasticity</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dirty="0">
                <a:latin typeface="Arial" panose="020B0604020202020204" pitchFamily="34" charset="0"/>
                <a:cs typeface="Arial" panose="020B0604020202020204" pitchFamily="34" charset="0"/>
              </a:rPr>
              <a:t>Bronchitis was reported more frequently as an adverse reaction in patients treated </a:t>
            </a:r>
            <a:r>
              <a:rPr lang="en-US" sz="1200" dirty="0" smtClean="0">
                <a:latin typeface="Arial" panose="020B0604020202020204" pitchFamily="34" charset="0"/>
                <a:cs typeface="Arial" panose="020B0604020202020204" pitchFamily="34" charset="0"/>
              </a:rPr>
              <a:t>for upper </a:t>
            </a:r>
            <a:r>
              <a:rPr lang="en-US" sz="1200" dirty="0">
                <a:latin typeface="Arial" panose="020B0604020202020204" pitchFamily="34" charset="0"/>
                <a:cs typeface="Arial" panose="020B0604020202020204" pitchFamily="34" charset="0"/>
              </a:rPr>
              <a:t>limb spasticity with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(3% at 251-360 Units total dose) compared </a:t>
            </a:r>
            <a:r>
              <a:rPr lang="en-US" sz="1200" dirty="0" smtClean="0">
                <a:latin typeface="Arial" panose="020B0604020202020204" pitchFamily="34" charset="0"/>
                <a:cs typeface="Arial" panose="020B0604020202020204" pitchFamily="34" charset="0"/>
              </a:rPr>
              <a:t>to placebo </a:t>
            </a:r>
            <a:r>
              <a:rPr lang="en-US" sz="1200" dirty="0">
                <a:latin typeface="Arial" panose="020B0604020202020204" pitchFamily="34" charset="0"/>
                <a:cs typeface="Arial" panose="020B0604020202020204" pitchFamily="34" charset="0"/>
              </a:rPr>
              <a:t>(1%). In patients with reduced lung function </a:t>
            </a:r>
            <a:r>
              <a:rPr lang="en-US" sz="1200" dirty="0" smtClean="0">
                <a:latin typeface="Arial" panose="020B0604020202020204" pitchFamily="34" charset="0"/>
                <a:cs typeface="Arial" panose="020B0604020202020204" pitchFamily="34" charset="0"/>
              </a:rPr>
              <a:t>treated</a:t>
            </a:r>
          </a:p>
          <a:p>
            <a:pPr marL="0" indent="0">
              <a:spcBef>
                <a:spcPts val="300"/>
              </a:spcBef>
              <a:buNone/>
            </a:pPr>
            <a:r>
              <a:rPr lang="en-US" sz="1200" dirty="0" smtClean="0">
                <a:latin typeface="Arial" panose="020B0604020202020204" pitchFamily="34" charset="0"/>
                <a:cs typeface="Arial" panose="020B0604020202020204" pitchFamily="34" charset="0"/>
              </a:rPr>
              <a:t>for </a:t>
            </a:r>
            <a:r>
              <a:rPr lang="en-US" sz="1200" dirty="0">
                <a:latin typeface="Arial" panose="020B0604020202020204" pitchFamily="34" charset="0"/>
                <a:cs typeface="Arial" panose="020B0604020202020204" pitchFamily="34" charset="0"/>
              </a:rPr>
              <a:t>upper limb </a:t>
            </a:r>
            <a:r>
              <a:rPr lang="en-US" sz="1200" dirty="0" smtClean="0">
                <a:latin typeface="Arial" panose="020B0604020202020204" pitchFamily="34" charset="0"/>
                <a:cs typeface="Arial" panose="020B0604020202020204" pitchFamily="34" charset="0"/>
              </a:rPr>
              <a:t>spasticity, upper </a:t>
            </a:r>
            <a:r>
              <a:rPr lang="en-US" sz="1200" dirty="0">
                <a:latin typeface="Arial" panose="020B0604020202020204" pitchFamily="34" charset="0"/>
                <a:cs typeface="Arial" panose="020B0604020202020204" pitchFamily="34" charset="0"/>
              </a:rPr>
              <a:t>respiratory tract infections were also reported more frequently as adverse reactions in patients treated with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(11% at 360 Units total dose; 8% at 240 Units total dose) compared to placebo (6</a:t>
            </a:r>
            <a:r>
              <a:rPr lang="en-US" sz="1200" dirty="0" smtClean="0">
                <a:latin typeface="Arial" panose="020B0604020202020204" pitchFamily="34" charset="0"/>
                <a:cs typeface="Arial" panose="020B0604020202020204" pitchFamily="34" charset="0"/>
              </a:rPr>
              <a:t>%).</a:t>
            </a:r>
            <a:r>
              <a:rPr lang="en-US" sz="1200" dirty="0"/>
              <a:t/>
            </a:r>
            <a:br>
              <a:rPr lang="en-US" sz="1200" dirty="0"/>
            </a:br>
            <a:endParaRPr lang="en-US" sz="1200" dirty="0" smtClean="0"/>
          </a:p>
          <a:p>
            <a:pPr marL="0" indent="0">
              <a:spcBef>
                <a:spcPts val="300"/>
              </a:spcBef>
              <a:buNone/>
            </a:pPr>
            <a:r>
              <a:rPr lang="en-US" sz="1200" b="1" dirty="0" smtClean="0">
                <a:latin typeface="Arial" panose="020B0604020202020204" pitchFamily="34" charset="0"/>
                <a:cs typeface="Arial" panose="020B0604020202020204" pitchFamily="34" charset="0"/>
              </a:rPr>
              <a:t>Autonomic </a:t>
            </a:r>
            <a:r>
              <a:rPr lang="en-US" sz="1200" b="1" dirty="0">
                <a:latin typeface="Arial" panose="020B0604020202020204" pitchFamily="34" charset="0"/>
                <a:cs typeface="Arial" panose="020B0604020202020204" pitchFamily="34" charset="0"/>
              </a:rPr>
              <a:t>Dysreflexia in Patients Treated for Detrusor Overactivity </a:t>
            </a:r>
            <a:r>
              <a:rPr lang="en-US" sz="1200" b="1" dirty="0" smtClean="0">
                <a:latin typeface="Arial" panose="020B0604020202020204" pitchFamily="34" charset="0"/>
                <a:cs typeface="Arial" panose="020B0604020202020204" pitchFamily="34" charset="0"/>
              </a:rPr>
              <a:t>Associated</a:t>
            </a:r>
            <a:r>
              <a:rPr lang="en-US" sz="1200" dirty="0">
                <a:latin typeface="Arial" panose="020B0604020202020204" pitchFamily="34" charset="0"/>
                <a:cs typeface="Arial" panose="020B0604020202020204" pitchFamily="34" charset="0"/>
              </a:rPr>
              <a:t> </a:t>
            </a:r>
            <a:r>
              <a:rPr lang="en-US" sz="1200" b="1" dirty="0" smtClean="0">
                <a:latin typeface="Arial" panose="020B0604020202020204" pitchFamily="34" charset="0"/>
                <a:cs typeface="Arial" panose="020B0604020202020204" pitchFamily="34" charset="0"/>
              </a:rPr>
              <a:t>With </a:t>
            </a:r>
            <a:r>
              <a:rPr lang="en-US" sz="1200" b="1" dirty="0">
                <a:latin typeface="Arial" panose="020B0604020202020204" pitchFamily="34" charset="0"/>
                <a:cs typeface="Arial" panose="020B0604020202020204" pitchFamily="34" charset="0"/>
              </a:rPr>
              <a:t>a Neurologic Condition</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dirty="0">
                <a:latin typeface="Arial" panose="020B0604020202020204" pitchFamily="34" charset="0"/>
                <a:cs typeface="Arial" panose="020B0604020202020204" pitchFamily="34" charset="0"/>
              </a:rPr>
              <a:t>Autonomic dysreflexia associated with intradetrusor injections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could </a:t>
            </a:r>
            <a:r>
              <a:rPr lang="en-US" sz="1200" dirty="0" smtClean="0">
                <a:latin typeface="Arial" panose="020B0604020202020204" pitchFamily="34" charset="0"/>
                <a:cs typeface="Arial" panose="020B0604020202020204" pitchFamily="34" charset="0"/>
              </a:rPr>
              <a:t>occur in </a:t>
            </a:r>
            <a:r>
              <a:rPr lang="en-US" sz="1200" dirty="0">
                <a:latin typeface="Arial" panose="020B0604020202020204" pitchFamily="34" charset="0"/>
                <a:cs typeface="Arial" panose="020B0604020202020204" pitchFamily="34" charset="0"/>
              </a:rPr>
              <a:t>patients treated for detrusor overactivity associated with a neurologic condition </a:t>
            </a:r>
            <a:r>
              <a:rPr lang="en-US" sz="1200" dirty="0" smtClean="0">
                <a:latin typeface="Arial" panose="020B0604020202020204" pitchFamily="34" charset="0"/>
                <a:cs typeface="Arial" panose="020B0604020202020204" pitchFamily="34" charset="0"/>
              </a:rPr>
              <a:t>and may </a:t>
            </a:r>
            <a:r>
              <a:rPr lang="en-US" sz="1200" dirty="0">
                <a:latin typeface="Arial" panose="020B0604020202020204" pitchFamily="34" charset="0"/>
                <a:cs typeface="Arial" panose="020B0604020202020204" pitchFamily="34" charset="0"/>
              </a:rPr>
              <a:t>require prompt medical therapy. In clinical trials, the incidence of </a:t>
            </a:r>
            <a:r>
              <a:rPr lang="en-US" sz="1200" dirty="0" smtClean="0">
                <a:latin typeface="Arial" panose="020B0604020202020204" pitchFamily="34" charset="0"/>
                <a:cs typeface="Arial" panose="020B0604020202020204" pitchFamily="34" charset="0"/>
              </a:rPr>
              <a:t>autonomic dysreflexia </a:t>
            </a:r>
            <a:r>
              <a:rPr lang="en-US" sz="1200" dirty="0">
                <a:latin typeface="Arial" panose="020B0604020202020204" pitchFamily="34" charset="0"/>
                <a:cs typeface="Arial" panose="020B0604020202020204" pitchFamily="34" charset="0"/>
              </a:rPr>
              <a:t>was greater in patients treated with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200 Units compared </a:t>
            </a:r>
            <a:r>
              <a:rPr lang="en-US" sz="1200" dirty="0" smtClean="0">
                <a:latin typeface="Arial" panose="020B0604020202020204" pitchFamily="34" charset="0"/>
                <a:cs typeface="Arial" panose="020B0604020202020204" pitchFamily="34" charset="0"/>
              </a:rPr>
              <a:t>with placebo</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1.5% versus 0.4%, respectively).</a:t>
            </a:r>
          </a:p>
          <a:p>
            <a:pPr>
              <a:spcBef>
                <a:spcPts val="300"/>
              </a:spcBef>
            </a:pPr>
            <a:endParaRPr lang="en-US" sz="1200" dirty="0"/>
          </a:p>
        </p:txBody>
      </p:sp>
      <p:sp>
        <p:nvSpPr>
          <p:cNvPr id="6" name="TextBox 5"/>
          <p:cNvSpPr txBox="1">
            <a:spLocks noChangeArrowheads="1"/>
          </p:cNvSpPr>
          <p:nvPr/>
        </p:nvSpPr>
        <p:spPr bwMode="auto">
          <a:xfrm>
            <a:off x="448056" y="5641848"/>
            <a:ext cx="828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buNone/>
            </a:pPr>
            <a:r>
              <a:rPr lang="en-US" sz="1200" b="1" dirty="0" smtClean="0"/>
              <a:t>Please see additional Important Safety Information on the next slide.</a:t>
            </a:r>
          </a:p>
        </p:txBody>
      </p:sp>
    </p:spTree>
    <p:extLst>
      <p:ext uri="{BB962C8B-B14F-4D97-AF65-F5344CB8AC3E}">
        <p14:creationId xmlns:p14="http://schemas.microsoft.com/office/powerpoint/2010/main" val="2956926399"/>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0"/>
            <a:ext cx="9250878" cy="914400"/>
          </a:xfrm>
        </p:spPr>
        <p:txBody>
          <a:bodyPr>
            <a:noAutofit/>
          </a:bodyPr>
          <a:lstStyle/>
          <a:p>
            <a:r>
              <a:rPr lang="en-US" sz="1800" dirty="0"/>
              <a:t>BOTOX</a:t>
            </a:r>
            <a:r>
              <a:rPr lang="en-US" sz="1800" baseline="30000" dirty="0"/>
              <a:t>®</a:t>
            </a:r>
            <a:r>
              <a:rPr lang="en-US" sz="1800" dirty="0"/>
              <a:t> (onabotulinumtoxinA) &amp; BOTOX</a:t>
            </a:r>
            <a:r>
              <a:rPr lang="en-US" sz="1800" baseline="30000" dirty="0"/>
              <a:t>®</a:t>
            </a:r>
            <a:r>
              <a:rPr lang="en-US" sz="1800" dirty="0"/>
              <a:t> Cosmetic </a:t>
            </a:r>
            <a:r>
              <a:rPr lang="en-US" sz="1800" dirty="0" smtClean="0"/>
              <a:t>(</a:t>
            </a:r>
            <a:r>
              <a:rPr lang="en-US" sz="1800" dirty="0"/>
              <a:t>onabotulinumtoxinA) </a:t>
            </a:r>
            <a:r>
              <a:rPr lang="en-US" sz="1800" dirty="0" smtClean="0"/>
              <a:t>Important </a:t>
            </a:r>
            <a:r>
              <a:rPr lang="en-US" sz="1800" dirty="0"/>
              <a:t>Safety Information </a:t>
            </a:r>
            <a:r>
              <a:rPr lang="en-US" sz="1800" b="0" dirty="0"/>
              <a:t>(continued)</a:t>
            </a:r>
          </a:p>
        </p:txBody>
      </p:sp>
      <p:sp>
        <p:nvSpPr>
          <p:cNvPr id="3" name="Content Placeholder 2"/>
          <p:cNvSpPr>
            <a:spLocks noGrp="1"/>
          </p:cNvSpPr>
          <p:nvPr>
            <p:ph idx="4294967295"/>
          </p:nvPr>
        </p:nvSpPr>
        <p:spPr>
          <a:xfrm>
            <a:off x="446088" y="1027113"/>
            <a:ext cx="8312150" cy="4495806"/>
          </a:xfrm>
        </p:spPr>
        <p:txBody>
          <a:bodyPr>
            <a:noAutofit/>
          </a:bodyPr>
          <a:lstStyle/>
          <a:p>
            <a:pPr marL="0" indent="0">
              <a:spcBef>
                <a:spcPts val="0"/>
              </a:spcBef>
              <a:buNone/>
            </a:pPr>
            <a:r>
              <a:rPr lang="en-US" sz="1200" b="1" dirty="0" smtClean="0">
                <a:latin typeface="Arial" panose="020B0604020202020204" pitchFamily="34" charset="0"/>
                <a:cs typeface="Arial" panose="020B0604020202020204" pitchFamily="34" charset="0"/>
              </a:rPr>
              <a:t>Cervical </a:t>
            </a:r>
            <a:r>
              <a:rPr lang="en-US" sz="1200" b="1" dirty="0">
                <a:latin typeface="Arial" panose="020B0604020202020204" pitchFamily="34" charset="0"/>
                <a:cs typeface="Arial" panose="020B0604020202020204" pitchFamily="34" charset="0"/>
              </a:rPr>
              <a:t>Dystonia</a:t>
            </a:r>
            <a:endParaRPr lang="en-US" sz="1200" dirty="0">
              <a:latin typeface="Arial" panose="020B0604020202020204" pitchFamily="34" charset="0"/>
              <a:cs typeface="Arial" panose="020B0604020202020204" pitchFamily="34" charset="0"/>
            </a:endParaRPr>
          </a:p>
          <a:p>
            <a:pPr marL="0" indent="0">
              <a:spcBef>
                <a:spcPts val="0"/>
              </a:spcBef>
              <a:buNone/>
            </a:pPr>
            <a:r>
              <a:rPr lang="en-US" sz="1200" dirty="0">
                <a:latin typeface="Arial" panose="020B0604020202020204" pitchFamily="34" charset="0"/>
                <a:cs typeface="Arial" panose="020B0604020202020204" pitchFamily="34" charset="0"/>
              </a:rPr>
              <a:t>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is indicated for the treatment of adults with cervical dystonia to reduce </a:t>
            </a:r>
            <a:r>
              <a:rPr lang="en-US" sz="1200" dirty="0" smtClean="0">
                <a:latin typeface="Arial" panose="020B0604020202020204" pitchFamily="34" charset="0"/>
                <a:cs typeface="Arial" panose="020B0604020202020204" pitchFamily="34" charset="0"/>
              </a:rPr>
              <a:t>the severity </a:t>
            </a:r>
            <a:r>
              <a:rPr lang="en-US" sz="1200" dirty="0">
                <a:latin typeface="Arial" panose="020B0604020202020204" pitchFamily="34" charset="0"/>
                <a:cs typeface="Arial" panose="020B0604020202020204" pitchFamily="34" charset="0"/>
              </a:rPr>
              <a:t>of abnormal head position and neck pain associated with cervical dystonia</a:t>
            </a:r>
            <a:r>
              <a:rPr lang="en-US" sz="1200" dirty="0" smtClean="0">
                <a:latin typeface="Arial" panose="020B0604020202020204" pitchFamily="34" charset="0"/>
                <a:cs typeface="Arial" panose="020B0604020202020204" pitchFamily="34" charset="0"/>
              </a:rPr>
              <a:t>.</a:t>
            </a:r>
          </a:p>
          <a:p>
            <a:pPr marL="0" indent="0">
              <a:spcBef>
                <a:spcPts val="0"/>
              </a:spcBef>
              <a:buNone/>
            </a:pPr>
            <a:r>
              <a:rPr lang="en-US" sz="1200" b="1" dirty="0" smtClean="0">
                <a:latin typeface="Arial" panose="020B0604020202020204" pitchFamily="34" charset="0"/>
                <a:cs typeface="Arial" panose="020B0604020202020204" pitchFamily="34" charset="0"/>
              </a:rPr>
              <a:t>Blepharospasm </a:t>
            </a:r>
            <a:r>
              <a:rPr lang="en-US" sz="1200" b="1" dirty="0">
                <a:latin typeface="Arial" panose="020B0604020202020204" pitchFamily="34" charset="0"/>
                <a:cs typeface="Arial" panose="020B0604020202020204" pitchFamily="34" charset="0"/>
              </a:rPr>
              <a:t>and Strabismus</a:t>
            </a:r>
            <a:endParaRPr lang="en-US" sz="1200" dirty="0">
              <a:latin typeface="Arial" panose="020B0604020202020204" pitchFamily="34" charset="0"/>
              <a:cs typeface="Arial" panose="020B0604020202020204" pitchFamily="34" charset="0"/>
            </a:endParaRPr>
          </a:p>
          <a:p>
            <a:pPr marL="0" indent="0">
              <a:spcBef>
                <a:spcPts val="0"/>
              </a:spcBef>
              <a:buNone/>
            </a:pPr>
            <a:r>
              <a:rPr lang="en-US" sz="1200" dirty="0">
                <a:latin typeface="Arial" panose="020B0604020202020204" pitchFamily="34" charset="0"/>
                <a:cs typeface="Arial" panose="020B0604020202020204" pitchFamily="34" charset="0"/>
              </a:rPr>
              <a:t>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is indicated for the treatment of strabismus and blepharospasm associated with dystonia, including benign essential blepharospasm or VII nerve disorders in patients 12 years of age and above</a:t>
            </a:r>
            <a:r>
              <a:rPr lang="en-US" sz="1200" dirty="0" smtClean="0">
                <a:latin typeface="Arial" panose="020B0604020202020204" pitchFamily="34" charset="0"/>
                <a:cs typeface="Arial" panose="020B0604020202020204" pitchFamily="34" charset="0"/>
              </a:rPr>
              <a:t>.</a:t>
            </a:r>
          </a:p>
          <a:p>
            <a:pPr marL="0" indent="0">
              <a:spcBef>
                <a:spcPts val="0"/>
              </a:spcBef>
              <a:buNone/>
            </a:pPr>
            <a:r>
              <a:rPr lang="en-US" sz="1200" b="1" dirty="0" smtClean="0">
                <a:latin typeface="Arial" panose="020B0604020202020204" pitchFamily="34" charset="0"/>
                <a:cs typeface="Arial" panose="020B0604020202020204" pitchFamily="34" charset="0"/>
              </a:rPr>
              <a:t>Primary </a:t>
            </a:r>
            <a:r>
              <a:rPr lang="en-US" sz="1200" b="1" dirty="0">
                <a:latin typeface="Arial" panose="020B0604020202020204" pitchFamily="34" charset="0"/>
                <a:cs typeface="Arial" panose="020B0604020202020204" pitchFamily="34" charset="0"/>
              </a:rPr>
              <a:t>Axillary Hyperhidrosis</a:t>
            </a:r>
            <a:endParaRPr lang="en-US" sz="1200" dirty="0">
              <a:latin typeface="Arial" panose="020B0604020202020204" pitchFamily="34" charset="0"/>
              <a:cs typeface="Arial" panose="020B0604020202020204" pitchFamily="34" charset="0"/>
            </a:endParaRPr>
          </a:p>
          <a:p>
            <a:pPr marL="0" indent="0">
              <a:spcBef>
                <a:spcPts val="0"/>
              </a:spcBef>
              <a:buNone/>
            </a:pPr>
            <a:r>
              <a:rPr lang="en-US" sz="1200" dirty="0">
                <a:latin typeface="Arial" panose="020B0604020202020204" pitchFamily="34" charset="0"/>
                <a:cs typeface="Arial" panose="020B0604020202020204" pitchFamily="34" charset="0"/>
              </a:rPr>
              <a:t>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is indicated for the treatment of severe primary axillary hyperhidrosis that </a:t>
            </a:r>
            <a:r>
              <a:rPr lang="en-US" sz="1200" dirty="0" smtClean="0">
                <a:latin typeface="Arial" panose="020B0604020202020204" pitchFamily="34" charset="0"/>
                <a:cs typeface="Arial" panose="020B0604020202020204" pitchFamily="34" charset="0"/>
              </a:rPr>
              <a:t>is inadequately </a:t>
            </a:r>
            <a:r>
              <a:rPr lang="en-US" sz="1200" dirty="0">
                <a:latin typeface="Arial" panose="020B0604020202020204" pitchFamily="34" charset="0"/>
                <a:cs typeface="Arial" panose="020B0604020202020204" pitchFamily="34" charset="0"/>
              </a:rPr>
              <a:t>managed with topical agents</a:t>
            </a:r>
            <a:r>
              <a:rPr lang="en-US" sz="1200" dirty="0" smtClean="0">
                <a:latin typeface="Arial" panose="020B0604020202020204" pitchFamily="34" charset="0"/>
                <a:cs typeface="Arial" panose="020B0604020202020204" pitchFamily="34" charset="0"/>
              </a:rPr>
              <a:t>.</a:t>
            </a:r>
            <a:br>
              <a:rPr lang="en-US" sz="1200"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Important </a:t>
            </a:r>
            <a:r>
              <a:rPr lang="en-US" sz="1200" b="1" dirty="0">
                <a:latin typeface="Arial" panose="020B0604020202020204" pitchFamily="34" charset="0"/>
                <a:cs typeface="Arial" panose="020B0604020202020204" pitchFamily="34" charset="0"/>
              </a:rPr>
              <a:t>Limitations</a:t>
            </a:r>
            <a:endParaRPr lang="en-US" sz="1200" dirty="0">
              <a:latin typeface="Arial" panose="020B0604020202020204" pitchFamily="34" charset="0"/>
              <a:cs typeface="Arial" panose="020B0604020202020204" pitchFamily="34" charset="0"/>
            </a:endParaRPr>
          </a:p>
          <a:p>
            <a:pPr marL="0" indent="0">
              <a:spcBef>
                <a:spcPts val="0"/>
              </a:spcBef>
              <a:buNone/>
            </a:pPr>
            <a:r>
              <a:rPr lang="en-US" sz="1200" dirty="0">
                <a:latin typeface="Arial" panose="020B0604020202020204" pitchFamily="34" charset="0"/>
                <a:cs typeface="Arial" panose="020B0604020202020204" pitchFamily="34" charset="0"/>
              </a:rPr>
              <a:t>The safety and effectiveness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for hyperhidrosis in other body areas have </a:t>
            </a:r>
            <a:r>
              <a:rPr lang="en-US" sz="1200" dirty="0" smtClean="0">
                <a:latin typeface="Arial" panose="020B0604020202020204" pitchFamily="34" charset="0"/>
                <a:cs typeface="Arial" panose="020B0604020202020204" pitchFamily="34" charset="0"/>
              </a:rPr>
              <a:t>not been </a:t>
            </a:r>
            <a:r>
              <a:rPr lang="en-US" sz="1200" dirty="0">
                <a:latin typeface="Arial" panose="020B0604020202020204" pitchFamily="34" charset="0"/>
                <a:cs typeface="Arial" panose="020B0604020202020204" pitchFamily="34" charset="0"/>
              </a:rPr>
              <a:t>established. Weakness of hand muscles and blepharoptosis may occur in </a:t>
            </a:r>
            <a:r>
              <a:rPr lang="en-US" sz="1200" dirty="0" smtClean="0">
                <a:latin typeface="Arial" panose="020B0604020202020204" pitchFamily="34" charset="0"/>
                <a:cs typeface="Arial" panose="020B0604020202020204" pitchFamily="34" charset="0"/>
              </a:rPr>
              <a:t>patients who </a:t>
            </a:r>
            <a:r>
              <a:rPr lang="en-US" sz="1200" dirty="0">
                <a:latin typeface="Arial" panose="020B0604020202020204" pitchFamily="34" charset="0"/>
                <a:cs typeface="Arial" panose="020B0604020202020204" pitchFamily="34" charset="0"/>
              </a:rPr>
              <a:t>receive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for palmar hyperhidrosis and facial hyperhidrosis, </a:t>
            </a:r>
            <a:r>
              <a:rPr lang="en-US" sz="1200" dirty="0" smtClean="0">
                <a:latin typeface="Arial" panose="020B0604020202020204" pitchFamily="34" charset="0"/>
                <a:cs typeface="Arial" panose="020B0604020202020204" pitchFamily="34" charset="0"/>
              </a:rPr>
              <a:t>respectively. Patients </a:t>
            </a:r>
            <a:r>
              <a:rPr lang="en-US" sz="1200" dirty="0">
                <a:latin typeface="Arial" panose="020B0604020202020204" pitchFamily="34" charset="0"/>
                <a:cs typeface="Arial" panose="020B0604020202020204" pitchFamily="34" charset="0"/>
              </a:rPr>
              <a:t>should be evaluated for potential causes of secondary hyperhidrosis (</a:t>
            </a:r>
            <a:r>
              <a:rPr lang="en-US" sz="1200" dirty="0" smtClean="0">
                <a:latin typeface="Arial" panose="020B0604020202020204" pitchFamily="34" charset="0"/>
                <a:cs typeface="Arial" panose="020B0604020202020204" pitchFamily="34" charset="0"/>
              </a:rPr>
              <a:t>eg, hyperthyroidism</a:t>
            </a:r>
            <a:r>
              <a:rPr lang="en-US" sz="1200" dirty="0">
                <a:latin typeface="Arial" panose="020B0604020202020204" pitchFamily="34" charset="0"/>
                <a:cs typeface="Arial" panose="020B0604020202020204" pitchFamily="34" charset="0"/>
              </a:rPr>
              <a:t>) to avoid symptomatic treatment of hyperhidrosis without the </a:t>
            </a:r>
            <a:r>
              <a:rPr lang="en-US" sz="1200" dirty="0" smtClean="0">
                <a:latin typeface="Arial" panose="020B0604020202020204" pitchFamily="34" charset="0"/>
                <a:cs typeface="Arial" panose="020B0604020202020204" pitchFamily="34" charset="0"/>
              </a:rPr>
              <a:t>diagnosis and/or </a:t>
            </a:r>
            <a:r>
              <a:rPr lang="en-US" sz="1200" dirty="0">
                <a:latin typeface="Arial" panose="020B0604020202020204" pitchFamily="34" charset="0"/>
                <a:cs typeface="Arial" panose="020B0604020202020204" pitchFamily="34" charset="0"/>
              </a:rPr>
              <a:t>treatment of the underlying disease.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Safety </a:t>
            </a:r>
            <a:r>
              <a:rPr lang="en-US" sz="1200" dirty="0">
                <a:latin typeface="Arial" panose="020B0604020202020204" pitchFamily="34" charset="0"/>
                <a:cs typeface="Arial" panose="020B0604020202020204" pitchFamily="34" charset="0"/>
              </a:rPr>
              <a:t>and effectiveness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have not been established for the treatment of axillary hyperhidrosis in pediatric patients under age 18</a:t>
            </a:r>
            <a:r>
              <a:rPr lang="en-US" sz="1200" dirty="0" smtClean="0">
                <a:latin typeface="Arial" panose="020B0604020202020204" pitchFamily="34" charset="0"/>
                <a:cs typeface="Arial" panose="020B0604020202020204" pitchFamily="34" charset="0"/>
              </a:rPr>
              <a:t>.</a:t>
            </a:r>
          </a:p>
          <a:p>
            <a:pPr marL="0" indent="0">
              <a:spcBef>
                <a:spcPts val="0"/>
              </a:spcBef>
              <a:buNone/>
            </a:pPr>
            <a:r>
              <a:rPr lang="en-US" sz="1200" b="1" dirty="0" smtClean="0">
                <a:latin typeface="Arial" panose="020B0604020202020204" pitchFamily="34" charset="0"/>
                <a:cs typeface="Arial" panose="020B0604020202020204" pitchFamily="34" charset="0"/>
              </a:rPr>
              <a:t>Glabellar </a:t>
            </a:r>
            <a:r>
              <a:rPr lang="en-US" sz="1200" b="1" dirty="0">
                <a:latin typeface="Arial" panose="020B0604020202020204" pitchFamily="34" charset="0"/>
                <a:cs typeface="Arial" panose="020B0604020202020204" pitchFamily="34" charset="0"/>
              </a:rPr>
              <a:t>Lines</a:t>
            </a:r>
            <a:endParaRPr lang="en-US" sz="1200" dirty="0">
              <a:latin typeface="Arial" panose="020B0604020202020204" pitchFamily="34" charset="0"/>
              <a:cs typeface="Arial" panose="020B0604020202020204" pitchFamily="34" charset="0"/>
            </a:endParaRPr>
          </a:p>
          <a:p>
            <a:pPr marL="0" indent="0">
              <a:lnSpc>
                <a:spcPct val="100000"/>
              </a:lnSpc>
              <a:spcBef>
                <a:spcPts val="100"/>
              </a:spcBef>
              <a:buNone/>
            </a:pPr>
            <a:r>
              <a:rPr lang="en-US" sz="1200" dirty="0">
                <a:latin typeface="Arial" panose="020B0604020202020204" pitchFamily="34" charset="0"/>
                <a:cs typeface="Arial" panose="020B0604020202020204" pitchFamily="34" charset="0"/>
              </a:rPr>
              <a:t>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Cosmetic is indicated for the temporary improvement in the appearance of moderate to severe glabellar lines associated with corrugator and/or procerus muscle activity in patients 18 to 65 years of </a:t>
            </a:r>
            <a:r>
              <a:rPr lang="en-US" sz="1200" dirty="0" smtClean="0">
                <a:latin typeface="Arial" panose="020B0604020202020204" pitchFamily="34" charset="0"/>
                <a:cs typeface="Arial" panose="020B0604020202020204" pitchFamily="34" charset="0"/>
              </a:rPr>
              <a:t>age.</a:t>
            </a:r>
            <a:br>
              <a:rPr lang="en-US" sz="1200"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Lateral </a:t>
            </a:r>
            <a:r>
              <a:rPr lang="en-US" sz="1200" b="1" dirty="0">
                <a:latin typeface="Arial" panose="020B0604020202020204" pitchFamily="34" charset="0"/>
                <a:cs typeface="Arial" panose="020B0604020202020204" pitchFamily="34" charset="0"/>
              </a:rPr>
              <a:t>Canthal </a:t>
            </a:r>
            <a:r>
              <a:rPr lang="en-US" sz="1200" b="1" dirty="0" smtClean="0">
                <a:latin typeface="Arial" panose="020B0604020202020204" pitchFamily="34" charset="0"/>
                <a:cs typeface="Arial" panose="020B0604020202020204" pitchFamily="34" charset="0"/>
              </a:rPr>
              <a:t>Lines</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Cosmetic is indicated for the temporary improvement in the appearance of moderate to severe lateral canthal lines associated with orbicularis oculi activity in adult patients. </a:t>
            </a:r>
          </a:p>
          <a:p>
            <a:pPr marL="0" indent="0">
              <a:spcBef>
                <a:spcPts val="0"/>
              </a:spcBef>
              <a:buNone/>
            </a:pPr>
            <a:endParaRPr lang="en-US" sz="1200" dirty="0">
              <a:latin typeface="Arial" panose="020B0604020202020204" pitchFamily="34" charset="0"/>
              <a:cs typeface="Arial" panose="020B0604020202020204" pitchFamily="34" charset="0"/>
            </a:endParaRPr>
          </a:p>
        </p:txBody>
      </p:sp>
      <p:sp>
        <p:nvSpPr>
          <p:cNvPr id="6" name="TextBox 5"/>
          <p:cNvSpPr txBox="1">
            <a:spLocks noChangeArrowheads="1"/>
          </p:cNvSpPr>
          <p:nvPr/>
        </p:nvSpPr>
        <p:spPr bwMode="auto">
          <a:xfrm>
            <a:off x="446088" y="5626100"/>
            <a:ext cx="828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buNone/>
            </a:pPr>
            <a:r>
              <a:rPr lang="en-US" sz="1200" b="1" dirty="0" smtClean="0"/>
              <a:t>Please see additional Important Safety Information on the next slide.</a:t>
            </a:r>
          </a:p>
        </p:txBody>
      </p:sp>
    </p:spTree>
    <p:extLst>
      <p:ext uri="{BB962C8B-B14F-4D97-AF65-F5344CB8AC3E}">
        <p14:creationId xmlns:p14="http://schemas.microsoft.com/office/powerpoint/2010/main" val="1920829859"/>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446088" y="1027113"/>
            <a:ext cx="8654485" cy="45385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4950" indent="-234950" algn="l" rtl="0" eaLnBrk="0" fontAlgn="base" hangingPunct="0">
              <a:lnSpc>
                <a:spcPct val="90000"/>
              </a:lnSpc>
              <a:spcBef>
                <a:spcPct val="40000"/>
              </a:spcBef>
              <a:spcAft>
                <a:spcPct val="0"/>
              </a:spcAft>
              <a:buClr>
                <a:schemeClr val="tx2"/>
              </a:buClr>
              <a:buChar char="•"/>
              <a:defRPr sz="2800">
                <a:solidFill>
                  <a:schemeClr val="tx1"/>
                </a:solidFill>
                <a:latin typeface="+mn-lt"/>
                <a:ea typeface="+mn-ea"/>
                <a:cs typeface="+mn-cs"/>
              </a:defRPr>
            </a:lvl1pPr>
            <a:lvl2pPr marL="742950" indent="-285750" algn="l" rtl="0" eaLnBrk="0" fontAlgn="base" hangingPunct="0">
              <a:lnSpc>
                <a:spcPct val="90000"/>
              </a:lnSpc>
              <a:spcBef>
                <a:spcPct val="40000"/>
              </a:spcBef>
              <a:spcAft>
                <a:spcPct val="0"/>
              </a:spcAft>
              <a:buClr>
                <a:schemeClr val="tx2"/>
              </a:buClr>
              <a:buChar char="–"/>
              <a:defRPr sz="2400">
                <a:solidFill>
                  <a:schemeClr val="tx1"/>
                </a:solidFill>
                <a:latin typeface="+mn-lt"/>
              </a:defRPr>
            </a:lvl2pPr>
            <a:lvl3pPr marL="1143000" indent="-228600" algn="l" rtl="0" eaLnBrk="0" fontAlgn="base" hangingPunct="0">
              <a:lnSpc>
                <a:spcPct val="90000"/>
              </a:lnSpc>
              <a:spcBef>
                <a:spcPct val="40000"/>
              </a:spcBef>
              <a:spcAft>
                <a:spcPct val="0"/>
              </a:spcAft>
              <a:buClr>
                <a:schemeClr val="tx2"/>
              </a:buClr>
              <a:buChar char="•"/>
              <a:defRPr sz="2000">
                <a:solidFill>
                  <a:schemeClr val="tx1"/>
                </a:solidFill>
                <a:latin typeface="+mn-lt"/>
              </a:defRPr>
            </a:lvl3pPr>
            <a:lvl4pPr marL="1600200" indent="-228600" algn="l" rtl="0" eaLnBrk="0" fontAlgn="base" hangingPunct="0">
              <a:lnSpc>
                <a:spcPct val="90000"/>
              </a:lnSpc>
              <a:spcBef>
                <a:spcPct val="40000"/>
              </a:spcBef>
              <a:spcAft>
                <a:spcPct val="0"/>
              </a:spcAft>
              <a:buClr>
                <a:schemeClr val="tx2"/>
              </a:buClr>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a:lstStyle>
          <a:p>
            <a:pPr marL="0" indent="0">
              <a:lnSpc>
                <a:spcPct val="100000"/>
              </a:lnSpc>
              <a:spcBef>
                <a:spcPts val="100"/>
              </a:spcBef>
              <a:buNone/>
            </a:pPr>
            <a:r>
              <a:rPr lang="en-US" sz="1200" b="1" dirty="0">
                <a:latin typeface="Arial" panose="020B0604020202020204" pitchFamily="34" charset="0"/>
                <a:cs typeface="Arial" panose="020B0604020202020204" pitchFamily="34" charset="0"/>
              </a:rPr>
              <a:t>IMPORTANT SAFETY INFORMATION </a:t>
            </a:r>
            <a:r>
              <a:rPr lang="en-US" sz="1200" b="1" dirty="0" smtClean="0">
                <a:latin typeface="Arial" panose="020B0604020202020204" pitchFamily="34" charset="0"/>
                <a:cs typeface="Arial" panose="020B0604020202020204" pitchFamily="34" charset="0"/>
              </a:rPr>
              <a:t>(cont.)</a:t>
            </a:r>
          </a:p>
          <a:p>
            <a:pPr marL="0" indent="0">
              <a:lnSpc>
                <a:spcPct val="100000"/>
              </a:lnSpc>
              <a:spcBef>
                <a:spcPts val="100"/>
              </a:spcBef>
              <a:buNone/>
            </a:pPr>
            <a:r>
              <a:rPr lang="en-US" sz="1200" b="1" dirty="0" smtClean="0">
                <a:latin typeface="Arial" panose="020B0604020202020204" pitchFamily="34" charset="0"/>
                <a:cs typeface="Arial" panose="020B0604020202020204" pitchFamily="34" charset="0"/>
              </a:rPr>
              <a:t>CONTRAINDICATIONS</a:t>
            </a:r>
            <a:endParaRPr lang="en-US" sz="1200" dirty="0">
              <a:latin typeface="Arial" pitchFamily="34" charset="0"/>
              <a:cs typeface="Arial" pitchFamily="34" charset="0"/>
            </a:endParaRPr>
          </a:p>
          <a:p>
            <a:pPr marL="0" indent="0">
              <a:lnSpc>
                <a:spcPct val="100000"/>
              </a:lnSpc>
              <a:spcBef>
                <a:spcPts val="100"/>
              </a:spcBef>
              <a:buNone/>
            </a:pPr>
            <a:r>
              <a:rPr lang="en-US" sz="1200" dirty="0">
                <a:latin typeface="Arial" pitchFamily="34" charset="0"/>
                <a:cs typeface="Arial" pitchFamily="34" charset="0"/>
              </a:rPr>
              <a:t>BOTOX</a:t>
            </a:r>
            <a:r>
              <a:rPr lang="en-US" sz="1200" baseline="30000" dirty="0">
                <a:latin typeface="Arial" pitchFamily="34" charset="0"/>
                <a:cs typeface="Arial" pitchFamily="34" charset="0"/>
              </a:rPr>
              <a:t>®</a:t>
            </a:r>
            <a:r>
              <a:rPr lang="en-US" sz="1200" dirty="0">
                <a:latin typeface="Arial" pitchFamily="34" charset="0"/>
                <a:cs typeface="Arial" pitchFamily="34" charset="0"/>
              </a:rPr>
              <a:t> and BOTOX</a:t>
            </a:r>
            <a:r>
              <a:rPr lang="en-US" sz="1200" baseline="30000" dirty="0">
                <a:latin typeface="Arial" pitchFamily="34" charset="0"/>
                <a:cs typeface="Arial" pitchFamily="34" charset="0"/>
              </a:rPr>
              <a:t>®</a:t>
            </a:r>
            <a:r>
              <a:rPr lang="en-US" sz="1200" dirty="0">
                <a:latin typeface="Arial" pitchFamily="34" charset="0"/>
                <a:cs typeface="Arial" pitchFamily="34" charset="0"/>
              </a:rPr>
              <a:t> Cosmetic are contraindicated in the presence of infection at the proposed injection </a:t>
            </a:r>
            <a:r>
              <a:rPr lang="en-US" sz="1200" dirty="0" smtClean="0">
                <a:latin typeface="Arial" pitchFamily="34" charset="0"/>
                <a:cs typeface="Arial" pitchFamily="34" charset="0"/>
              </a:rPr>
              <a:t>site(s)</a:t>
            </a:r>
            <a:br>
              <a:rPr lang="en-US" sz="1200" dirty="0" smtClean="0">
                <a:latin typeface="Arial" pitchFamily="34" charset="0"/>
                <a:cs typeface="Arial" pitchFamily="34" charset="0"/>
              </a:rPr>
            </a:br>
            <a:r>
              <a:rPr lang="en-US" sz="1200" dirty="0" smtClean="0">
                <a:latin typeface="Arial" pitchFamily="34" charset="0"/>
                <a:cs typeface="Arial" pitchFamily="34" charset="0"/>
              </a:rPr>
              <a:t>and in </a:t>
            </a:r>
            <a:r>
              <a:rPr lang="en-US" sz="1200" dirty="0">
                <a:latin typeface="Arial" pitchFamily="34" charset="0"/>
                <a:cs typeface="Arial" pitchFamily="34" charset="0"/>
              </a:rPr>
              <a:t>individuals with known hypersensitivity to any botulinum toxin preparation or to any of the components in the formulation. Intradetrusor injection of BOTOX</a:t>
            </a:r>
            <a:r>
              <a:rPr lang="en-US" sz="1200" baseline="30000" dirty="0">
                <a:latin typeface="Arial" pitchFamily="34" charset="0"/>
                <a:cs typeface="Arial" pitchFamily="34" charset="0"/>
              </a:rPr>
              <a:t>®</a:t>
            </a:r>
            <a:r>
              <a:rPr lang="en-US" sz="1200" dirty="0">
                <a:latin typeface="Arial" pitchFamily="34" charset="0"/>
                <a:cs typeface="Arial" pitchFamily="34" charset="0"/>
              </a:rPr>
              <a:t> is contraindicated in patients with overactive bladder or detrusor overactivity associated with a neurologic condition who have a urinary tract infection (UTI). Intradetrusor injection of BOTOX</a:t>
            </a:r>
            <a:r>
              <a:rPr lang="en-US" sz="1200" baseline="30000" dirty="0">
                <a:latin typeface="Arial" pitchFamily="34" charset="0"/>
                <a:cs typeface="Arial" pitchFamily="34" charset="0"/>
              </a:rPr>
              <a:t>®</a:t>
            </a:r>
            <a:r>
              <a:rPr lang="en-US" sz="1200" dirty="0">
                <a:latin typeface="Arial" pitchFamily="34" charset="0"/>
                <a:cs typeface="Arial" pitchFamily="34" charset="0"/>
              </a:rPr>
              <a:t> is also contraindicated in patients with urinary retention and in patients with post-void residual (PVR) urine volume &gt;200 mL, who </a:t>
            </a:r>
            <a:r>
              <a:rPr lang="en-US" sz="1200" dirty="0" smtClean="0">
                <a:latin typeface="Arial" pitchFamily="34" charset="0"/>
                <a:cs typeface="Arial" pitchFamily="34" charset="0"/>
              </a:rPr>
              <a:t/>
            </a:r>
            <a:br>
              <a:rPr lang="en-US" sz="1200" dirty="0" smtClean="0">
                <a:latin typeface="Arial" pitchFamily="34" charset="0"/>
                <a:cs typeface="Arial" pitchFamily="34" charset="0"/>
              </a:rPr>
            </a:br>
            <a:r>
              <a:rPr lang="en-US" sz="1200" dirty="0" smtClean="0">
                <a:latin typeface="Arial" pitchFamily="34" charset="0"/>
                <a:cs typeface="Arial" pitchFamily="34" charset="0"/>
              </a:rPr>
              <a:t>are </a:t>
            </a:r>
            <a:r>
              <a:rPr lang="en-US" sz="1200" dirty="0">
                <a:latin typeface="Arial" pitchFamily="34" charset="0"/>
                <a:cs typeface="Arial" pitchFamily="34" charset="0"/>
              </a:rPr>
              <a:t>not routinely performing clean intermittent self-catheterization (CIC</a:t>
            </a:r>
            <a:r>
              <a:rPr lang="en-US" sz="1200" dirty="0" smtClean="0">
                <a:latin typeface="Arial" pitchFamily="34" charset="0"/>
                <a:cs typeface="Arial" pitchFamily="34" charset="0"/>
              </a:rPr>
              <a:t>).</a:t>
            </a:r>
            <a:br>
              <a:rPr lang="en-US" sz="1200" dirty="0" smtClean="0">
                <a:latin typeface="Arial" pitchFamily="34" charset="0"/>
                <a:cs typeface="Arial" pitchFamily="34" charset="0"/>
              </a:rPr>
            </a:br>
            <a:endParaRPr lang="en-US" sz="1200" dirty="0" smtClean="0">
              <a:latin typeface="Arial" pitchFamily="34" charset="0"/>
              <a:cs typeface="Arial" pitchFamily="34" charset="0"/>
            </a:endParaRPr>
          </a:p>
          <a:p>
            <a:pPr marL="0" indent="0">
              <a:lnSpc>
                <a:spcPct val="100000"/>
              </a:lnSpc>
              <a:spcBef>
                <a:spcPts val="100"/>
              </a:spcBef>
              <a:buNone/>
            </a:pPr>
            <a:r>
              <a:rPr lang="en-US" sz="1200" b="1" dirty="0" smtClean="0">
                <a:latin typeface="Arial" pitchFamily="34" charset="0"/>
                <a:cs typeface="Arial" pitchFamily="34" charset="0"/>
              </a:rPr>
              <a:t>WARNINGS </a:t>
            </a:r>
            <a:r>
              <a:rPr lang="en-US" sz="1200" b="1" dirty="0">
                <a:latin typeface="Arial" pitchFamily="34" charset="0"/>
                <a:cs typeface="Arial" pitchFamily="34" charset="0"/>
              </a:rPr>
              <a:t>AND PRECAUTIONS</a:t>
            </a:r>
            <a:endParaRPr lang="en-US" sz="1200" dirty="0">
              <a:latin typeface="Arial" pitchFamily="34" charset="0"/>
              <a:cs typeface="Arial" pitchFamily="34" charset="0"/>
            </a:endParaRPr>
          </a:p>
          <a:p>
            <a:pPr marL="0" indent="0">
              <a:lnSpc>
                <a:spcPct val="100000"/>
              </a:lnSpc>
              <a:spcBef>
                <a:spcPts val="100"/>
              </a:spcBef>
              <a:buNone/>
            </a:pPr>
            <a:r>
              <a:rPr lang="en-US" sz="1200" b="1" dirty="0">
                <a:latin typeface="Arial" pitchFamily="34" charset="0"/>
                <a:cs typeface="Arial" pitchFamily="34" charset="0"/>
              </a:rPr>
              <a:t>Lack of Interchangeability Between Botulinum Toxin Products</a:t>
            </a:r>
            <a:endParaRPr lang="en-US" sz="1200" dirty="0">
              <a:latin typeface="Arial" pitchFamily="34" charset="0"/>
              <a:cs typeface="Arial" pitchFamily="34" charset="0"/>
            </a:endParaRPr>
          </a:p>
          <a:p>
            <a:pPr marL="0" indent="0">
              <a:lnSpc>
                <a:spcPct val="100000"/>
              </a:lnSpc>
              <a:spcBef>
                <a:spcPts val="100"/>
              </a:spcBef>
              <a:buNone/>
            </a:pPr>
            <a:r>
              <a:rPr lang="en-US" sz="1200" b="1" dirty="0">
                <a:latin typeface="Arial" pitchFamily="34" charset="0"/>
                <a:cs typeface="Arial" pitchFamily="34" charset="0"/>
              </a:rPr>
              <a:t>The potency Units of BOTOX</a:t>
            </a:r>
            <a:r>
              <a:rPr lang="en-US" sz="1200" b="1" baseline="30000" dirty="0">
                <a:latin typeface="Arial" pitchFamily="34" charset="0"/>
                <a:cs typeface="Arial" pitchFamily="34" charset="0"/>
              </a:rPr>
              <a:t>®</a:t>
            </a:r>
            <a:r>
              <a:rPr lang="en-US" sz="1200" b="1" dirty="0">
                <a:latin typeface="Arial" pitchFamily="34" charset="0"/>
                <a:cs typeface="Arial" pitchFamily="34" charset="0"/>
              </a:rPr>
              <a:t> and BOTOX</a:t>
            </a:r>
            <a:r>
              <a:rPr lang="en-US" sz="1200" b="1" baseline="30000" dirty="0">
                <a:latin typeface="Arial" pitchFamily="34" charset="0"/>
                <a:cs typeface="Arial" pitchFamily="34" charset="0"/>
              </a:rPr>
              <a:t>®</a:t>
            </a:r>
            <a:r>
              <a:rPr lang="en-US" sz="1200" b="1" dirty="0">
                <a:latin typeface="Arial" pitchFamily="34" charset="0"/>
                <a:cs typeface="Arial" pitchFamily="34" charset="0"/>
              </a:rPr>
              <a:t> Cosmetic are specific to the</a:t>
            </a:r>
            <a:r>
              <a:rPr lang="en-US" sz="1200" dirty="0">
                <a:latin typeface="Arial" pitchFamily="34" charset="0"/>
                <a:cs typeface="Arial" pitchFamily="34" charset="0"/>
              </a:rPr>
              <a:t> </a:t>
            </a:r>
            <a:r>
              <a:rPr lang="en-US" sz="1200" b="1" dirty="0">
                <a:latin typeface="Arial" pitchFamily="34" charset="0"/>
                <a:cs typeface="Arial" pitchFamily="34" charset="0"/>
              </a:rPr>
              <a:t>preparation and assay method utilized. </a:t>
            </a:r>
            <a:r>
              <a:rPr lang="en-US" sz="1200" b="1" dirty="0" smtClean="0">
                <a:latin typeface="Arial" pitchFamily="34" charset="0"/>
                <a:cs typeface="Arial" pitchFamily="34" charset="0"/>
              </a:rPr>
              <a:t/>
            </a:r>
            <a:br>
              <a:rPr lang="en-US" sz="1200" b="1" dirty="0" smtClean="0">
                <a:latin typeface="Arial" pitchFamily="34" charset="0"/>
                <a:cs typeface="Arial" pitchFamily="34" charset="0"/>
              </a:rPr>
            </a:br>
            <a:r>
              <a:rPr lang="en-US" sz="1200" b="1" dirty="0" smtClean="0">
                <a:latin typeface="Arial" pitchFamily="34" charset="0"/>
                <a:cs typeface="Arial" pitchFamily="34" charset="0"/>
              </a:rPr>
              <a:t>They </a:t>
            </a:r>
            <a:r>
              <a:rPr lang="en-US" sz="1200" b="1" dirty="0">
                <a:latin typeface="Arial" pitchFamily="34" charset="0"/>
                <a:cs typeface="Arial" pitchFamily="34" charset="0"/>
              </a:rPr>
              <a:t>are not interchangeable with other preparations of botulinum toxin products and, therefore, units of biological activity of BOTOX</a:t>
            </a:r>
            <a:r>
              <a:rPr lang="en-US" sz="1200" b="1" baseline="30000" dirty="0">
                <a:latin typeface="Arial" pitchFamily="34" charset="0"/>
                <a:cs typeface="Arial" pitchFamily="34" charset="0"/>
              </a:rPr>
              <a:t>®</a:t>
            </a:r>
            <a:r>
              <a:rPr lang="en-US" sz="1200" b="1" dirty="0">
                <a:latin typeface="Arial" pitchFamily="34" charset="0"/>
                <a:cs typeface="Arial" pitchFamily="34" charset="0"/>
              </a:rPr>
              <a:t> and BOTOX</a:t>
            </a:r>
            <a:r>
              <a:rPr lang="en-US" sz="1200" b="1" baseline="30000" dirty="0">
                <a:latin typeface="Arial" pitchFamily="34" charset="0"/>
                <a:cs typeface="Arial" pitchFamily="34" charset="0"/>
              </a:rPr>
              <a:t>®</a:t>
            </a:r>
            <a:r>
              <a:rPr lang="en-US" sz="1200" b="1" dirty="0">
                <a:latin typeface="Arial" pitchFamily="34" charset="0"/>
                <a:cs typeface="Arial" pitchFamily="34" charset="0"/>
              </a:rPr>
              <a:t> Cosmetic cannot be compared to nor converted into units of any other botulinum toxin products assessed with any other specific assay method</a:t>
            </a:r>
            <a:r>
              <a:rPr lang="en-US" sz="1200" b="1" dirty="0" smtClean="0">
                <a:latin typeface="Arial" pitchFamily="34" charset="0"/>
                <a:cs typeface="Arial" pitchFamily="34" charset="0"/>
              </a:rPr>
              <a:t>.</a:t>
            </a:r>
            <a:br>
              <a:rPr lang="en-US" sz="1200" b="1" dirty="0" smtClean="0">
                <a:latin typeface="Arial" pitchFamily="34" charset="0"/>
                <a:cs typeface="Arial" pitchFamily="34" charset="0"/>
              </a:rPr>
            </a:br>
            <a:endParaRPr lang="en-US" sz="1200" b="1" dirty="0" smtClean="0">
              <a:latin typeface="Arial" pitchFamily="34" charset="0"/>
              <a:cs typeface="Arial" pitchFamily="34" charset="0"/>
            </a:endParaRPr>
          </a:p>
          <a:p>
            <a:pPr marL="0" indent="0">
              <a:lnSpc>
                <a:spcPct val="100000"/>
              </a:lnSpc>
              <a:spcBef>
                <a:spcPts val="100"/>
              </a:spcBef>
              <a:buNone/>
            </a:pPr>
            <a:r>
              <a:rPr lang="en-US" sz="1200" b="1" dirty="0" smtClean="0">
                <a:latin typeface="Arial" pitchFamily="34" charset="0"/>
                <a:cs typeface="Arial" pitchFamily="34" charset="0"/>
              </a:rPr>
              <a:t>Spread </a:t>
            </a:r>
            <a:r>
              <a:rPr lang="en-US" sz="1200" b="1" dirty="0">
                <a:latin typeface="Arial" pitchFamily="34" charset="0"/>
                <a:cs typeface="Arial" pitchFamily="34" charset="0"/>
              </a:rPr>
              <a:t>of Toxin Effect</a:t>
            </a:r>
            <a:endParaRPr lang="en-US" sz="1200" dirty="0">
              <a:latin typeface="Arial" pitchFamily="34" charset="0"/>
              <a:cs typeface="Arial" pitchFamily="34" charset="0"/>
            </a:endParaRPr>
          </a:p>
          <a:p>
            <a:pPr marL="0" indent="0">
              <a:lnSpc>
                <a:spcPct val="100000"/>
              </a:lnSpc>
              <a:spcBef>
                <a:spcPts val="100"/>
              </a:spcBef>
              <a:buNone/>
            </a:pPr>
            <a:r>
              <a:rPr lang="en-US" sz="1200" dirty="0">
                <a:latin typeface="Arial" pitchFamily="34" charset="0"/>
                <a:cs typeface="Arial" pitchFamily="34" charset="0"/>
              </a:rPr>
              <a:t>See Boxed Warning</a:t>
            </a:r>
            <a:r>
              <a:rPr lang="en-US" sz="1200" dirty="0" smtClean="0">
                <a:latin typeface="Arial" pitchFamily="34" charset="0"/>
                <a:cs typeface="Arial" pitchFamily="34" charset="0"/>
              </a:rPr>
              <a:t>.</a:t>
            </a:r>
            <a:br>
              <a:rPr lang="en-US" sz="1200" dirty="0" smtClean="0">
                <a:latin typeface="Arial" pitchFamily="34" charset="0"/>
                <a:cs typeface="Arial" pitchFamily="34" charset="0"/>
              </a:rPr>
            </a:br>
            <a:endParaRPr lang="en-US" sz="1200" dirty="0" smtClean="0">
              <a:latin typeface="Arial" pitchFamily="34" charset="0"/>
              <a:cs typeface="Arial" pitchFamily="34" charset="0"/>
            </a:endParaRPr>
          </a:p>
          <a:p>
            <a:pPr marL="0" indent="0">
              <a:lnSpc>
                <a:spcPct val="100000"/>
              </a:lnSpc>
              <a:spcBef>
                <a:spcPts val="100"/>
              </a:spcBef>
              <a:buNone/>
            </a:pPr>
            <a:r>
              <a:rPr lang="en-US" sz="1200" dirty="0" smtClean="0">
                <a:latin typeface="Arial" pitchFamily="34" charset="0"/>
                <a:cs typeface="Arial" pitchFamily="34" charset="0"/>
              </a:rPr>
              <a:t>No </a:t>
            </a:r>
            <a:r>
              <a:rPr lang="en-US" sz="1200" dirty="0">
                <a:latin typeface="Arial" pitchFamily="34" charset="0"/>
                <a:cs typeface="Arial" pitchFamily="34" charset="0"/>
              </a:rPr>
              <a:t>definitive serious adverse event reports of distant spread of toxin effect associated with dermatologic use of BOTOX</a:t>
            </a:r>
            <a:r>
              <a:rPr lang="en-US" sz="1200" baseline="30000" dirty="0">
                <a:latin typeface="Arial" pitchFamily="34" charset="0"/>
                <a:cs typeface="Arial" pitchFamily="34" charset="0"/>
              </a:rPr>
              <a:t>®</a:t>
            </a:r>
            <a:r>
              <a:rPr lang="en-US" sz="1200" dirty="0">
                <a:latin typeface="Arial" pitchFamily="34" charset="0"/>
                <a:cs typeface="Arial" pitchFamily="34" charset="0"/>
              </a:rPr>
              <a:t>/BOTOX</a:t>
            </a:r>
            <a:r>
              <a:rPr lang="en-US" sz="1200" baseline="30000" dirty="0">
                <a:latin typeface="Arial" pitchFamily="34" charset="0"/>
                <a:cs typeface="Arial" pitchFamily="34" charset="0"/>
              </a:rPr>
              <a:t>®</a:t>
            </a:r>
            <a:r>
              <a:rPr lang="en-US" sz="1200" dirty="0">
                <a:latin typeface="Arial" pitchFamily="34" charset="0"/>
                <a:cs typeface="Arial" pitchFamily="34" charset="0"/>
              </a:rPr>
              <a:t> Cosmetic at the labeled dose of 20 Units (for glabellar lines) or at the labeled dose of 100 Units </a:t>
            </a:r>
            <a:r>
              <a:rPr lang="en-US" sz="1200" dirty="0" smtClean="0">
                <a:latin typeface="Arial" pitchFamily="34" charset="0"/>
                <a:cs typeface="Arial" pitchFamily="34" charset="0"/>
              </a:rPr>
              <a:t/>
            </a:r>
            <a:br>
              <a:rPr lang="en-US" sz="1200" dirty="0" smtClean="0">
                <a:latin typeface="Arial" pitchFamily="34" charset="0"/>
                <a:cs typeface="Arial" pitchFamily="34" charset="0"/>
              </a:rPr>
            </a:br>
            <a:r>
              <a:rPr lang="en-US" sz="1200" dirty="0" smtClean="0">
                <a:latin typeface="Arial" pitchFamily="34" charset="0"/>
                <a:cs typeface="Arial" pitchFamily="34" charset="0"/>
              </a:rPr>
              <a:t>(</a:t>
            </a:r>
            <a:r>
              <a:rPr lang="en-US" sz="1200" dirty="0">
                <a:latin typeface="Arial" pitchFamily="34" charset="0"/>
                <a:cs typeface="Arial" pitchFamily="34" charset="0"/>
              </a:rPr>
              <a:t>for severe primary axillary hyperhidrosis) have been reported. </a:t>
            </a:r>
            <a:r>
              <a:rPr lang="en-US" sz="1200" dirty="0" smtClean="0">
                <a:latin typeface="Arial" pitchFamily="34" charset="0"/>
                <a:cs typeface="Arial" pitchFamily="34" charset="0"/>
              </a:rPr>
              <a:t/>
            </a:r>
            <a:br>
              <a:rPr lang="en-US" sz="1200" dirty="0" smtClean="0">
                <a:latin typeface="Arial" pitchFamily="34" charset="0"/>
                <a:cs typeface="Arial" pitchFamily="34" charset="0"/>
              </a:rPr>
            </a:br>
            <a:r>
              <a:rPr lang="en-US" sz="1200" dirty="0" smtClean="0">
                <a:latin typeface="Arial" pitchFamily="34" charset="0"/>
                <a:cs typeface="Arial" pitchFamily="34" charset="0"/>
              </a:rPr>
              <a:t>No </a:t>
            </a:r>
            <a:r>
              <a:rPr lang="en-US" sz="1200" dirty="0">
                <a:latin typeface="Arial" pitchFamily="34" charset="0"/>
                <a:cs typeface="Arial" pitchFamily="34" charset="0"/>
              </a:rPr>
              <a:t>definitive serious adverse event reports of distant spread of toxin effect associated with BOTOX</a:t>
            </a:r>
            <a:r>
              <a:rPr lang="en-US" sz="1200" baseline="30000" dirty="0">
                <a:latin typeface="Arial" pitchFamily="34" charset="0"/>
                <a:cs typeface="Arial" pitchFamily="34" charset="0"/>
              </a:rPr>
              <a:t>®</a:t>
            </a:r>
            <a:r>
              <a:rPr lang="en-US" sz="1200" dirty="0">
                <a:latin typeface="Arial" pitchFamily="34" charset="0"/>
                <a:cs typeface="Arial" pitchFamily="34" charset="0"/>
              </a:rPr>
              <a:t> for blepharospasm </a:t>
            </a:r>
            <a:r>
              <a:rPr lang="en-US" sz="1200" dirty="0" smtClean="0">
                <a:latin typeface="Arial" pitchFamily="34" charset="0"/>
                <a:cs typeface="Arial" pitchFamily="34" charset="0"/>
              </a:rPr>
              <a:t>at</a:t>
            </a:r>
            <a:br>
              <a:rPr lang="en-US" sz="1200" dirty="0" smtClean="0">
                <a:latin typeface="Arial" pitchFamily="34" charset="0"/>
                <a:cs typeface="Arial" pitchFamily="34" charset="0"/>
              </a:rPr>
            </a:br>
            <a:r>
              <a:rPr lang="en-US" sz="1200" dirty="0" smtClean="0">
                <a:latin typeface="Arial" pitchFamily="34" charset="0"/>
                <a:cs typeface="Arial" pitchFamily="34" charset="0"/>
              </a:rPr>
              <a:t>the </a:t>
            </a:r>
            <a:r>
              <a:rPr lang="en-US" sz="1200" dirty="0">
                <a:latin typeface="Arial" pitchFamily="34" charset="0"/>
                <a:cs typeface="Arial" pitchFamily="34" charset="0"/>
              </a:rPr>
              <a:t>recommended dose (30 Units and below), strabismus, or chronic migraine at the labeled doses have been reported</a:t>
            </a:r>
            <a:r>
              <a:rPr lang="en-US" sz="1200" dirty="0" smtClean="0">
                <a:latin typeface="Arial" pitchFamily="34" charset="0"/>
                <a:cs typeface="Arial" pitchFamily="34" charset="0"/>
              </a:rPr>
              <a:t>.</a:t>
            </a:r>
            <a:endParaRPr lang="en-US" sz="1200" kern="0" dirty="0">
              <a:latin typeface="Arial" pitchFamily="34" charset="0"/>
              <a:cs typeface="Arial" pitchFamily="34" charset="0"/>
            </a:endParaRPr>
          </a:p>
        </p:txBody>
      </p:sp>
      <p:sp>
        <p:nvSpPr>
          <p:cNvPr id="9" name="Title 1"/>
          <p:cNvSpPr>
            <a:spLocks noGrp="1"/>
          </p:cNvSpPr>
          <p:nvPr>
            <p:ph type="title"/>
          </p:nvPr>
        </p:nvSpPr>
        <p:spPr>
          <a:xfrm>
            <a:off x="274320" y="3323"/>
            <a:ext cx="9286504" cy="914400"/>
          </a:xfrm>
        </p:spPr>
        <p:txBody>
          <a:bodyPr>
            <a:noAutofit/>
          </a:bodyPr>
          <a:lstStyle/>
          <a:p>
            <a:r>
              <a:rPr lang="en-US" sz="1800" dirty="0"/>
              <a:t>BOTOX</a:t>
            </a:r>
            <a:r>
              <a:rPr lang="en-US" sz="1800" baseline="30000" dirty="0"/>
              <a:t>®</a:t>
            </a:r>
            <a:r>
              <a:rPr lang="en-US" sz="1800" dirty="0"/>
              <a:t> (onabotulinumtoxinA) &amp; BOTOX</a:t>
            </a:r>
            <a:r>
              <a:rPr lang="en-US" sz="1800" baseline="30000" dirty="0"/>
              <a:t>®</a:t>
            </a:r>
            <a:r>
              <a:rPr lang="en-US" sz="1800" dirty="0"/>
              <a:t> Cosmetic </a:t>
            </a:r>
            <a:r>
              <a:rPr lang="en-US" sz="1800" dirty="0" smtClean="0"/>
              <a:t>(</a:t>
            </a:r>
            <a:r>
              <a:rPr lang="en-US" sz="1800" dirty="0"/>
              <a:t>onabotulinumtoxinA) </a:t>
            </a:r>
            <a:r>
              <a:rPr lang="en-US" sz="1800" dirty="0" smtClean="0"/>
              <a:t>Important </a:t>
            </a:r>
            <a:r>
              <a:rPr lang="en-US" sz="1800" dirty="0"/>
              <a:t>Safety Information </a:t>
            </a:r>
            <a:r>
              <a:rPr lang="en-US" sz="1800" b="0" dirty="0"/>
              <a:t>(continued)</a:t>
            </a:r>
            <a:endParaRPr lang="en-US" sz="1800" b="0" dirty="0" smtClean="0"/>
          </a:p>
        </p:txBody>
      </p:sp>
      <p:sp>
        <p:nvSpPr>
          <p:cNvPr id="10" name="TextBox 9"/>
          <p:cNvSpPr txBox="1">
            <a:spLocks noChangeArrowheads="1"/>
          </p:cNvSpPr>
          <p:nvPr/>
        </p:nvSpPr>
        <p:spPr bwMode="auto">
          <a:xfrm>
            <a:off x="446088" y="5626100"/>
            <a:ext cx="828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buNone/>
            </a:pPr>
            <a:r>
              <a:rPr lang="en-US" sz="1200" b="1" dirty="0" smtClean="0"/>
              <a:t>Please see additional Important Safety Information on the next slide.</a:t>
            </a:r>
          </a:p>
        </p:txBody>
      </p:sp>
    </p:spTree>
    <p:extLst>
      <p:ext uri="{BB962C8B-B14F-4D97-AF65-F5344CB8AC3E}">
        <p14:creationId xmlns:p14="http://schemas.microsoft.com/office/powerpoint/2010/main" val="4103398786"/>
      </p:ext>
    </p:extLst>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0"/>
            <a:ext cx="9013373" cy="914400"/>
          </a:xfrm>
        </p:spPr>
        <p:txBody>
          <a:bodyPr>
            <a:noAutofit/>
          </a:bodyPr>
          <a:lstStyle/>
          <a:p>
            <a:r>
              <a:rPr lang="en-US" sz="1800" dirty="0"/>
              <a:t>BOTOX</a:t>
            </a:r>
            <a:r>
              <a:rPr lang="en-US" sz="1800" baseline="30000" dirty="0"/>
              <a:t>®</a:t>
            </a:r>
            <a:r>
              <a:rPr lang="en-US" sz="1800" dirty="0"/>
              <a:t> (onabotulinumtoxinA) &amp; BOTOX</a:t>
            </a:r>
            <a:r>
              <a:rPr lang="en-US" sz="1800" baseline="30000" dirty="0"/>
              <a:t>®</a:t>
            </a:r>
            <a:r>
              <a:rPr lang="en-US" sz="1800" dirty="0"/>
              <a:t> Cosmetic (onabotulinumtoxinA) </a:t>
            </a:r>
            <a:r>
              <a:rPr lang="en-US" sz="1800" dirty="0" smtClean="0"/>
              <a:t>Important </a:t>
            </a:r>
            <a:r>
              <a:rPr lang="en-US" sz="1800" dirty="0"/>
              <a:t>Safety Information </a:t>
            </a:r>
            <a:r>
              <a:rPr lang="en-US" sz="1800" b="0" dirty="0"/>
              <a:t>(continued)</a:t>
            </a:r>
          </a:p>
        </p:txBody>
      </p:sp>
      <p:sp>
        <p:nvSpPr>
          <p:cNvPr id="3" name="Content Placeholder 2"/>
          <p:cNvSpPr>
            <a:spLocks noGrp="1"/>
          </p:cNvSpPr>
          <p:nvPr>
            <p:ph idx="4294967295"/>
          </p:nvPr>
        </p:nvSpPr>
        <p:spPr>
          <a:xfrm>
            <a:off x="446088" y="1027113"/>
            <a:ext cx="8312150" cy="4678362"/>
          </a:xfrm>
        </p:spPr>
        <p:txBody>
          <a:bodyPr>
            <a:normAutofit fontScale="92500"/>
          </a:bodyPr>
          <a:lstStyle/>
          <a:p>
            <a:pPr marL="0" indent="0">
              <a:lnSpc>
                <a:spcPct val="110000"/>
              </a:lnSpc>
              <a:spcBef>
                <a:spcPts val="100"/>
              </a:spcBef>
              <a:buNone/>
            </a:pPr>
            <a:r>
              <a:rPr lang="en-US" sz="1200" b="1" dirty="0" smtClean="0">
                <a:latin typeface="Arial" panose="020B0604020202020204" pitchFamily="34" charset="0"/>
                <a:cs typeface="Arial" panose="020B0604020202020204" pitchFamily="34" charset="0"/>
              </a:rPr>
              <a:t>Injections </a:t>
            </a:r>
            <a:r>
              <a:rPr lang="en-US" sz="1200" b="1" dirty="0">
                <a:latin typeface="Arial" panose="020B0604020202020204" pitchFamily="34" charset="0"/>
                <a:cs typeface="Arial" panose="020B0604020202020204" pitchFamily="34" charset="0"/>
              </a:rPr>
              <a:t>In or Near Vulnerable </a:t>
            </a:r>
            <a:r>
              <a:rPr lang="en-US" sz="1200" b="1" dirty="0" smtClean="0">
                <a:latin typeface="Arial" panose="020B0604020202020204" pitchFamily="34" charset="0"/>
                <a:cs typeface="Arial" panose="020B0604020202020204" pitchFamily="34" charset="0"/>
              </a:rPr>
              <a:t>Anatomic Structures</a:t>
            </a:r>
            <a:endParaRPr lang="en-US" sz="1200" dirty="0">
              <a:latin typeface="Arial" panose="020B0604020202020204" pitchFamily="34" charset="0"/>
              <a:cs typeface="Arial" panose="020B0604020202020204" pitchFamily="34" charset="0"/>
            </a:endParaRPr>
          </a:p>
          <a:p>
            <a:pPr marL="0" indent="0">
              <a:lnSpc>
                <a:spcPct val="110000"/>
              </a:lnSpc>
              <a:spcBef>
                <a:spcPts val="100"/>
              </a:spcBef>
              <a:buNone/>
            </a:pPr>
            <a:r>
              <a:rPr lang="en-US" sz="1200" dirty="0">
                <a:latin typeface="Arial" panose="020B0604020202020204" pitchFamily="34" charset="0"/>
                <a:cs typeface="Arial" panose="020B0604020202020204" pitchFamily="34" charset="0"/>
              </a:rPr>
              <a:t>Care should be taken when injecting in or near vulnerable anatomic structures. </a:t>
            </a:r>
            <a:r>
              <a:rPr lang="en-US" sz="1200" dirty="0" smtClean="0">
                <a:latin typeface="Arial" panose="020B0604020202020204" pitchFamily="34" charset="0"/>
                <a:cs typeface="Arial" panose="020B0604020202020204" pitchFamily="34" charset="0"/>
              </a:rPr>
              <a:t>Serious adverse </a:t>
            </a:r>
            <a:r>
              <a:rPr lang="en-US" sz="1200" dirty="0">
                <a:latin typeface="Arial" panose="020B0604020202020204" pitchFamily="34" charset="0"/>
                <a:cs typeface="Arial" panose="020B0604020202020204" pitchFamily="34" charset="0"/>
              </a:rPr>
              <a:t>events including fatal outcomes have been reported in patients who had received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injected directly into salivary glands, the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oro-lingual-pharyngeal </a:t>
            </a:r>
            <a:r>
              <a:rPr lang="en-US" sz="1200" dirty="0">
                <a:latin typeface="Arial" panose="020B0604020202020204" pitchFamily="34" charset="0"/>
                <a:cs typeface="Arial" panose="020B0604020202020204" pitchFamily="34" charset="0"/>
              </a:rPr>
              <a:t>region, esophagus and stomach. Some patients had pre-existing dysphagia or significant debility. (Safety and effectiveness have not been established for indications pertaining to these injection sites.) Pneumothorax associated with injection procedure has been reported following the administration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near the thorax. Caution is warranted when injecting in proximity to the lung, particularly the apices</a:t>
            </a:r>
            <a:r>
              <a:rPr lang="en-US" sz="1200" dirty="0" smtClean="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t/>
            </a:r>
            <a:br>
              <a:rPr lang="en-US" sz="1200" dirty="0"/>
            </a:br>
            <a:r>
              <a:rPr lang="en-US" sz="1200" dirty="0" smtClean="0"/>
              <a:t/>
            </a:r>
            <a:br>
              <a:rPr lang="en-US" sz="1200" dirty="0" smtClean="0"/>
            </a:br>
            <a:r>
              <a:rPr lang="en-US" sz="1200" b="1" dirty="0" smtClean="0">
                <a:latin typeface="Arial" panose="020B0604020202020204" pitchFamily="34" charset="0"/>
                <a:cs typeface="Arial" panose="020B0604020202020204" pitchFamily="34" charset="0"/>
              </a:rPr>
              <a:t>Hypersensitivity </a:t>
            </a:r>
            <a:r>
              <a:rPr lang="en-US" sz="1200" b="1" dirty="0">
                <a:latin typeface="Arial" panose="020B0604020202020204" pitchFamily="34" charset="0"/>
                <a:cs typeface="Arial" panose="020B0604020202020204" pitchFamily="34" charset="0"/>
              </a:rPr>
              <a:t>Reactions</a:t>
            </a:r>
            <a:endParaRPr lang="en-US" sz="1200" dirty="0">
              <a:latin typeface="Arial" panose="020B0604020202020204" pitchFamily="34" charset="0"/>
              <a:cs typeface="Arial" panose="020B0604020202020204" pitchFamily="34" charset="0"/>
            </a:endParaRPr>
          </a:p>
          <a:p>
            <a:pPr marL="0" indent="0">
              <a:lnSpc>
                <a:spcPct val="110000"/>
              </a:lnSpc>
              <a:spcBef>
                <a:spcPts val="100"/>
              </a:spcBef>
              <a:buNone/>
            </a:pPr>
            <a:r>
              <a:rPr lang="en-US" sz="1200" dirty="0">
                <a:latin typeface="Arial" panose="020B0604020202020204" pitchFamily="34" charset="0"/>
                <a:cs typeface="Arial" panose="020B0604020202020204" pitchFamily="34" charset="0"/>
              </a:rPr>
              <a:t>Serious and/or immediate hypersensitivity reactions have been reported. These reactions include anaphylaxis, serum sickness, urticaria, soft-tissue edema, and dyspnea. If such a reaction occurs, further injection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or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Cosmetic should be discontinued and appropriate medical therapy immediately instituted. One fatal case of anaphylaxis has been reported in which lidocaine was used as the diluent, and consequently the causal agent cannot be reliably determined</a:t>
            </a:r>
            <a:r>
              <a:rPr lang="en-US" sz="1200" dirty="0" smtClean="0">
                <a:latin typeface="Arial" panose="020B0604020202020204" pitchFamily="34" charset="0"/>
                <a:cs typeface="Arial" panose="020B0604020202020204" pitchFamily="34" charset="0"/>
              </a:rPr>
              <a:t>.</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Dysphagia </a:t>
            </a:r>
            <a:r>
              <a:rPr lang="en-US" sz="1200" b="1" dirty="0">
                <a:latin typeface="Arial" panose="020B0604020202020204" pitchFamily="34" charset="0"/>
                <a:cs typeface="Arial" panose="020B0604020202020204" pitchFamily="34" charset="0"/>
              </a:rPr>
              <a:t>and Breathing Difficulties in Treatment of Cervical Dystonia</a:t>
            </a:r>
            <a:endParaRPr lang="en-US" sz="1200" dirty="0">
              <a:latin typeface="Arial" panose="020B0604020202020204" pitchFamily="34" charset="0"/>
              <a:cs typeface="Arial" panose="020B0604020202020204" pitchFamily="34" charset="0"/>
            </a:endParaRPr>
          </a:p>
          <a:p>
            <a:pPr marL="0" indent="0">
              <a:lnSpc>
                <a:spcPct val="110000"/>
              </a:lnSpc>
              <a:spcBef>
                <a:spcPts val="100"/>
              </a:spcBef>
              <a:buNone/>
            </a:pPr>
            <a:r>
              <a:rPr lang="en-US" sz="1200" dirty="0">
                <a:latin typeface="Arial" panose="020B0604020202020204" pitchFamily="34" charset="0"/>
                <a:cs typeface="Arial" panose="020B0604020202020204" pitchFamily="34" charset="0"/>
              </a:rPr>
              <a:t>Treatment with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and other botulinum toxin products can result in swallowing </a:t>
            </a:r>
            <a:r>
              <a:rPr lang="en-US" sz="1200" dirty="0" smtClean="0">
                <a:latin typeface="Arial" panose="020B0604020202020204" pitchFamily="34" charset="0"/>
                <a:cs typeface="Arial" panose="020B0604020202020204" pitchFamily="34" charset="0"/>
              </a:rPr>
              <a:t>or breathing </a:t>
            </a:r>
            <a:r>
              <a:rPr lang="en-US" sz="1200" dirty="0">
                <a:latin typeface="Arial" panose="020B0604020202020204" pitchFamily="34" charset="0"/>
                <a:cs typeface="Arial" panose="020B0604020202020204" pitchFamily="34" charset="0"/>
              </a:rPr>
              <a:t>difficulties. Patients with pre-existing swallowing or breathing difficulties may be more susceptible to these complications. When distant effects occur, additional respiratory muscles may be involved (see Boxed Warning</a:t>
            </a:r>
            <a:r>
              <a:rPr lang="en-US" sz="1200" dirty="0" smtClean="0">
                <a:latin typeface="Arial" panose="020B0604020202020204" pitchFamily="34" charset="0"/>
                <a:cs typeface="Arial" panose="020B0604020202020204" pitchFamily="34" charset="0"/>
              </a:rPr>
              <a:t>).</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Pre-Existing </a:t>
            </a:r>
            <a:r>
              <a:rPr lang="en-US" sz="1200" b="1" dirty="0">
                <a:latin typeface="Arial" panose="020B0604020202020204" pitchFamily="34" charset="0"/>
                <a:cs typeface="Arial" panose="020B0604020202020204" pitchFamily="34" charset="0"/>
              </a:rPr>
              <a:t>Neuromuscular Disorders</a:t>
            </a:r>
            <a:endParaRPr lang="en-US" sz="1200" dirty="0">
              <a:latin typeface="Arial" panose="020B0604020202020204" pitchFamily="34" charset="0"/>
              <a:cs typeface="Arial" panose="020B0604020202020204" pitchFamily="34" charset="0"/>
            </a:endParaRPr>
          </a:p>
          <a:p>
            <a:pPr marL="0" indent="0">
              <a:lnSpc>
                <a:spcPct val="110000"/>
              </a:lnSpc>
              <a:spcBef>
                <a:spcPts val="100"/>
              </a:spcBef>
              <a:buNone/>
            </a:pPr>
            <a:r>
              <a:rPr lang="en-US" sz="1200" dirty="0">
                <a:latin typeface="Arial" panose="020B0604020202020204" pitchFamily="34" charset="0"/>
                <a:cs typeface="Arial" panose="020B0604020202020204" pitchFamily="34" charset="0"/>
              </a:rPr>
              <a:t>Individuals with peripheral motor neuropathic diseases, amyotrophic lateral sclerosis, </a:t>
            </a:r>
            <a:r>
              <a:rPr lang="en-US" sz="1200" dirty="0" smtClean="0">
                <a:latin typeface="Arial" panose="020B0604020202020204" pitchFamily="34" charset="0"/>
                <a:cs typeface="Arial" panose="020B0604020202020204" pitchFamily="34" charset="0"/>
              </a:rPr>
              <a:t>or neuromuscular </a:t>
            </a:r>
            <a:r>
              <a:rPr lang="en-US" sz="1200" dirty="0">
                <a:latin typeface="Arial" panose="020B0604020202020204" pitchFamily="34" charset="0"/>
                <a:cs typeface="Arial" panose="020B0604020202020204" pitchFamily="34" charset="0"/>
              </a:rPr>
              <a:t>junctional disorders (eg, myasthenia gravis or Lambert-Eaton </a:t>
            </a:r>
            <a:r>
              <a:rPr lang="en-US" sz="1200" dirty="0" smtClean="0">
                <a:latin typeface="Arial" panose="020B0604020202020204" pitchFamily="34" charset="0"/>
                <a:cs typeface="Arial" panose="020B0604020202020204" pitchFamily="34" charset="0"/>
              </a:rPr>
              <a:t>syndrome) should </a:t>
            </a:r>
            <a:r>
              <a:rPr lang="en-US" sz="1200" dirty="0">
                <a:latin typeface="Arial" panose="020B0604020202020204" pitchFamily="34" charset="0"/>
                <a:cs typeface="Arial" panose="020B0604020202020204" pitchFamily="34" charset="0"/>
              </a:rPr>
              <a:t>be monitored particularly closely when given botulinum toxin. Patients </a:t>
            </a:r>
            <a:r>
              <a:rPr lang="en-US" sz="1200" dirty="0" smtClean="0">
                <a:latin typeface="Arial" panose="020B0604020202020204" pitchFamily="34" charset="0"/>
                <a:cs typeface="Arial" panose="020B0604020202020204" pitchFamily="34" charset="0"/>
              </a:rPr>
              <a:t>with neuromuscular </a:t>
            </a:r>
            <a:r>
              <a:rPr lang="en-US" sz="1200" dirty="0">
                <a:latin typeface="Arial" panose="020B0604020202020204" pitchFamily="34" charset="0"/>
                <a:cs typeface="Arial" panose="020B0604020202020204" pitchFamily="34" charset="0"/>
              </a:rPr>
              <a:t>disorders may be at increased risk of clinically significant </a:t>
            </a:r>
            <a:r>
              <a:rPr lang="en-US" sz="1200" dirty="0" smtClean="0">
                <a:latin typeface="Arial" panose="020B0604020202020204" pitchFamily="34" charset="0"/>
                <a:cs typeface="Arial" panose="020B0604020202020204" pitchFamily="34" charset="0"/>
              </a:rPr>
              <a:t>effects including </a:t>
            </a:r>
            <a:r>
              <a:rPr lang="en-US" sz="1200" dirty="0">
                <a:latin typeface="Arial" panose="020B0604020202020204" pitchFamily="34" charset="0"/>
                <a:cs typeface="Arial" panose="020B0604020202020204" pitchFamily="34" charset="0"/>
              </a:rPr>
              <a:t>severe dysphagia and respiratory compromise from therapeutic doses </a:t>
            </a:r>
            <a:r>
              <a:rPr lang="en-US" sz="1200" dirty="0" smtClean="0">
                <a:latin typeface="Arial" panose="020B0604020202020204" pitchFamily="34" charset="0"/>
                <a:cs typeface="Arial" panose="020B0604020202020204" pitchFamily="34" charset="0"/>
              </a:rPr>
              <a:t>of BOTOX</a:t>
            </a:r>
            <a:r>
              <a:rPr lang="en-US" sz="1200" baseline="30000" dirty="0" smtClean="0">
                <a:latin typeface="Arial" panose="020B0604020202020204" pitchFamily="34" charset="0"/>
                <a:cs typeface="Arial" panose="020B0604020202020204" pitchFamily="34" charset="0"/>
              </a:rPr>
              <a:t>®</a:t>
            </a:r>
            <a:r>
              <a:rPr lang="en-US" sz="1200" dirty="0" smtClean="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p:txBody>
      </p:sp>
      <p:sp>
        <p:nvSpPr>
          <p:cNvPr id="6" name="TextBox 5"/>
          <p:cNvSpPr txBox="1">
            <a:spLocks noChangeArrowheads="1"/>
          </p:cNvSpPr>
          <p:nvPr/>
        </p:nvSpPr>
        <p:spPr bwMode="auto">
          <a:xfrm>
            <a:off x="446088" y="5626100"/>
            <a:ext cx="828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buNone/>
            </a:pPr>
            <a:r>
              <a:rPr lang="en-US" sz="1200" b="1" dirty="0" smtClean="0"/>
              <a:t>Please see additional Important Safety Information on the next slide.</a:t>
            </a:r>
          </a:p>
        </p:txBody>
      </p:sp>
    </p:spTree>
    <p:extLst>
      <p:ext uri="{BB962C8B-B14F-4D97-AF65-F5344CB8AC3E}">
        <p14:creationId xmlns:p14="http://schemas.microsoft.com/office/powerpoint/2010/main" val="617349727"/>
      </p:ext>
    </p:extLst>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0"/>
            <a:ext cx="8839200" cy="914400"/>
          </a:xfrm>
        </p:spPr>
        <p:txBody>
          <a:bodyPr>
            <a:noAutofit/>
          </a:bodyPr>
          <a:lstStyle/>
          <a:p>
            <a:r>
              <a:rPr lang="en-US" sz="1800" dirty="0" smtClean="0"/>
              <a:t>BOTOX</a:t>
            </a:r>
            <a:r>
              <a:rPr lang="en-US" sz="1800" baseline="30000" dirty="0" smtClean="0"/>
              <a:t>®</a:t>
            </a:r>
            <a:r>
              <a:rPr lang="en-US" sz="1800" dirty="0" smtClean="0"/>
              <a:t> (onabotulinumtoxinA) &amp; BOTOX</a:t>
            </a:r>
            <a:r>
              <a:rPr lang="en-US" sz="1800" baseline="30000" dirty="0" smtClean="0"/>
              <a:t>®</a:t>
            </a:r>
            <a:r>
              <a:rPr lang="en-US" sz="1800" dirty="0" smtClean="0"/>
              <a:t> Cosmetic (onabotulinumtoxinA) Important </a:t>
            </a:r>
            <a:r>
              <a:rPr lang="en-US" sz="1800" dirty="0"/>
              <a:t>Safety </a:t>
            </a:r>
            <a:r>
              <a:rPr lang="en-US" sz="1800" dirty="0" smtClean="0"/>
              <a:t>Information </a:t>
            </a:r>
            <a:r>
              <a:rPr lang="en-US" sz="1800" b="0" dirty="0" smtClean="0"/>
              <a:t>(continued)</a:t>
            </a:r>
            <a:endParaRPr lang="en-US" sz="1800" b="0" dirty="0"/>
          </a:p>
        </p:txBody>
      </p:sp>
      <p:sp>
        <p:nvSpPr>
          <p:cNvPr id="3" name="Content Placeholder 2"/>
          <p:cNvSpPr>
            <a:spLocks noGrp="1"/>
          </p:cNvSpPr>
          <p:nvPr>
            <p:ph idx="4294967295"/>
          </p:nvPr>
        </p:nvSpPr>
        <p:spPr>
          <a:xfrm>
            <a:off x="446088" y="1027113"/>
            <a:ext cx="8312150" cy="4662676"/>
          </a:xfrm>
        </p:spPr>
        <p:txBody>
          <a:bodyPr>
            <a:normAutofit lnSpcReduction="10000"/>
          </a:bodyPr>
          <a:lstStyle/>
          <a:p>
            <a:pPr marL="0" indent="0">
              <a:spcBef>
                <a:spcPts val="300"/>
              </a:spcBef>
              <a:buNone/>
            </a:pPr>
            <a:r>
              <a:rPr lang="en-US" sz="1200" b="1" dirty="0" smtClean="0">
                <a:latin typeface="Arial" panose="020B0604020202020204" pitchFamily="34" charset="0"/>
                <a:cs typeface="Arial" panose="020B0604020202020204" pitchFamily="34" charset="0"/>
              </a:rPr>
              <a:t>Pulmonary </a:t>
            </a:r>
            <a:r>
              <a:rPr lang="en-US" sz="1200" b="1" dirty="0">
                <a:latin typeface="Arial" panose="020B0604020202020204" pitchFamily="34" charset="0"/>
                <a:cs typeface="Arial" panose="020B0604020202020204" pitchFamily="34" charset="0"/>
              </a:rPr>
              <a:t>Effects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in Patients With Compromised Respiratory </a:t>
            </a:r>
            <a:r>
              <a:rPr lang="en-US" sz="1200" b="1" dirty="0" smtClean="0">
                <a:latin typeface="Arial" panose="020B0604020202020204" pitchFamily="34" charset="0"/>
                <a:cs typeface="Arial" panose="020B0604020202020204" pitchFamily="34" charset="0"/>
              </a:rPr>
              <a:t>Status</a:t>
            </a:r>
            <a:r>
              <a:rPr lang="en-US" sz="1200" dirty="0">
                <a:latin typeface="Arial" panose="020B0604020202020204" pitchFamily="34" charset="0"/>
                <a:cs typeface="Arial" panose="020B0604020202020204" pitchFamily="34" charset="0"/>
              </a:rPr>
              <a:t> </a:t>
            </a:r>
            <a:r>
              <a:rPr lang="en-US" sz="1200" b="1" dirty="0" smtClean="0">
                <a:latin typeface="Arial" panose="020B0604020202020204" pitchFamily="34" charset="0"/>
                <a:cs typeface="Arial" panose="020B0604020202020204" pitchFamily="34" charset="0"/>
              </a:rPr>
              <a:t>Treated </a:t>
            </a:r>
            <a:r>
              <a:rPr lang="en-US" sz="1200" b="1" dirty="0">
                <a:latin typeface="Arial" panose="020B0604020202020204" pitchFamily="34" charset="0"/>
                <a:cs typeface="Arial" panose="020B0604020202020204" pitchFamily="34" charset="0"/>
              </a:rPr>
              <a:t>for Spasticity or </a:t>
            </a:r>
            <a:r>
              <a:rPr lang="en-US" sz="1200" b="1" dirty="0" smtClean="0">
                <a:latin typeface="Arial" panose="020B0604020202020204" pitchFamily="34" charset="0"/>
                <a:cs typeface="Arial" panose="020B0604020202020204" pitchFamily="34" charset="0"/>
              </a:rPr>
              <a:t/>
            </a:r>
            <a:br>
              <a:rPr lang="en-US" sz="1200" b="1"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for </a:t>
            </a:r>
            <a:r>
              <a:rPr lang="en-US" sz="1200" b="1" dirty="0">
                <a:latin typeface="Arial" panose="020B0604020202020204" pitchFamily="34" charset="0"/>
                <a:cs typeface="Arial" panose="020B0604020202020204" pitchFamily="34" charset="0"/>
              </a:rPr>
              <a:t>Detrusor Overactivity Associated With a </a:t>
            </a:r>
            <a:r>
              <a:rPr lang="en-US" sz="1200" b="1" dirty="0" smtClean="0">
                <a:latin typeface="Arial" panose="020B0604020202020204" pitchFamily="34" charset="0"/>
                <a:cs typeface="Arial" panose="020B0604020202020204" pitchFamily="34" charset="0"/>
              </a:rPr>
              <a:t>Neurologic</a:t>
            </a:r>
            <a:r>
              <a:rPr lang="en-US" sz="1200" dirty="0">
                <a:latin typeface="Arial" panose="020B0604020202020204" pitchFamily="34" charset="0"/>
                <a:cs typeface="Arial" panose="020B0604020202020204" pitchFamily="34" charset="0"/>
              </a:rPr>
              <a:t> </a:t>
            </a:r>
            <a:r>
              <a:rPr lang="en-US" sz="1200" b="1" dirty="0" smtClean="0">
                <a:latin typeface="Arial" panose="020B0604020202020204" pitchFamily="34" charset="0"/>
                <a:cs typeface="Arial" panose="020B0604020202020204" pitchFamily="34" charset="0"/>
              </a:rPr>
              <a:t>Condition</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dirty="0">
                <a:latin typeface="Arial" panose="020B0604020202020204" pitchFamily="34" charset="0"/>
                <a:cs typeface="Arial" panose="020B0604020202020204" pitchFamily="34" charset="0"/>
              </a:rPr>
              <a:t>Patients with compromised respiratory status treated with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for upper </a:t>
            </a:r>
            <a:r>
              <a:rPr lang="en-US" sz="1200" dirty="0" smtClean="0">
                <a:latin typeface="Arial" panose="020B0604020202020204" pitchFamily="34" charset="0"/>
                <a:cs typeface="Arial" panose="020B0604020202020204" pitchFamily="34" charset="0"/>
              </a:rPr>
              <a:t>limb spasticity </a:t>
            </a:r>
            <a:r>
              <a:rPr lang="en-US" sz="1200" dirty="0">
                <a:latin typeface="Arial" panose="020B0604020202020204" pitchFamily="34" charset="0"/>
                <a:cs typeface="Arial" panose="020B0604020202020204" pitchFamily="34" charset="0"/>
              </a:rPr>
              <a:t>or detrusor overactivity associated with a neurologic condition should </a:t>
            </a:r>
            <a:r>
              <a:rPr lang="en-US" sz="1200" dirty="0" smtClean="0">
                <a:latin typeface="Arial" panose="020B0604020202020204" pitchFamily="34" charset="0"/>
                <a:cs typeface="Arial" panose="020B0604020202020204" pitchFamily="34" charset="0"/>
              </a:rPr>
              <a:t>be monitored closely.</a:t>
            </a:r>
            <a:r>
              <a:rPr lang="en-US" sz="1200" dirty="0"/>
              <a:t/>
            </a:r>
            <a:br>
              <a:rPr lang="en-US" sz="1200" dirty="0"/>
            </a:br>
            <a:r>
              <a:rPr lang="en-US" sz="1200" dirty="0" smtClean="0"/>
              <a:t/>
            </a:r>
            <a:br>
              <a:rPr lang="en-US" sz="1200" dirty="0" smtClean="0"/>
            </a:br>
            <a:r>
              <a:rPr lang="en-US" sz="1200" b="1" dirty="0" smtClean="0">
                <a:latin typeface="Arial" panose="020B0604020202020204" pitchFamily="34" charset="0"/>
                <a:cs typeface="Arial" panose="020B0604020202020204" pitchFamily="34" charset="0"/>
              </a:rPr>
              <a:t>Corneal </a:t>
            </a:r>
            <a:r>
              <a:rPr lang="en-US" sz="1200" b="1" dirty="0">
                <a:latin typeface="Arial" panose="020B0604020202020204" pitchFamily="34" charset="0"/>
                <a:cs typeface="Arial" panose="020B0604020202020204" pitchFamily="34" charset="0"/>
              </a:rPr>
              <a:t>Exposure and Ulceration in Patients Treated With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b="1" dirty="0" smtClean="0">
                <a:latin typeface="Arial" panose="020B0604020202020204" pitchFamily="34" charset="0"/>
                <a:cs typeface="Arial" panose="020B0604020202020204" pitchFamily="34" charset="0"/>
              </a:rPr>
              <a:t>for</a:t>
            </a:r>
            <a:r>
              <a:rPr lang="en-US" sz="1200" dirty="0">
                <a:latin typeface="Arial" panose="020B0604020202020204" pitchFamily="34" charset="0"/>
                <a:cs typeface="Arial" panose="020B0604020202020204" pitchFamily="34" charset="0"/>
              </a:rPr>
              <a:t> </a:t>
            </a:r>
            <a:r>
              <a:rPr lang="en-US" sz="1200" b="1" dirty="0" smtClean="0">
                <a:latin typeface="Arial" panose="020B0604020202020204" pitchFamily="34" charset="0"/>
                <a:cs typeface="Arial" panose="020B0604020202020204" pitchFamily="34" charset="0"/>
              </a:rPr>
              <a:t>Blepharospasm</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dirty="0">
                <a:latin typeface="Arial" panose="020B0604020202020204" pitchFamily="34" charset="0"/>
                <a:cs typeface="Arial" panose="020B0604020202020204" pitchFamily="34" charset="0"/>
              </a:rPr>
              <a:t>Reduced blinking from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injection of the orbicularis muscle can lead to </a:t>
            </a:r>
            <a:r>
              <a:rPr lang="en-US" sz="1200" dirty="0" smtClean="0">
                <a:latin typeface="Arial" panose="020B0604020202020204" pitchFamily="34" charset="0"/>
                <a:cs typeface="Arial" panose="020B0604020202020204" pitchFamily="34" charset="0"/>
              </a:rPr>
              <a:t>corneal exposure</a:t>
            </a:r>
            <a:r>
              <a:rPr lang="en-US" sz="1200" dirty="0">
                <a:latin typeface="Arial" panose="020B0604020202020204" pitchFamily="34" charset="0"/>
                <a:cs typeface="Arial" panose="020B0604020202020204" pitchFamily="34" charset="0"/>
              </a:rPr>
              <a:t>, persistent epithelial defect, and corneal ulceration, especially in patients </a:t>
            </a:r>
            <a:r>
              <a:rPr lang="en-US" sz="1200" dirty="0" smtClean="0">
                <a:latin typeface="Arial" panose="020B0604020202020204" pitchFamily="34" charset="0"/>
                <a:cs typeface="Arial" panose="020B0604020202020204" pitchFamily="34" charset="0"/>
              </a:rPr>
              <a:t>with VII </a:t>
            </a:r>
            <a:r>
              <a:rPr lang="en-US" sz="1200" dirty="0">
                <a:latin typeface="Arial" panose="020B0604020202020204" pitchFamily="34" charset="0"/>
                <a:cs typeface="Arial" panose="020B0604020202020204" pitchFamily="34" charset="0"/>
              </a:rPr>
              <a:t>nerve </a:t>
            </a:r>
            <a:r>
              <a:rPr lang="en-US" sz="1200" dirty="0" smtClean="0">
                <a:latin typeface="Arial" panose="020B0604020202020204" pitchFamily="34" charset="0"/>
                <a:cs typeface="Arial" panose="020B0604020202020204" pitchFamily="34" charset="0"/>
              </a:rPr>
              <a:t>disorders.</a:t>
            </a:r>
            <a:endParaRPr lang="en-US" sz="1200" dirty="0"/>
          </a:p>
          <a:p>
            <a:pPr marL="0" indent="0">
              <a:spcBef>
                <a:spcPts val="300"/>
              </a:spcBef>
              <a:buNone/>
            </a:pPr>
            <a:r>
              <a:rPr lang="en-US" sz="1200" b="1" dirty="0" smtClean="0">
                <a:latin typeface="Arial" panose="020B0604020202020204" pitchFamily="34" charset="0"/>
                <a:cs typeface="Arial" panose="020B0604020202020204" pitchFamily="34" charset="0"/>
              </a:rPr>
              <a:t/>
            </a:r>
            <a:br>
              <a:rPr lang="en-US" sz="1200" b="1"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Retrobulbar </a:t>
            </a:r>
            <a:r>
              <a:rPr lang="en-US" sz="1200" b="1" dirty="0">
                <a:latin typeface="Arial" panose="020B0604020202020204" pitchFamily="34" charset="0"/>
                <a:cs typeface="Arial" panose="020B0604020202020204" pitchFamily="34" charset="0"/>
              </a:rPr>
              <a:t>Hemorrhages in Patients Treated With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for Strabismus</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dirty="0">
                <a:latin typeface="Arial" panose="020B0604020202020204" pitchFamily="34" charset="0"/>
                <a:cs typeface="Arial" panose="020B0604020202020204" pitchFamily="34" charset="0"/>
              </a:rPr>
              <a:t>During the administration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for the treatment of strabismus, </a:t>
            </a:r>
            <a:r>
              <a:rPr lang="en-US" sz="1200" dirty="0" smtClean="0">
                <a:latin typeface="Arial" panose="020B0604020202020204" pitchFamily="34" charset="0"/>
                <a:cs typeface="Arial" panose="020B0604020202020204" pitchFamily="34" charset="0"/>
              </a:rPr>
              <a:t>retrobulbar</a:t>
            </a:r>
            <a:r>
              <a:rPr lang="en-US" sz="1200" dirty="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hemorrhages </a:t>
            </a:r>
            <a:r>
              <a:rPr lang="en-US" sz="1200" dirty="0">
                <a:latin typeface="Arial" panose="020B0604020202020204" pitchFamily="34" charset="0"/>
                <a:cs typeface="Arial" panose="020B0604020202020204" pitchFamily="34" charset="0"/>
              </a:rPr>
              <a:t>sufficient to compromise retinal circulation have occurred. It </a:t>
            </a:r>
            <a:r>
              <a:rPr lang="en-US" sz="1200" dirty="0" smtClean="0">
                <a:latin typeface="Arial" panose="020B0604020202020204" pitchFamily="34" charset="0"/>
                <a:cs typeface="Arial" panose="020B0604020202020204" pitchFamily="34" charset="0"/>
              </a:rPr>
              <a:t>is recommended </a:t>
            </a:r>
            <a:r>
              <a:rPr lang="en-US" sz="1200" dirty="0">
                <a:latin typeface="Arial" panose="020B0604020202020204" pitchFamily="34" charset="0"/>
                <a:cs typeface="Arial" panose="020B0604020202020204" pitchFamily="34" charset="0"/>
              </a:rPr>
              <a:t>that appropriate instruments to decompress the orbit be accessible</a:t>
            </a:r>
            <a:r>
              <a:rPr lang="en-US" sz="1200" dirty="0" smtClean="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t/>
            </a:r>
            <a:br>
              <a:rPr lang="en-US" sz="1200" dirty="0"/>
            </a:br>
            <a:r>
              <a:rPr lang="en-US" sz="1200" dirty="0" smtClean="0"/>
              <a:t/>
            </a:r>
            <a:br>
              <a:rPr lang="en-US" sz="1200" dirty="0" smtClean="0"/>
            </a:br>
            <a:r>
              <a:rPr lang="en-US" sz="1200" b="1" dirty="0" smtClean="0">
                <a:latin typeface="Arial" panose="020B0604020202020204" pitchFamily="34" charset="0"/>
                <a:cs typeface="Arial" panose="020B0604020202020204" pitchFamily="34" charset="0"/>
              </a:rPr>
              <a:t>Bronchitis </a:t>
            </a:r>
            <a:r>
              <a:rPr lang="en-US" sz="1200" b="1" dirty="0">
                <a:latin typeface="Arial" panose="020B0604020202020204" pitchFamily="34" charset="0"/>
                <a:cs typeface="Arial" panose="020B0604020202020204" pitchFamily="34" charset="0"/>
              </a:rPr>
              <a:t>and Upper Respiratory Tract Infections in Patients Treated </a:t>
            </a:r>
            <a:r>
              <a:rPr lang="en-US" sz="1200" b="1" dirty="0" smtClean="0">
                <a:latin typeface="Arial" panose="020B0604020202020204" pitchFamily="34" charset="0"/>
                <a:cs typeface="Arial" panose="020B0604020202020204" pitchFamily="34" charset="0"/>
              </a:rPr>
              <a:t>for</a:t>
            </a:r>
            <a:r>
              <a:rPr lang="en-US" sz="1200" dirty="0">
                <a:latin typeface="Arial" panose="020B0604020202020204" pitchFamily="34" charset="0"/>
                <a:cs typeface="Arial" panose="020B0604020202020204" pitchFamily="34" charset="0"/>
              </a:rPr>
              <a:t> </a:t>
            </a:r>
            <a:r>
              <a:rPr lang="en-US" sz="1200" b="1" dirty="0" smtClean="0">
                <a:latin typeface="Arial" panose="020B0604020202020204" pitchFamily="34" charset="0"/>
                <a:cs typeface="Arial" panose="020B0604020202020204" pitchFamily="34" charset="0"/>
              </a:rPr>
              <a:t>Spasticity</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dirty="0">
                <a:latin typeface="Arial" panose="020B0604020202020204" pitchFamily="34" charset="0"/>
                <a:cs typeface="Arial" panose="020B0604020202020204" pitchFamily="34" charset="0"/>
              </a:rPr>
              <a:t>Bronchitis was reported more frequently as an adverse reaction in patients treated </a:t>
            </a:r>
            <a:r>
              <a:rPr lang="en-US" sz="1200" dirty="0" smtClean="0">
                <a:latin typeface="Arial" panose="020B0604020202020204" pitchFamily="34" charset="0"/>
                <a:cs typeface="Arial" panose="020B0604020202020204" pitchFamily="34" charset="0"/>
              </a:rPr>
              <a:t>for upper </a:t>
            </a:r>
            <a:r>
              <a:rPr lang="en-US" sz="1200" dirty="0">
                <a:latin typeface="Arial" panose="020B0604020202020204" pitchFamily="34" charset="0"/>
                <a:cs typeface="Arial" panose="020B0604020202020204" pitchFamily="34" charset="0"/>
              </a:rPr>
              <a:t>limb spasticity with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(3% at 251-360 Units total dose) compared </a:t>
            </a:r>
            <a:r>
              <a:rPr lang="en-US" sz="1200" dirty="0" smtClean="0">
                <a:latin typeface="Arial" panose="020B0604020202020204" pitchFamily="34" charset="0"/>
                <a:cs typeface="Arial" panose="020B0604020202020204" pitchFamily="34" charset="0"/>
              </a:rPr>
              <a:t>to placebo </a:t>
            </a:r>
            <a:r>
              <a:rPr lang="en-US" sz="1200" dirty="0">
                <a:latin typeface="Arial" panose="020B0604020202020204" pitchFamily="34" charset="0"/>
                <a:cs typeface="Arial" panose="020B0604020202020204" pitchFamily="34" charset="0"/>
              </a:rPr>
              <a:t>(1%). In patients with reduced lung function </a:t>
            </a:r>
            <a:r>
              <a:rPr lang="en-US" sz="1200" dirty="0" smtClean="0">
                <a:latin typeface="Arial" panose="020B0604020202020204" pitchFamily="34" charset="0"/>
                <a:cs typeface="Arial" panose="020B0604020202020204" pitchFamily="34" charset="0"/>
              </a:rPr>
              <a:t>treated</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for </a:t>
            </a:r>
            <a:r>
              <a:rPr lang="en-US" sz="1200" dirty="0">
                <a:latin typeface="Arial" panose="020B0604020202020204" pitchFamily="34" charset="0"/>
                <a:cs typeface="Arial" panose="020B0604020202020204" pitchFamily="34" charset="0"/>
              </a:rPr>
              <a:t>upper limb </a:t>
            </a:r>
            <a:r>
              <a:rPr lang="en-US" sz="1200" dirty="0" smtClean="0">
                <a:latin typeface="Arial" panose="020B0604020202020204" pitchFamily="34" charset="0"/>
                <a:cs typeface="Arial" panose="020B0604020202020204" pitchFamily="34" charset="0"/>
              </a:rPr>
              <a:t>spasticity, upper </a:t>
            </a:r>
            <a:r>
              <a:rPr lang="en-US" sz="1200" dirty="0">
                <a:latin typeface="Arial" panose="020B0604020202020204" pitchFamily="34" charset="0"/>
                <a:cs typeface="Arial" panose="020B0604020202020204" pitchFamily="34" charset="0"/>
              </a:rPr>
              <a:t>respiratory tract infections were also reported more frequently as adverse reactions in patients treated with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(11% at 360 Units total dose; 8% at 240 Units total dose) compared to placebo (6</a:t>
            </a:r>
            <a:r>
              <a:rPr lang="en-US" sz="1200" dirty="0" smtClean="0">
                <a:latin typeface="Arial" panose="020B0604020202020204" pitchFamily="34" charset="0"/>
                <a:cs typeface="Arial" panose="020B0604020202020204" pitchFamily="34" charset="0"/>
              </a:rPr>
              <a:t>%).</a:t>
            </a:r>
            <a:r>
              <a:rPr lang="en-US" sz="1200" dirty="0"/>
              <a:t/>
            </a:r>
            <a:br>
              <a:rPr lang="en-US" sz="1200" dirty="0"/>
            </a:br>
            <a:r>
              <a:rPr lang="en-US" sz="1200" dirty="0" smtClean="0"/>
              <a:t/>
            </a:r>
            <a:br>
              <a:rPr lang="en-US" sz="1200" dirty="0" smtClean="0"/>
            </a:br>
            <a:r>
              <a:rPr lang="en-US" sz="1200" b="1" dirty="0" smtClean="0">
                <a:latin typeface="Arial" panose="020B0604020202020204" pitchFamily="34" charset="0"/>
                <a:cs typeface="Arial" panose="020B0604020202020204" pitchFamily="34" charset="0"/>
              </a:rPr>
              <a:t>Autonomic </a:t>
            </a:r>
            <a:r>
              <a:rPr lang="en-US" sz="1200" b="1" dirty="0">
                <a:latin typeface="Arial" panose="020B0604020202020204" pitchFamily="34" charset="0"/>
                <a:cs typeface="Arial" panose="020B0604020202020204" pitchFamily="34" charset="0"/>
              </a:rPr>
              <a:t>Dysreflexia in Patients Treated for Detrusor Overactivity </a:t>
            </a:r>
            <a:r>
              <a:rPr lang="en-US" sz="1200" b="1" dirty="0" smtClean="0">
                <a:latin typeface="Arial" panose="020B0604020202020204" pitchFamily="34" charset="0"/>
                <a:cs typeface="Arial" panose="020B0604020202020204" pitchFamily="34" charset="0"/>
              </a:rPr>
              <a:t>Associated</a:t>
            </a:r>
            <a:r>
              <a:rPr lang="en-US" sz="1200" dirty="0">
                <a:latin typeface="Arial" panose="020B0604020202020204" pitchFamily="34" charset="0"/>
                <a:cs typeface="Arial" panose="020B0604020202020204" pitchFamily="34" charset="0"/>
              </a:rPr>
              <a:t> </a:t>
            </a:r>
            <a:r>
              <a:rPr lang="en-US" sz="1200" b="1" dirty="0" smtClean="0">
                <a:latin typeface="Arial" panose="020B0604020202020204" pitchFamily="34" charset="0"/>
                <a:cs typeface="Arial" panose="020B0604020202020204" pitchFamily="34" charset="0"/>
              </a:rPr>
              <a:t>With </a:t>
            </a:r>
            <a:r>
              <a:rPr lang="en-US" sz="1200" b="1" dirty="0">
                <a:latin typeface="Arial" panose="020B0604020202020204" pitchFamily="34" charset="0"/>
                <a:cs typeface="Arial" panose="020B0604020202020204" pitchFamily="34" charset="0"/>
              </a:rPr>
              <a:t>a Neurologic Condition</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dirty="0">
                <a:latin typeface="Arial" panose="020B0604020202020204" pitchFamily="34" charset="0"/>
                <a:cs typeface="Arial" panose="020B0604020202020204" pitchFamily="34" charset="0"/>
              </a:rPr>
              <a:t>Autonomic dysreflexia associated with intradetrusor injections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could </a:t>
            </a:r>
            <a:r>
              <a:rPr lang="en-US" sz="1200" dirty="0" smtClean="0">
                <a:latin typeface="Arial" panose="020B0604020202020204" pitchFamily="34" charset="0"/>
                <a:cs typeface="Arial" panose="020B0604020202020204" pitchFamily="34" charset="0"/>
              </a:rPr>
              <a:t>occur in </a:t>
            </a:r>
            <a:r>
              <a:rPr lang="en-US" sz="1200" dirty="0">
                <a:latin typeface="Arial" panose="020B0604020202020204" pitchFamily="34" charset="0"/>
                <a:cs typeface="Arial" panose="020B0604020202020204" pitchFamily="34" charset="0"/>
              </a:rPr>
              <a:t>patients treated for detrusor overactivity associated with a neurologic condition </a:t>
            </a:r>
            <a:r>
              <a:rPr lang="en-US" sz="1200" dirty="0" smtClean="0">
                <a:latin typeface="Arial" panose="020B0604020202020204" pitchFamily="34" charset="0"/>
                <a:cs typeface="Arial" panose="020B0604020202020204" pitchFamily="34" charset="0"/>
              </a:rPr>
              <a:t>and may </a:t>
            </a:r>
            <a:r>
              <a:rPr lang="en-US" sz="1200" dirty="0">
                <a:latin typeface="Arial" panose="020B0604020202020204" pitchFamily="34" charset="0"/>
                <a:cs typeface="Arial" panose="020B0604020202020204" pitchFamily="34" charset="0"/>
              </a:rPr>
              <a:t>require prompt medical therapy. In clinical trials, the incidence of </a:t>
            </a:r>
            <a:r>
              <a:rPr lang="en-US" sz="1200" dirty="0" smtClean="0">
                <a:latin typeface="Arial" panose="020B0604020202020204" pitchFamily="34" charset="0"/>
                <a:cs typeface="Arial" panose="020B0604020202020204" pitchFamily="34" charset="0"/>
              </a:rPr>
              <a:t>autonomic dysreflexia </a:t>
            </a:r>
            <a:r>
              <a:rPr lang="en-US" sz="1200" dirty="0">
                <a:latin typeface="Arial" panose="020B0604020202020204" pitchFamily="34" charset="0"/>
                <a:cs typeface="Arial" panose="020B0604020202020204" pitchFamily="34" charset="0"/>
              </a:rPr>
              <a:t>was greater in patients treated with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200 Units compared </a:t>
            </a:r>
            <a:r>
              <a:rPr lang="en-US" sz="1200" dirty="0" smtClean="0">
                <a:latin typeface="Arial" panose="020B0604020202020204" pitchFamily="34" charset="0"/>
                <a:cs typeface="Arial" panose="020B0604020202020204" pitchFamily="34" charset="0"/>
              </a:rPr>
              <a:t>with placebo</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1.5% versus 0.4%, respectively).</a:t>
            </a:r>
          </a:p>
          <a:p>
            <a:pPr>
              <a:spcBef>
                <a:spcPts val="300"/>
              </a:spcBef>
            </a:pPr>
            <a:endParaRPr lang="en-US" sz="1200" dirty="0"/>
          </a:p>
        </p:txBody>
      </p:sp>
      <p:sp>
        <p:nvSpPr>
          <p:cNvPr id="6" name="TextBox 5"/>
          <p:cNvSpPr txBox="1">
            <a:spLocks noChangeArrowheads="1"/>
          </p:cNvSpPr>
          <p:nvPr/>
        </p:nvSpPr>
        <p:spPr bwMode="auto">
          <a:xfrm>
            <a:off x="446088" y="5626100"/>
            <a:ext cx="828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buNone/>
            </a:pPr>
            <a:r>
              <a:rPr lang="en-US" sz="1200" b="1" dirty="0" smtClean="0"/>
              <a:t>Please see additional Important Safety Information on the next slide.</a:t>
            </a:r>
          </a:p>
        </p:txBody>
      </p:sp>
    </p:spTree>
    <p:extLst>
      <p:ext uri="{BB962C8B-B14F-4D97-AF65-F5344CB8AC3E}">
        <p14:creationId xmlns:p14="http://schemas.microsoft.com/office/powerpoint/2010/main" val="2844304499"/>
      </p:ext>
    </p:extLst>
  </p:cSld>
  <p:clrMapOvr>
    <a:masterClrMapping/>
  </p:clrMapOvr>
  <p:transition spd="med">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0"/>
            <a:ext cx="8839200" cy="914400"/>
          </a:xfrm>
        </p:spPr>
        <p:txBody>
          <a:bodyPr>
            <a:noAutofit/>
          </a:bodyPr>
          <a:lstStyle/>
          <a:p>
            <a:r>
              <a:rPr lang="en-US" sz="1800" dirty="0" smtClean="0"/>
              <a:t>BOTOX</a:t>
            </a:r>
            <a:r>
              <a:rPr lang="en-US" sz="1800" baseline="30000" dirty="0" smtClean="0"/>
              <a:t>®</a:t>
            </a:r>
            <a:r>
              <a:rPr lang="en-US" sz="1800" dirty="0" smtClean="0"/>
              <a:t> (onabotulinumtoxinA) &amp; BOTOX</a:t>
            </a:r>
            <a:r>
              <a:rPr lang="en-US" sz="1800" baseline="30000" dirty="0" smtClean="0"/>
              <a:t>®</a:t>
            </a:r>
            <a:r>
              <a:rPr lang="en-US" sz="1800" dirty="0" smtClean="0"/>
              <a:t> Cosmetic (onabotulinumtoxinA) Important </a:t>
            </a:r>
            <a:r>
              <a:rPr lang="en-US" sz="1800" dirty="0"/>
              <a:t>Safety </a:t>
            </a:r>
            <a:r>
              <a:rPr lang="en-US" sz="1800" dirty="0" smtClean="0"/>
              <a:t>Information </a:t>
            </a:r>
            <a:r>
              <a:rPr lang="en-US" sz="1800" b="0" dirty="0" smtClean="0"/>
              <a:t>(continued)</a:t>
            </a:r>
            <a:endParaRPr lang="en-US" sz="1800" b="0" dirty="0"/>
          </a:p>
        </p:txBody>
      </p:sp>
      <p:sp>
        <p:nvSpPr>
          <p:cNvPr id="3" name="Content Placeholder 2"/>
          <p:cNvSpPr>
            <a:spLocks noGrp="1"/>
          </p:cNvSpPr>
          <p:nvPr>
            <p:ph idx="4294967295"/>
          </p:nvPr>
        </p:nvSpPr>
        <p:spPr>
          <a:xfrm>
            <a:off x="446088" y="1027113"/>
            <a:ext cx="8527736" cy="4678362"/>
          </a:xfrm>
        </p:spPr>
        <p:txBody>
          <a:bodyPr>
            <a:noAutofit/>
          </a:bodyPr>
          <a:lstStyle/>
          <a:p>
            <a:pPr marL="0" indent="0">
              <a:spcBef>
                <a:spcPts val="300"/>
              </a:spcBef>
              <a:buNone/>
            </a:pPr>
            <a:r>
              <a:rPr lang="en-US" sz="1200" b="1" dirty="0" smtClean="0">
                <a:latin typeface="Arial" panose="020B0604020202020204" pitchFamily="34" charset="0"/>
                <a:cs typeface="Arial" panose="020B0604020202020204" pitchFamily="34" charset="0"/>
              </a:rPr>
              <a:t>Urinary </a:t>
            </a:r>
            <a:r>
              <a:rPr lang="en-US" sz="1200" b="1" dirty="0">
                <a:latin typeface="Arial" panose="020B0604020202020204" pitchFamily="34" charset="0"/>
                <a:cs typeface="Arial" panose="020B0604020202020204" pitchFamily="34" charset="0"/>
              </a:rPr>
              <a:t>Tract Infections in Patients with Overactive Bladder</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dirty="0">
                <a:latin typeface="Arial" panose="020B0604020202020204" pitchFamily="34" charset="0"/>
                <a:cs typeface="Arial" panose="020B0604020202020204" pitchFamily="34" charset="0"/>
              </a:rPr>
              <a:t>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increases the incidence of urinary tract infection. Clinical trials for </a:t>
            </a:r>
            <a:r>
              <a:rPr lang="en-US" sz="1200" dirty="0" smtClean="0">
                <a:latin typeface="Arial" panose="020B0604020202020204" pitchFamily="34" charset="0"/>
                <a:cs typeface="Arial" panose="020B0604020202020204" pitchFamily="34" charset="0"/>
              </a:rPr>
              <a:t>overactive bladder </a:t>
            </a:r>
            <a:r>
              <a:rPr lang="en-US" sz="1200" dirty="0">
                <a:latin typeface="Arial" panose="020B0604020202020204" pitchFamily="34" charset="0"/>
                <a:cs typeface="Arial" panose="020B0604020202020204" pitchFamily="34" charset="0"/>
              </a:rPr>
              <a:t>excluded patients with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more </a:t>
            </a:r>
            <a:r>
              <a:rPr lang="en-US" sz="1200" dirty="0">
                <a:latin typeface="Arial" panose="020B0604020202020204" pitchFamily="34" charset="0"/>
                <a:cs typeface="Arial" panose="020B0604020202020204" pitchFamily="34" charset="0"/>
              </a:rPr>
              <a:t>than 2 UTIs in the past 6 months and those </a:t>
            </a:r>
            <a:r>
              <a:rPr lang="en-US" sz="1200" dirty="0" smtClean="0">
                <a:latin typeface="Arial" panose="020B0604020202020204" pitchFamily="34" charset="0"/>
                <a:cs typeface="Arial" panose="020B0604020202020204" pitchFamily="34" charset="0"/>
              </a:rPr>
              <a:t>taking antibiotics </a:t>
            </a:r>
            <a:r>
              <a:rPr lang="en-US" sz="1200" dirty="0">
                <a:latin typeface="Arial" panose="020B0604020202020204" pitchFamily="34" charset="0"/>
                <a:cs typeface="Arial" panose="020B0604020202020204" pitchFamily="34" charset="0"/>
              </a:rPr>
              <a:t>chronically due to recurrent UTIs. Use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for the treatment </a:t>
            </a:r>
            <a:r>
              <a:rPr lang="en-US" sz="1200" dirty="0" smtClean="0">
                <a:latin typeface="Arial" panose="020B0604020202020204" pitchFamily="34" charset="0"/>
                <a:cs typeface="Arial" panose="020B0604020202020204" pitchFamily="34" charset="0"/>
              </a:rPr>
              <a:t>of overactive </a:t>
            </a:r>
            <a:r>
              <a:rPr lang="en-US" sz="1200" dirty="0">
                <a:latin typeface="Arial" panose="020B0604020202020204" pitchFamily="34" charset="0"/>
                <a:cs typeface="Arial" panose="020B0604020202020204" pitchFamily="34" charset="0"/>
              </a:rPr>
              <a:t>bladder in such patients and in patients with multiple recurrent UTIs </a:t>
            </a:r>
            <a:r>
              <a:rPr lang="en-US" sz="1200" dirty="0" smtClean="0">
                <a:latin typeface="Arial" panose="020B0604020202020204" pitchFamily="34" charset="0"/>
                <a:cs typeface="Arial" panose="020B0604020202020204" pitchFamily="34" charset="0"/>
              </a:rPr>
              <a:t>during treatment </a:t>
            </a:r>
            <a:r>
              <a:rPr lang="en-US" sz="1200" dirty="0">
                <a:latin typeface="Arial" panose="020B0604020202020204" pitchFamily="34" charset="0"/>
                <a:cs typeface="Arial" panose="020B0604020202020204" pitchFamily="34" charset="0"/>
              </a:rPr>
              <a:t>should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only be </a:t>
            </a:r>
            <a:r>
              <a:rPr lang="en-US" sz="1200" dirty="0">
                <a:latin typeface="Arial" panose="020B0604020202020204" pitchFamily="34" charset="0"/>
                <a:cs typeface="Arial" panose="020B0604020202020204" pitchFamily="34" charset="0"/>
              </a:rPr>
              <a:t>considered when the benefit is likely to outweigh the </a:t>
            </a:r>
            <a:r>
              <a:rPr lang="en-US" sz="1200" dirty="0" smtClean="0">
                <a:latin typeface="Arial" panose="020B0604020202020204" pitchFamily="34" charset="0"/>
                <a:cs typeface="Arial" panose="020B0604020202020204" pitchFamily="34" charset="0"/>
              </a:rPr>
              <a:t>potential risk.</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Urinary </a:t>
            </a:r>
            <a:r>
              <a:rPr lang="en-US" sz="1200" b="1" dirty="0">
                <a:latin typeface="Arial" panose="020B0604020202020204" pitchFamily="34" charset="0"/>
                <a:cs typeface="Arial" panose="020B0604020202020204" pitchFamily="34" charset="0"/>
              </a:rPr>
              <a:t>Retention in Patients Treated for Bladder Dysfunction</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dirty="0">
                <a:latin typeface="Arial" panose="020B0604020202020204" pitchFamily="34" charset="0"/>
                <a:cs typeface="Arial" panose="020B0604020202020204" pitchFamily="34" charset="0"/>
              </a:rPr>
              <a:t>Due to the risk of urinary retention, treat only patients who are willing and able to </a:t>
            </a:r>
            <a:r>
              <a:rPr lang="en-US" sz="1200" dirty="0" smtClean="0">
                <a:latin typeface="Arial" panose="020B0604020202020204" pitchFamily="34" charset="0"/>
                <a:cs typeface="Arial" panose="020B0604020202020204" pitchFamily="34" charset="0"/>
              </a:rPr>
              <a:t>initiate catheterization </a:t>
            </a:r>
            <a:r>
              <a:rPr lang="en-US" sz="1200" dirty="0">
                <a:latin typeface="Arial" panose="020B0604020202020204" pitchFamily="34" charset="0"/>
                <a:cs typeface="Arial" panose="020B0604020202020204" pitchFamily="34" charset="0"/>
              </a:rPr>
              <a:t>post-treatment,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if </a:t>
            </a:r>
            <a:r>
              <a:rPr lang="en-US" sz="1200" dirty="0">
                <a:latin typeface="Arial" panose="020B0604020202020204" pitchFamily="34" charset="0"/>
                <a:cs typeface="Arial" panose="020B0604020202020204" pitchFamily="34" charset="0"/>
              </a:rPr>
              <a:t>required, for urinary </a:t>
            </a:r>
            <a:r>
              <a:rPr lang="en-US" sz="1200" dirty="0" smtClean="0">
                <a:latin typeface="Arial" panose="020B0604020202020204" pitchFamily="34" charset="0"/>
                <a:cs typeface="Arial" panose="020B0604020202020204" pitchFamily="34" charset="0"/>
              </a:rPr>
              <a:t>retention. </a:t>
            </a:r>
          </a:p>
          <a:p>
            <a:pPr marL="0" indent="0">
              <a:spcBef>
                <a:spcPts val="300"/>
              </a:spcBef>
              <a:buNone/>
            </a:pPr>
            <a:r>
              <a:rPr lang="en-US" sz="1200" dirty="0" smtClean="0">
                <a:latin typeface="Arial" panose="020B0604020202020204" pitchFamily="34" charset="0"/>
                <a:cs typeface="Arial" panose="020B0604020202020204" pitchFamily="34" charset="0"/>
              </a:rPr>
              <a:t>In </a:t>
            </a:r>
            <a:r>
              <a:rPr lang="en-US" sz="1200" dirty="0">
                <a:latin typeface="Arial" panose="020B0604020202020204" pitchFamily="34" charset="0"/>
                <a:cs typeface="Arial" panose="020B0604020202020204" pitchFamily="34" charset="0"/>
              </a:rPr>
              <a:t>patients who are not catheterizing, post-void residual (PVR) urine volume should </a:t>
            </a:r>
            <a:r>
              <a:rPr lang="en-US" sz="1200" dirty="0" smtClean="0">
                <a:latin typeface="Arial" panose="020B0604020202020204" pitchFamily="34" charset="0"/>
                <a:cs typeface="Arial" panose="020B0604020202020204" pitchFamily="34" charset="0"/>
              </a:rPr>
              <a:t>be assessed </a:t>
            </a:r>
            <a:r>
              <a:rPr lang="en-US" sz="1200" dirty="0">
                <a:latin typeface="Arial" panose="020B0604020202020204" pitchFamily="34" charset="0"/>
                <a:cs typeface="Arial" panose="020B0604020202020204" pitchFamily="34" charset="0"/>
              </a:rPr>
              <a:t>within 2 weeks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post-treatment </a:t>
            </a:r>
            <a:r>
              <a:rPr lang="en-US" sz="1200" dirty="0">
                <a:latin typeface="Arial" panose="020B0604020202020204" pitchFamily="34" charset="0"/>
                <a:cs typeface="Arial" panose="020B0604020202020204" pitchFamily="34" charset="0"/>
              </a:rPr>
              <a:t>and periodically as medically appropriate up </a:t>
            </a:r>
            <a:r>
              <a:rPr lang="en-US" sz="1200" dirty="0" smtClean="0">
                <a:latin typeface="Arial" panose="020B0604020202020204" pitchFamily="34" charset="0"/>
                <a:cs typeface="Arial" panose="020B0604020202020204" pitchFamily="34" charset="0"/>
              </a:rPr>
              <a:t>to 12 </a:t>
            </a:r>
            <a:r>
              <a:rPr lang="en-US" sz="1200" dirty="0">
                <a:latin typeface="Arial" panose="020B0604020202020204" pitchFamily="34" charset="0"/>
                <a:cs typeface="Arial" panose="020B0604020202020204" pitchFamily="34" charset="0"/>
              </a:rPr>
              <a:t>weeks, particularly in patients with multiple sclerosis or diabetes mellitus. </a:t>
            </a:r>
            <a:r>
              <a:rPr lang="en-US" sz="1200" dirty="0" smtClean="0">
                <a:latin typeface="Arial" panose="020B0604020202020204" pitchFamily="34" charset="0"/>
                <a:cs typeface="Arial" panose="020B0604020202020204" pitchFamily="34" charset="0"/>
              </a:rPr>
              <a:t>Depending on </a:t>
            </a:r>
            <a:r>
              <a:rPr lang="en-US" sz="1200" dirty="0">
                <a:latin typeface="Arial" panose="020B0604020202020204" pitchFamily="34" charset="0"/>
                <a:cs typeface="Arial" panose="020B0604020202020204" pitchFamily="34" charset="0"/>
              </a:rPr>
              <a:t>patient symptoms, institute catheterization if PVR urine volume exceeds 200 mL </a:t>
            </a:r>
            <a:r>
              <a:rPr lang="en-US" sz="1200" dirty="0" smtClean="0">
                <a:latin typeface="Arial" panose="020B0604020202020204" pitchFamily="34" charset="0"/>
                <a:cs typeface="Arial" panose="020B0604020202020204" pitchFamily="34" charset="0"/>
              </a:rPr>
              <a:t>and continue </a:t>
            </a:r>
            <a:r>
              <a:rPr lang="en-US" sz="1200" dirty="0">
                <a:latin typeface="Arial" panose="020B0604020202020204" pitchFamily="34" charset="0"/>
                <a:cs typeface="Arial" panose="020B0604020202020204" pitchFamily="34" charset="0"/>
              </a:rPr>
              <a:t>until PVR falls below 200 mL. Instruct patients to contact their physician if </a:t>
            </a:r>
            <a:r>
              <a:rPr lang="en-US" sz="1200" dirty="0" smtClean="0">
                <a:latin typeface="Arial" panose="020B0604020202020204" pitchFamily="34" charset="0"/>
                <a:cs typeface="Arial" panose="020B0604020202020204" pitchFamily="34" charset="0"/>
              </a:rPr>
              <a:t>they experience </a:t>
            </a:r>
            <a:r>
              <a:rPr lang="en-US" sz="1200" dirty="0">
                <a:latin typeface="Arial" panose="020B0604020202020204" pitchFamily="34" charset="0"/>
                <a:cs typeface="Arial" panose="020B0604020202020204" pitchFamily="34" charset="0"/>
              </a:rPr>
              <a:t>difficulty in voiding as catheterization may be required</a:t>
            </a:r>
            <a:r>
              <a:rPr lang="en-US" sz="1200" dirty="0" smtClean="0">
                <a:latin typeface="Arial" panose="020B0604020202020204" pitchFamily="34" charset="0"/>
                <a:cs typeface="Arial" panose="020B0604020202020204" pitchFamily="34" charset="0"/>
              </a:rPr>
              <a:t>.</a:t>
            </a:r>
            <a:br>
              <a:rPr lang="en-US" sz="1200" dirty="0" smtClean="0">
                <a:latin typeface="Arial" panose="020B0604020202020204" pitchFamily="34" charset="0"/>
                <a:cs typeface="Arial" panose="020B0604020202020204" pitchFamily="34" charset="0"/>
              </a:rPr>
            </a:br>
            <a:r>
              <a:rPr lang="en-US" sz="1200" i="1" dirty="0" smtClean="0">
                <a:latin typeface="Arial" panose="020B0604020202020204" pitchFamily="34" charset="0"/>
                <a:cs typeface="Arial" panose="020B0604020202020204" pitchFamily="34" charset="0"/>
              </a:rPr>
              <a:t>Overactive </a:t>
            </a:r>
            <a:r>
              <a:rPr lang="en-US" sz="1200" i="1" dirty="0">
                <a:latin typeface="Arial" panose="020B0604020202020204" pitchFamily="34" charset="0"/>
                <a:cs typeface="Arial" panose="020B0604020202020204" pitchFamily="34" charset="0"/>
              </a:rPr>
              <a:t>Bladder</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dirty="0">
                <a:latin typeface="Arial" panose="020B0604020202020204" pitchFamily="34" charset="0"/>
                <a:cs typeface="Arial" panose="020B0604020202020204" pitchFamily="34" charset="0"/>
              </a:rPr>
              <a:t>In clinical trials, 6.5% of patients (36/552) initiated clean intermittent catheterization </a:t>
            </a:r>
            <a:r>
              <a:rPr lang="en-US" sz="1200" dirty="0" smtClean="0">
                <a:latin typeface="Arial" panose="020B0604020202020204" pitchFamily="34" charset="0"/>
                <a:cs typeface="Arial" panose="020B0604020202020204" pitchFamily="34" charset="0"/>
              </a:rPr>
              <a:t>for urinary </a:t>
            </a:r>
            <a:r>
              <a:rPr lang="en-US" sz="1200" dirty="0">
                <a:latin typeface="Arial" panose="020B0604020202020204" pitchFamily="34" charset="0"/>
                <a:cs typeface="Arial" panose="020B0604020202020204" pitchFamily="34" charset="0"/>
              </a:rPr>
              <a:t>retention following treatment with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100 Units as compared to 0.4% </a:t>
            </a:r>
            <a:r>
              <a:rPr lang="en-US" sz="1200" dirty="0" smtClean="0">
                <a:latin typeface="Arial" panose="020B0604020202020204" pitchFamily="34" charset="0"/>
                <a:cs typeface="Arial" panose="020B0604020202020204" pitchFamily="34" charset="0"/>
              </a:rPr>
              <a:t>of patients </a:t>
            </a:r>
            <a:r>
              <a:rPr lang="en-US" sz="1200" dirty="0">
                <a:latin typeface="Arial" panose="020B0604020202020204" pitchFamily="34" charset="0"/>
                <a:cs typeface="Arial" panose="020B0604020202020204" pitchFamily="34" charset="0"/>
              </a:rPr>
              <a:t>(2/542) treated with placebo. The median duration </a:t>
            </a:r>
            <a:r>
              <a:rPr lang="en-US" sz="1200" dirty="0" smtClean="0">
                <a:latin typeface="Arial" panose="020B0604020202020204" pitchFamily="34" charset="0"/>
                <a:cs typeface="Arial" panose="020B0604020202020204" pitchFamily="34" charset="0"/>
              </a:rPr>
              <a:t>of catheterization </a:t>
            </a:r>
            <a:r>
              <a:rPr lang="en-US" sz="1200" dirty="0">
                <a:latin typeface="Arial" panose="020B0604020202020204" pitchFamily="34" charset="0"/>
                <a:cs typeface="Arial" panose="020B0604020202020204" pitchFamily="34" charset="0"/>
              </a:rPr>
              <a:t>for patients treated with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100 Units was 63 days (minimum 1 day to maximum 214 days)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as </a:t>
            </a:r>
            <a:r>
              <a:rPr lang="en-US" sz="1200" dirty="0">
                <a:latin typeface="Arial" panose="020B0604020202020204" pitchFamily="34" charset="0"/>
                <a:cs typeface="Arial" panose="020B0604020202020204" pitchFamily="34" charset="0"/>
              </a:rPr>
              <a:t>compared to a median duration 11 days (minimum 3 days to maximum 18 days) for patients receiving placebo.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Patients </a:t>
            </a:r>
            <a:r>
              <a:rPr lang="en-US" sz="1200" dirty="0">
                <a:latin typeface="Arial" panose="020B0604020202020204" pitchFamily="34" charset="0"/>
                <a:cs typeface="Arial" panose="020B0604020202020204" pitchFamily="34" charset="0"/>
              </a:rPr>
              <a:t>with diabetes mellitus treated with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were more likely to develop urinary retention than non-diabetics.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In </a:t>
            </a:r>
            <a:r>
              <a:rPr lang="en-US" sz="1200" dirty="0">
                <a:latin typeface="Arial" panose="020B0604020202020204" pitchFamily="34" charset="0"/>
                <a:cs typeface="Arial" panose="020B0604020202020204" pitchFamily="34" charset="0"/>
              </a:rPr>
              <a:t>clinical trials, 12.3% of patients (10/81) with diabetes developed urinary retention following treatment with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100 </a:t>
            </a:r>
            <a:r>
              <a:rPr lang="en-US" sz="1200" dirty="0">
                <a:latin typeface="Arial" panose="020B0604020202020204" pitchFamily="34" charset="0"/>
                <a:cs typeface="Arial" panose="020B0604020202020204" pitchFamily="34" charset="0"/>
              </a:rPr>
              <a:t>Units vs. 0% patients (0/69) treated with placebo. In patients without diabetes, 6.3% of patients (33/526) developed urinary retention following treatment with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100 Units vs. 0.6% of patients (3/516) treated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with </a:t>
            </a:r>
            <a:r>
              <a:rPr lang="en-US" sz="1200" dirty="0">
                <a:latin typeface="Arial" panose="020B0604020202020204" pitchFamily="34" charset="0"/>
                <a:cs typeface="Arial" panose="020B0604020202020204" pitchFamily="34" charset="0"/>
              </a:rPr>
              <a:t>placebo</a:t>
            </a:r>
            <a:r>
              <a:rPr lang="en-US" sz="1200" dirty="0" smtClean="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p:txBody>
      </p:sp>
      <p:sp>
        <p:nvSpPr>
          <p:cNvPr id="6" name="TextBox 5"/>
          <p:cNvSpPr txBox="1">
            <a:spLocks noChangeArrowheads="1"/>
          </p:cNvSpPr>
          <p:nvPr/>
        </p:nvSpPr>
        <p:spPr bwMode="auto">
          <a:xfrm>
            <a:off x="446088" y="5626100"/>
            <a:ext cx="828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buNone/>
            </a:pPr>
            <a:r>
              <a:rPr lang="en-US" sz="1200" b="1" dirty="0" smtClean="0"/>
              <a:t>Please see additional Important Safety Information on the next slide.</a:t>
            </a:r>
          </a:p>
        </p:txBody>
      </p:sp>
    </p:spTree>
    <p:extLst>
      <p:ext uri="{BB962C8B-B14F-4D97-AF65-F5344CB8AC3E}">
        <p14:creationId xmlns:p14="http://schemas.microsoft.com/office/powerpoint/2010/main" val="2394353929"/>
      </p:ext>
    </p:extLst>
  </p:cSld>
  <p:clrMapOvr>
    <a:masterClrMapping/>
  </p:clrMapOvr>
  <p:transition spd="med">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3324"/>
            <a:ext cx="8839200" cy="914400"/>
          </a:xfrm>
        </p:spPr>
        <p:txBody>
          <a:bodyPr>
            <a:noAutofit/>
          </a:bodyPr>
          <a:lstStyle/>
          <a:p>
            <a:r>
              <a:rPr lang="en-US" sz="1800" dirty="0" smtClean="0"/>
              <a:t>BOTOX</a:t>
            </a:r>
            <a:r>
              <a:rPr lang="en-US" sz="1800" baseline="30000" dirty="0" smtClean="0"/>
              <a:t>®</a:t>
            </a:r>
            <a:r>
              <a:rPr lang="en-US" sz="1800" dirty="0" smtClean="0"/>
              <a:t> (onabotulinumtoxinA) &amp; BOTOX</a:t>
            </a:r>
            <a:r>
              <a:rPr lang="en-US" sz="1800" baseline="30000" dirty="0" smtClean="0"/>
              <a:t>®</a:t>
            </a:r>
            <a:r>
              <a:rPr lang="en-US" sz="1800" dirty="0" smtClean="0"/>
              <a:t> Cosmetic (onabotulinumtoxinA) Important </a:t>
            </a:r>
            <a:r>
              <a:rPr lang="en-US" sz="1800" dirty="0"/>
              <a:t>Safety </a:t>
            </a:r>
            <a:r>
              <a:rPr lang="en-US" sz="1800" dirty="0" smtClean="0"/>
              <a:t>Information </a:t>
            </a:r>
            <a:r>
              <a:rPr lang="en-US" sz="1800" b="0" dirty="0" smtClean="0"/>
              <a:t>(continued)</a:t>
            </a:r>
            <a:endParaRPr lang="en-US" sz="1800" b="0" dirty="0"/>
          </a:p>
        </p:txBody>
      </p:sp>
      <p:sp>
        <p:nvSpPr>
          <p:cNvPr id="6" name="TextBox 5"/>
          <p:cNvSpPr txBox="1">
            <a:spLocks noChangeArrowheads="1"/>
          </p:cNvSpPr>
          <p:nvPr/>
        </p:nvSpPr>
        <p:spPr bwMode="auto">
          <a:xfrm>
            <a:off x="446088" y="5626100"/>
            <a:ext cx="828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buNone/>
            </a:pPr>
            <a:r>
              <a:rPr lang="en-US" sz="1200" b="1" dirty="0" smtClean="0"/>
              <a:t>Please see additional Important Safety Information on the next slide.</a:t>
            </a:r>
          </a:p>
        </p:txBody>
      </p:sp>
      <p:sp>
        <p:nvSpPr>
          <p:cNvPr id="5" name="Content Placeholder 2"/>
          <p:cNvSpPr txBox="1">
            <a:spLocks/>
          </p:cNvSpPr>
          <p:nvPr/>
        </p:nvSpPr>
        <p:spPr>
          <a:xfrm>
            <a:off x="452438" y="1027113"/>
            <a:ext cx="8312150" cy="4678362"/>
          </a:xfrm>
          <a:prstGeom prst="rect">
            <a:avLst/>
          </a:prstGeom>
        </p:spPr>
        <p:txBody>
          <a:bodyPr vert="horz" lIns="91440" tIns="45720" rIns="91440" bIns="45720" rtlCol="0">
            <a:noAutofit/>
          </a:bodyPr>
          <a:lstStyle>
            <a:lvl1pPr marL="230188" indent="-230188" algn="l" defTabSz="914400" rtl="0" eaLnBrk="1" latinLnBrk="0" hangingPunct="1">
              <a:spcBef>
                <a:spcPts val="600"/>
              </a:spcBef>
              <a:buClr>
                <a:srgbClr val="216EB6"/>
              </a:buClr>
              <a:buFont typeface="Arial" pitchFamily="34" charset="0"/>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ts val="600"/>
              </a:spcBef>
              <a:buClr>
                <a:srgbClr val="216EB6"/>
              </a:buClr>
              <a:buFont typeface="Arial" pitchFamily="34" charset="0"/>
              <a:buChar char="–"/>
              <a:defRPr sz="1800" kern="1200">
                <a:solidFill>
                  <a:schemeClr val="tx1"/>
                </a:solidFill>
                <a:latin typeface="Arial" pitchFamily="34" charset="0"/>
                <a:ea typeface="+mn-ea"/>
                <a:cs typeface="Arial" pitchFamily="34" charset="0"/>
              </a:defRPr>
            </a:lvl2pPr>
            <a:lvl3pPr marL="1082675" indent="-168275" algn="l" defTabSz="914400" rtl="0" eaLnBrk="1" latinLnBrk="0" hangingPunct="1">
              <a:spcBef>
                <a:spcPts val="600"/>
              </a:spcBef>
              <a:buClr>
                <a:srgbClr val="216EB6"/>
              </a:buClr>
              <a:buFont typeface="Arial" pitchFamily="34" charset="0"/>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ts val="600"/>
              </a:spcBef>
              <a:buClr>
                <a:srgbClr val="216EB6"/>
              </a:buClr>
              <a:buFont typeface="Arial" pitchFamily="34" charset="0"/>
              <a:buChar char="–"/>
              <a:defRPr sz="1400" kern="1200">
                <a:solidFill>
                  <a:schemeClr val="tx1"/>
                </a:solidFill>
                <a:latin typeface="Arial" pitchFamily="34" charset="0"/>
                <a:ea typeface="+mn-ea"/>
                <a:cs typeface="Arial" pitchFamily="34" charset="0"/>
              </a:defRPr>
            </a:lvl4pPr>
            <a:lvl5pPr marL="1997075" indent="-168275" algn="l" defTabSz="914400" rtl="0" eaLnBrk="1" latinLnBrk="0" hangingPunct="1">
              <a:spcBef>
                <a:spcPts val="600"/>
              </a:spcBef>
              <a:buClr>
                <a:srgbClr val="216EB6"/>
              </a:buClr>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00"/>
              </a:spcBef>
              <a:buFont typeface="Arial" pitchFamily="34" charset="0"/>
              <a:buNone/>
            </a:pPr>
            <a:r>
              <a:rPr lang="en-US" sz="1200" i="1" smtClean="0"/>
              <a:t>Detrusor Overactivity Associated With a Neurologic Condition</a:t>
            </a:r>
            <a:endParaRPr lang="en-US" sz="1200" smtClean="0"/>
          </a:p>
          <a:p>
            <a:pPr marL="0" indent="0">
              <a:spcBef>
                <a:spcPts val="100"/>
              </a:spcBef>
              <a:buFont typeface="Arial" pitchFamily="34" charset="0"/>
              <a:buNone/>
            </a:pPr>
            <a:r>
              <a:rPr lang="en-US" sz="1200" smtClean="0"/>
              <a:t>In clinical trials, 30.6% of patients (33/108) who were not using clean intermittent catheterization (CIC) prior to injection, required catheterization for urinary retention following treatment with BOTOX</a:t>
            </a:r>
            <a:r>
              <a:rPr lang="en-US" sz="1200" baseline="30000" smtClean="0"/>
              <a:t>®</a:t>
            </a:r>
            <a:r>
              <a:rPr lang="en-US" sz="1200" smtClean="0"/>
              <a:t> 200 Units as compared to 6.7% of patients (7/104) treated with placebo. The median duration of post-injection catheterization for these patients treated </a:t>
            </a:r>
            <a:br>
              <a:rPr lang="en-US" sz="1200" smtClean="0"/>
            </a:br>
            <a:r>
              <a:rPr lang="en-US" sz="1200" smtClean="0"/>
              <a:t>with BOTOX</a:t>
            </a:r>
            <a:r>
              <a:rPr lang="en-US" sz="1200" baseline="30000" smtClean="0"/>
              <a:t>®</a:t>
            </a:r>
            <a:r>
              <a:rPr lang="en-US" sz="1200" smtClean="0"/>
              <a:t> 200 Units (n=33) was 289 days (minimum 1 day to maximum 530 days) as compared to a median </a:t>
            </a:r>
            <a:br>
              <a:rPr lang="en-US" sz="1200" smtClean="0"/>
            </a:br>
            <a:r>
              <a:rPr lang="en-US" sz="1200" smtClean="0"/>
              <a:t>duration 358 days (minimum 2 days to maximum 379 days) for patients receiving placebo (n=7). </a:t>
            </a:r>
            <a:br>
              <a:rPr lang="en-US" sz="1200" smtClean="0"/>
            </a:br>
            <a:r>
              <a:rPr lang="en-US" sz="1200" smtClean="0"/>
              <a:t>Among patients not using CIC at baseline, those with MS were more likely to require CIC post-injection than those </a:t>
            </a:r>
            <a:br>
              <a:rPr lang="en-US" sz="1200" smtClean="0"/>
            </a:br>
            <a:r>
              <a:rPr lang="en-US" sz="1200" smtClean="0"/>
              <a:t>with SCI.</a:t>
            </a:r>
          </a:p>
          <a:p>
            <a:pPr marL="0" indent="0">
              <a:spcBef>
                <a:spcPts val="1000"/>
              </a:spcBef>
              <a:buFont typeface="Arial" pitchFamily="34" charset="0"/>
              <a:buNone/>
            </a:pPr>
            <a:r>
              <a:rPr lang="en-US" sz="1200" b="1" smtClean="0"/>
              <a:t>Human Albumin and Transmission of Viral Diseases</a:t>
            </a:r>
            <a:endParaRPr lang="en-US" sz="1200" smtClean="0"/>
          </a:p>
          <a:p>
            <a:pPr marL="0" indent="0">
              <a:spcBef>
                <a:spcPts val="100"/>
              </a:spcBef>
              <a:buFont typeface="Arial" pitchFamily="34" charset="0"/>
              <a:buNone/>
            </a:pPr>
            <a:r>
              <a:rPr lang="en-US" sz="1200" smtClean="0"/>
              <a:t>This product contains albumin, a derivative of human blood. Based on effective donor screening and product manufacturing processes, it carries an extremely remote risk for transmission of viral diseases. A theoretical risk for transmission of Creutzfeldt-Jakob disease (CJD) is also considered extremely remote. No cases of transmission of viral diseases or CJD have ever been reported for albumin.</a:t>
            </a:r>
          </a:p>
          <a:p>
            <a:pPr marL="0" indent="0">
              <a:spcBef>
                <a:spcPts val="1000"/>
              </a:spcBef>
              <a:buFont typeface="Arial" pitchFamily="34" charset="0"/>
              <a:buNone/>
            </a:pPr>
            <a:r>
              <a:rPr lang="en-US" sz="1200" b="1" smtClean="0"/>
              <a:t>Pre-existing Conditions at the Injection Site</a:t>
            </a:r>
            <a:endParaRPr lang="en-US" sz="1200" smtClean="0"/>
          </a:p>
          <a:p>
            <a:pPr marL="0" indent="0">
              <a:spcBef>
                <a:spcPts val="0"/>
              </a:spcBef>
              <a:buFont typeface="Arial" pitchFamily="34" charset="0"/>
              <a:buNone/>
            </a:pPr>
            <a:r>
              <a:rPr lang="en-US" sz="1200" smtClean="0"/>
              <a:t>Caution should be used when BOTOX</a:t>
            </a:r>
            <a:r>
              <a:rPr lang="en-US" sz="1200" baseline="30000" smtClean="0"/>
              <a:t>®</a:t>
            </a:r>
            <a:r>
              <a:rPr lang="en-US" sz="1200" smtClean="0"/>
              <a:t> Cosmetic treatment is used in the presence of inflammation at the proposed injection site(s) or when excessive weakness or atrophy is present in the target muscle(s).</a:t>
            </a:r>
          </a:p>
          <a:p>
            <a:pPr marL="0" indent="0">
              <a:spcBef>
                <a:spcPts val="1000"/>
              </a:spcBef>
              <a:buFont typeface="Arial" pitchFamily="34" charset="0"/>
              <a:buNone/>
            </a:pPr>
            <a:r>
              <a:rPr lang="en-US" sz="1200" b="1" smtClean="0"/>
              <a:t>ADVERSE REACTIONS</a:t>
            </a:r>
            <a:endParaRPr lang="en-US" sz="1200" smtClean="0"/>
          </a:p>
          <a:p>
            <a:pPr marL="0" indent="0">
              <a:spcBef>
                <a:spcPts val="100"/>
              </a:spcBef>
              <a:buFont typeface="Arial" pitchFamily="34" charset="0"/>
              <a:buNone/>
            </a:pPr>
            <a:r>
              <a:rPr lang="en-US" sz="1200" smtClean="0"/>
              <a:t>The following adverse reactions to BOTOX</a:t>
            </a:r>
            <a:r>
              <a:rPr lang="en-US" sz="1200" baseline="30000" smtClean="0"/>
              <a:t>®</a:t>
            </a:r>
            <a:r>
              <a:rPr lang="en-US" sz="1200" smtClean="0"/>
              <a:t> for injection are discussed in greater detail in the following sections: Spread of Toxin Effect (see Boxed Warning); Hypersensitivity Reactions (see </a:t>
            </a:r>
            <a:r>
              <a:rPr lang="en-US" sz="1200" i="1" smtClean="0"/>
              <a:t>Contraindications </a:t>
            </a:r>
            <a:r>
              <a:rPr lang="en-US" sz="1200" smtClean="0"/>
              <a:t>and </a:t>
            </a:r>
            <a:r>
              <a:rPr lang="en-US" sz="1200" i="1" smtClean="0"/>
              <a:t>Warnings and Precautions</a:t>
            </a:r>
            <a:r>
              <a:rPr lang="en-US" sz="1200" smtClean="0"/>
              <a:t>); Dysphagia and Breathing Difficulties in Treatment of Cervical Dystonia (see </a:t>
            </a:r>
            <a:r>
              <a:rPr lang="en-US" sz="1200" i="1" smtClean="0"/>
              <a:t>Warnings and Precautions</a:t>
            </a:r>
            <a:r>
              <a:rPr lang="en-US" sz="1200" smtClean="0"/>
              <a:t>); Bronchitis and Upper Respiratory Tract Infections in Patients Treated for Spasticity (see </a:t>
            </a:r>
            <a:r>
              <a:rPr lang="en-US" sz="1200" i="1" smtClean="0"/>
              <a:t>Warnings and</a:t>
            </a:r>
            <a:r>
              <a:rPr lang="en-US" sz="1200" smtClean="0"/>
              <a:t> </a:t>
            </a:r>
            <a:r>
              <a:rPr lang="en-US" sz="1200" i="1" smtClean="0"/>
              <a:t>Precautions</a:t>
            </a:r>
            <a:r>
              <a:rPr lang="en-US" sz="1200" smtClean="0"/>
              <a:t>) and Urinary Retention in Patients treated for Bladder Dysfunction (see </a:t>
            </a:r>
            <a:r>
              <a:rPr lang="en-US" sz="1200" i="1" smtClean="0"/>
              <a:t>Warnings and Precautions</a:t>
            </a:r>
            <a:r>
              <a:rPr lang="en-US" sz="1200" smtClean="0"/>
              <a:t>).</a:t>
            </a:r>
            <a:endParaRPr lang="en-US" sz="1200" dirty="0"/>
          </a:p>
        </p:txBody>
      </p:sp>
    </p:spTree>
    <p:extLst>
      <p:ext uri="{BB962C8B-B14F-4D97-AF65-F5344CB8AC3E}">
        <p14:creationId xmlns:p14="http://schemas.microsoft.com/office/powerpoint/2010/main" val="1769859577"/>
      </p:ext>
    </p:extLst>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0"/>
            <a:ext cx="8839200" cy="914400"/>
          </a:xfrm>
        </p:spPr>
        <p:txBody>
          <a:bodyPr>
            <a:noAutofit/>
          </a:bodyPr>
          <a:lstStyle/>
          <a:p>
            <a:r>
              <a:rPr lang="en-US" sz="1800" dirty="0" smtClean="0"/>
              <a:t>BOTOX</a:t>
            </a:r>
            <a:r>
              <a:rPr lang="en-US" sz="1800" baseline="30000" dirty="0" smtClean="0"/>
              <a:t>®</a:t>
            </a:r>
            <a:r>
              <a:rPr lang="en-US" sz="1800" dirty="0" smtClean="0"/>
              <a:t> (onabotulinumtoxinA) &amp; BOTOX</a:t>
            </a:r>
            <a:r>
              <a:rPr lang="en-US" sz="1800" baseline="30000" dirty="0" smtClean="0"/>
              <a:t>®</a:t>
            </a:r>
            <a:r>
              <a:rPr lang="en-US" sz="1800" dirty="0" smtClean="0"/>
              <a:t> Cosmetic (onabotulinumtoxinA) Important </a:t>
            </a:r>
            <a:r>
              <a:rPr lang="en-US" sz="1800" dirty="0"/>
              <a:t>Safety </a:t>
            </a:r>
            <a:r>
              <a:rPr lang="en-US" sz="1800" dirty="0" smtClean="0"/>
              <a:t>Information </a:t>
            </a:r>
            <a:r>
              <a:rPr lang="en-US" sz="1800" b="0" dirty="0" smtClean="0"/>
              <a:t>(continued)</a:t>
            </a:r>
            <a:endParaRPr lang="en-US" sz="1800" b="0" dirty="0"/>
          </a:p>
        </p:txBody>
      </p:sp>
      <p:sp>
        <p:nvSpPr>
          <p:cNvPr id="3" name="Content Placeholder 2"/>
          <p:cNvSpPr>
            <a:spLocks noGrp="1"/>
          </p:cNvSpPr>
          <p:nvPr>
            <p:ph idx="4294967295"/>
          </p:nvPr>
        </p:nvSpPr>
        <p:spPr>
          <a:xfrm>
            <a:off x="446088" y="1035852"/>
            <a:ext cx="8482117" cy="4590248"/>
          </a:xfrm>
        </p:spPr>
        <p:txBody>
          <a:bodyPr>
            <a:noAutofit/>
          </a:bodyPr>
          <a:lstStyle/>
          <a:p>
            <a:pPr marL="0" indent="0">
              <a:spcBef>
                <a:spcPts val="0"/>
              </a:spcBef>
              <a:buNone/>
            </a:pPr>
            <a:r>
              <a:rPr lang="en-US" sz="1100" b="1" dirty="0"/>
              <a:t>ADVERSE </a:t>
            </a:r>
            <a:r>
              <a:rPr lang="en-US" sz="1100" b="1" dirty="0" smtClean="0"/>
              <a:t>REACTIONS (cont.)</a:t>
            </a:r>
            <a:br>
              <a:rPr lang="en-US" sz="1100" b="1" dirty="0" smtClean="0"/>
            </a:br>
            <a:r>
              <a:rPr lang="en-US" sz="1100" b="1" dirty="0" smtClean="0"/>
              <a:t>Overactive </a:t>
            </a:r>
            <a:r>
              <a:rPr lang="en-US" sz="1100" b="1" dirty="0"/>
              <a:t>Bladder</a:t>
            </a:r>
            <a:endParaRPr lang="en-US" sz="1100" dirty="0"/>
          </a:p>
          <a:p>
            <a:pPr marL="0" indent="0">
              <a:spcBef>
                <a:spcPts val="0"/>
              </a:spcBef>
              <a:buNone/>
            </a:pPr>
            <a:r>
              <a:rPr lang="en-US" sz="1100" dirty="0"/>
              <a:t>The most frequently reported adverse reactions for overactive </a:t>
            </a:r>
            <a:r>
              <a:rPr lang="en-US" sz="1100" dirty="0" smtClean="0"/>
              <a:t>bladder occurring within 12 </a:t>
            </a:r>
            <a:r>
              <a:rPr lang="en-US" sz="1100" dirty="0"/>
              <a:t>weeks of injection include urinary tract infection (BOTOX</a:t>
            </a:r>
            <a:r>
              <a:rPr lang="en-US" sz="1100" baseline="30000" dirty="0"/>
              <a:t>®</a:t>
            </a:r>
            <a:r>
              <a:rPr lang="en-US" sz="1100" dirty="0"/>
              <a:t> 18%, placebo 6</a:t>
            </a:r>
            <a:r>
              <a:rPr lang="en-US" sz="1100" dirty="0" smtClean="0"/>
              <a:t>%), dysuria </a:t>
            </a:r>
            <a:r>
              <a:rPr lang="en-US" sz="1100" dirty="0"/>
              <a:t>(BOTOX</a:t>
            </a:r>
            <a:r>
              <a:rPr lang="en-US" sz="1100" baseline="30000" dirty="0"/>
              <a:t>®</a:t>
            </a:r>
            <a:r>
              <a:rPr lang="en-US" sz="1100" dirty="0"/>
              <a:t> 9%, placebo 7%), urinary retention (BOTOX</a:t>
            </a:r>
            <a:r>
              <a:rPr lang="en-US" sz="1100" baseline="30000" dirty="0"/>
              <a:t>®</a:t>
            </a:r>
            <a:r>
              <a:rPr lang="en-US" sz="1100" dirty="0"/>
              <a:t> </a:t>
            </a:r>
            <a:r>
              <a:rPr lang="en-US" sz="1100" dirty="0" smtClean="0"/>
              <a:t>6</a:t>
            </a:r>
            <a:r>
              <a:rPr lang="en-US" sz="1100" dirty="0"/>
              <a:t>%, placebo 0</a:t>
            </a:r>
            <a:r>
              <a:rPr lang="en-US" sz="1100" dirty="0" smtClean="0"/>
              <a:t>%), bacteriuria </a:t>
            </a:r>
            <a:r>
              <a:rPr lang="en-US" sz="1100" dirty="0"/>
              <a:t>(BOTOX</a:t>
            </a:r>
            <a:r>
              <a:rPr lang="en-US" sz="1100" baseline="30000" dirty="0"/>
              <a:t>®</a:t>
            </a:r>
            <a:r>
              <a:rPr lang="en-US" sz="1100" dirty="0"/>
              <a:t> 4%, placebo 2%), and residual urine volume (BOTOX</a:t>
            </a:r>
            <a:r>
              <a:rPr lang="en-US" sz="1100" baseline="30000" dirty="0"/>
              <a:t>®</a:t>
            </a:r>
            <a:r>
              <a:rPr lang="en-US" sz="1100" dirty="0"/>
              <a:t> 3</a:t>
            </a:r>
            <a:r>
              <a:rPr lang="en-US" sz="1100" dirty="0" smtClean="0"/>
              <a:t>%, placebo </a:t>
            </a:r>
            <a:r>
              <a:rPr lang="en-US" sz="1100" dirty="0"/>
              <a:t>0%). </a:t>
            </a:r>
            <a:endParaRPr lang="en-US" sz="1100" dirty="0" smtClean="0"/>
          </a:p>
          <a:p>
            <a:pPr marL="0" indent="0">
              <a:spcBef>
                <a:spcPts val="0"/>
              </a:spcBef>
              <a:buNone/>
            </a:pPr>
            <a:r>
              <a:rPr lang="en-US" sz="1100" dirty="0" smtClean="0"/>
              <a:t>A </a:t>
            </a:r>
            <a:r>
              <a:rPr lang="en-US" sz="1100" dirty="0"/>
              <a:t>higher incidence of urinary tract infection was observed in patients with diabetes mellitus treated with </a:t>
            </a:r>
            <a:r>
              <a:rPr lang="en-US" sz="1100" dirty="0" smtClean="0"/>
              <a:t>BOTOX</a:t>
            </a:r>
            <a:r>
              <a:rPr lang="en-US" sz="1100" baseline="30000" dirty="0" smtClean="0"/>
              <a:t>®</a:t>
            </a:r>
            <a:r>
              <a:rPr lang="en-US" sz="1100" dirty="0"/>
              <a:t> </a:t>
            </a:r>
            <a:r>
              <a:rPr lang="en-US" sz="1100" dirty="0" smtClean="0"/>
              <a:t>100 </a:t>
            </a:r>
            <a:r>
              <a:rPr lang="en-US" sz="1100" dirty="0"/>
              <a:t>Units and placebo than </a:t>
            </a:r>
            <a:r>
              <a:rPr lang="en-US" sz="1100" dirty="0" smtClean="0"/>
              <a:t>non-diabetics. </a:t>
            </a:r>
          </a:p>
          <a:p>
            <a:pPr marL="0" indent="0">
              <a:spcBef>
                <a:spcPts val="0"/>
              </a:spcBef>
              <a:buNone/>
            </a:pPr>
            <a:r>
              <a:rPr lang="en-US" sz="1100" dirty="0" smtClean="0"/>
              <a:t>The </a:t>
            </a:r>
            <a:r>
              <a:rPr lang="en-US" sz="1100" dirty="0"/>
              <a:t>incidence of UTI increased in patients who experienced a maximum </a:t>
            </a:r>
            <a:r>
              <a:rPr lang="en-US" sz="1100" dirty="0" smtClean="0"/>
              <a:t>post-void residual </a:t>
            </a:r>
            <a:r>
              <a:rPr lang="en-US" sz="1100" dirty="0"/>
              <a:t>(PVR) urine volume </a:t>
            </a:r>
            <a:r>
              <a:rPr lang="en-US" sz="1100" dirty="0" smtClean="0"/>
              <a:t>≥200 </a:t>
            </a:r>
            <a:r>
              <a:rPr lang="en-US" sz="1100" dirty="0"/>
              <a:t>mL following BOTOX</a:t>
            </a:r>
            <a:r>
              <a:rPr lang="en-US" sz="1100" baseline="30000" dirty="0"/>
              <a:t>®</a:t>
            </a:r>
            <a:r>
              <a:rPr lang="en-US" sz="1100" dirty="0"/>
              <a:t> injection compared to </a:t>
            </a:r>
            <a:r>
              <a:rPr lang="en-US" sz="1100" dirty="0" smtClean="0"/>
              <a:t>those with </a:t>
            </a:r>
            <a:r>
              <a:rPr lang="en-US" sz="1100" dirty="0"/>
              <a:t>a maximum PVR &lt;200 mL following BOTOX</a:t>
            </a:r>
            <a:r>
              <a:rPr lang="en-US" sz="1100" baseline="30000" dirty="0"/>
              <a:t>®</a:t>
            </a:r>
            <a:r>
              <a:rPr lang="en-US" sz="1100" dirty="0"/>
              <a:t> injection, 44% versus 23</a:t>
            </a:r>
            <a:r>
              <a:rPr lang="en-US" sz="1100" dirty="0" smtClean="0"/>
              <a:t>%, respectively.</a:t>
            </a:r>
            <a:r>
              <a:rPr lang="en-US" sz="1100" dirty="0"/>
              <a:t/>
            </a:r>
            <a:br>
              <a:rPr lang="en-US" sz="1100" dirty="0"/>
            </a:br>
            <a:r>
              <a:rPr lang="en-US" sz="1100" dirty="0" smtClean="0"/>
              <a:t/>
            </a:r>
            <a:br>
              <a:rPr lang="en-US" sz="1100" dirty="0" smtClean="0"/>
            </a:br>
            <a:r>
              <a:rPr lang="en-US" sz="1100" b="1" dirty="0" smtClean="0"/>
              <a:t>Detrusor </a:t>
            </a:r>
            <a:r>
              <a:rPr lang="en-US" sz="1100" b="1" dirty="0"/>
              <a:t>Overactivity associated with a Neurologic Condition</a:t>
            </a:r>
            <a:endParaRPr lang="en-US" sz="1100" dirty="0"/>
          </a:p>
          <a:p>
            <a:pPr marL="0" indent="0">
              <a:spcBef>
                <a:spcPts val="0"/>
              </a:spcBef>
              <a:buNone/>
            </a:pPr>
            <a:r>
              <a:rPr lang="en-US" sz="1100" dirty="0"/>
              <a:t>The most frequently reported adverse reactions within 12 weeks of BOTOX</a:t>
            </a:r>
            <a:r>
              <a:rPr lang="en-US" sz="1100" baseline="30000" dirty="0"/>
              <a:t>®</a:t>
            </a:r>
            <a:r>
              <a:rPr lang="en-US" sz="1100" dirty="0"/>
              <a:t> </a:t>
            </a:r>
            <a:r>
              <a:rPr lang="en-US" sz="1100" dirty="0" smtClean="0"/>
              <a:t>injection for </a:t>
            </a:r>
            <a:r>
              <a:rPr lang="en-US" sz="1100" dirty="0"/>
              <a:t>detrusor overactivity associated with a neurologic condition include urinary </a:t>
            </a:r>
            <a:r>
              <a:rPr lang="en-US" sz="1100" dirty="0" smtClean="0"/>
              <a:t>tract infection </a:t>
            </a:r>
            <a:r>
              <a:rPr lang="en-US" sz="1100" dirty="0"/>
              <a:t>(BOTOX</a:t>
            </a:r>
            <a:r>
              <a:rPr lang="en-US" sz="1100" baseline="30000" dirty="0"/>
              <a:t>®</a:t>
            </a:r>
            <a:r>
              <a:rPr lang="en-US" sz="1100" dirty="0"/>
              <a:t> 24%, placebo 17%), urinary retention (BOTOX</a:t>
            </a:r>
            <a:r>
              <a:rPr lang="en-US" sz="1100" baseline="30000" dirty="0"/>
              <a:t>®</a:t>
            </a:r>
            <a:r>
              <a:rPr lang="en-US" sz="1100" dirty="0"/>
              <a:t> 17%, placebo 3</a:t>
            </a:r>
            <a:r>
              <a:rPr lang="en-US" sz="1100" dirty="0" smtClean="0"/>
              <a:t>%), hematuria </a:t>
            </a:r>
            <a:r>
              <a:rPr lang="en-US" sz="1100" dirty="0"/>
              <a:t>(BOTOX</a:t>
            </a:r>
            <a:r>
              <a:rPr lang="en-US" sz="1100" baseline="30000" dirty="0"/>
              <a:t>®</a:t>
            </a:r>
            <a:r>
              <a:rPr lang="en-US" sz="1100" dirty="0"/>
              <a:t> 4%, placebo 3</a:t>
            </a:r>
            <a:r>
              <a:rPr lang="en-US" sz="1100" dirty="0" smtClean="0"/>
              <a:t>%). </a:t>
            </a:r>
          </a:p>
          <a:p>
            <a:pPr marL="0" indent="0">
              <a:spcBef>
                <a:spcPts val="0"/>
              </a:spcBef>
              <a:buNone/>
            </a:pPr>
            <a:r>
              <a:rPr lang="en-US" sz="1100" dirty="0" smtClean="0"/>
              <a:t>The </a:t>
            </a:r>
            <a:r>
              <a:rPr lang="en-US" sz="1100" dirty="0"/>
              <a:t>following adverse event rates were reported at any time following initial </a:t>
            </a:r>
            <a:r>
              <a:rPr lang="en-US" sz="1100" dirty="0" smtClean="0"/>
              <a:t>injection and </a:t>
            </a:r>
            <a:r>
              <a:rPr lang="en-US" sz="1100" dirty="0"/>
              <a:t>prior to reinjection or study exit (median duration of 44 weeks of exposure): urinary tract infections (49%), urinary retention (17%), constipation (4%), muscular weakness (4%), dysuria (4%), fall (3%), gait disturbance (3%), and muscle spasm (2</a:t>
            </a:r>
            <a:r>
              <a:rPr lang="en-US" sz="1100" dirty="0" smtClean="0"/>
              <a:t>%).</a:t>
            </a:r>
            <a:r>
              <a:rPr lang="en-US" sz="1100" dirty="0"/>
              <a:t/>
            </a:r>
            <a:br>
              <a:rPr lang="en-US" sz="1100" dirty="0"/>
            </a:br>
            <a:r>
              <a:rPr lang="en-US" sz="1100" dirty="0" smtClean="0"/>
              <a:t/>
            </a:r>
            <a:br>
              <a:rPr lang="en-US" sz="1100" dirty="0" smtClean="0"/>
            </a:br>
            <a:r>
              <a:rPr lang="en-US" sz="1100" b="1" dirty="0" smtClean="0"/>
              <a:t>Chronic </a:t>
            </a:r>
            <a:r>
              <a:rPr lang="en-US" sz="1100" b="1" dirty="0"/>
              <a:t>Migraine</a:t>
            </a:r>
            <a:endParaRPr lang="en-US" sz="1100" dirty="0"/>
          </a:p>
          <a:p>
            <a:pPr marL="0" indent="0">
              <a:spcBef>
                <a:spcPts val="0"/>
              </a:spcBef>
              <a:buNone/>
            </a:pPr>
            <a:r>
              <a:rPr lang="en-US" sz="1100" dirty="0"/>
              <a:t>The most frequently reported adverse reactions following injection of BOTOX</a:t>
            </a:r>
            <a:r>
              <a:rPr lang="en-US" sz="1100" baseline="30000" dirty="0"/>
              <a:t>®</a:t>
            </a:r>
            <a:r>
              <a:rPr lang="en-US" sz="1100" dirty="0"/>
              <a:t> </a:t>
            </a:r>
            <a:r>
              <a:rPr lang="en-US" sz="1100" dirty="0" smtClean="0"/>
              <a:t>for chronic </a:t>
            </a:r>
            <a:r>
              <a:rPr lang="en-US" sz="1100" dirty="0"/>
              <a:t>migraine include neck pain (9%), headache (5%), eyelid ptosis (4%), </a:t>
            </a:r>
            <a:r>
              <a:rPr lang="en-US" sz="1100" dirty="0" smtClean="0"/>
              <a:t>migraine (4</a:t>
            </a:r>
            <a:r>
              <a:rPr lang="en-US" sz="1100" dirty="0"/>
              <a:t>%), muscular weakness (4%), musculoskeletal stiffness (4%), bronchitis (3</a:t>
            </a:r>
            <a:r>
              <a:rPr lang="en-US" sz="1100" dirty="0" smtClean="0"/>
              <a:t>%), injection-site </a:t>
            </a:r>
            <a:r>
              <a:rPr lang="en-US" sz="1100" dirty="0"/>
              <a:t>pain (3%), musculoskeletal pain (3%), myalgia (3%), facial paresis (2</a:t>
            </a:r>
            <a:r>
              <a:rPr lang="en-US" sz="1100" dirty="0" smtClean="0"/>
              <a:t>%), hypertension </a:t>
            </a:r>
            <a:r>
              <a:rPr lang="en-US" sz="1100" dirty="0"/>
              <a:t>(2%), and muscle </a:t>
            </a:r>
            <a:r>
              <a:rPr lang="en-US" sz="1100" dirty="0" smtClean="0"/>
              <a:t/>
            </a:r>
            <a:br>
              <a:rPr lang="en-US" sz="1100" dirty="0" smtClean="0"/>
            </a:br>
            <a:r>
              <a:rPr lang="en-US" sz="1100" dirty="0" smtClean="0"/>
              <a:t>spasms </a:t>
            </a:r>
            <a:r>
              <a:rPr lang="en-US" sz="1100" dirty="0"/>
              <a:t>(2</a:t>
            </a:r>
            <a:r>
              <a:rPr lang="en-US" sz="1100" dirty="0" smtClean="0"/>
              <a:t>%).</a:t>
            </a:r>
            <a:r>
              <a:rPr lang="en-US" sz="1100" dirty="0"/>
              <a:t/>
            </a:r>
            <a:br>
              <a:rPr lang="en-US" sz="1100" dirty="0"/>
            </a:br>
            <a:r>
              <a:rPr lang="en-US" sz="1100" dirty="0" smtClean="0"/>
              <a:t/>
            </a:r>
            <a:br>
              <a:rPr lang="en-US" sz="1100" dirty="0" smtClean="0"/>
            </a:br>
            <a:r>
              <a:rPr lang="en-US" sz="1100" b="1" dirty="0" smtClean="0"/>
              <a:t>Upper </a:t>
            </a:r>
            <a:r>
              <a:rPr lang="en-US" sz="1100" b="1" dirty="0"/>
              <a:t>Limb </a:t>
            </a:r>
            <a:r>
              <a:rPr lang="en-US" sz="1100" b="1" dirty="0" smtClean="0"/>
              <a:t>Spasticity</a:t>
            </a:r>
            <a:endParaRPr lang="en-US" sz="1100" dirty="0"/>
          </a:p>
          <a:p>
            <a:pPr marL="0" indent="0">
              <a:spcBef>
                <a:spcPts val="0"/>
              </a:spcBef>
              <a:buNone/>
            </a:pPr>
            <a:r>
              <a:rPr lang="en-US" sz="1100" dirty="0" smtClean="0"/>
              <a:t>The </a:t>
            </a:r>
            <a:r>
              <a:rPr lang="en-US" sz="1100" dirty="0"/>
              <a:t>most frequently reported adverse reactions following injection of BOTOX</a:t>
            </a:r>
            <a:r>
              <a:rPr lang="en-US" sz="1100" baseline="30000" dirty="0"/>
              <a:t>®</a:t>
            </a:r>
            <a:r>
              <a:rPr lang="en-US" sz="1100" dirty="0"/>
              <a:t> for upper limb spasticity include </a:t>
            </a:r>
            <a:r>
              <a:rPr lang="en-US" sz="1100" dirty="0" smtClean="0"/>
              <a:t>pain</a:t>
            </a:r>
            <a:br>
              <a:rPr lang="en-US" sz="1100" dirty="0" smtClean="0"/>
            </a:br>
            <a:r>
              <a:rPr lang="en-US" sz="1100" dirty="0" smtClean="0"/>
              <a:t>in </a:t>
            </a:r>
            <a:r>
              <a:rPr lang="en-US" sz="1100" dirty="0"/>
              <a:t>extremity, muscle weakness, fatigue, nausea, </a:t>
            </a:r>
            <a:r>
              <a:rPr lang="en-US" sz="1100" dirty="0" smtClean="0"/>
              <a:t>and bronchitis.</a:t>
            </a:r>
            <a:endParaRPr lang="en-US" sz="1100" dirty="0"/>
          </a:p>
        </p:txBody>
      </p:sp>
      <p:sp>
        <p:nvSpPr>
          <p:cNvPr id="6" name="TextBox 5"/>
          <p:cNvSpPr txBox="1">
            <a:spLocks noChangeArrowheads="1"/>
          </p:cNvSpPr>
          <p:nvPr/>
        </p:nvSpPr>
        <p:spPr bwMode="auto">
          <a:xfrm>
            <a:off x="446088" y="5626100"/>
            <a:ext cx="828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buNone/>
            </a:pPr>
            <a:r>
              <a:rPr lang="en-US" sz="1200" b="1" dirty="0" smtClean="0"/>
              <a:t>Please see additional Important Safety Information on the next slide.</a:t>
            </a:r>
          </a:p>
        </p:txBody>
      </p:sp>
    </p:spTree>
    <p:extLst>
      <p:ext uri="{BB962C8B-B14F-4D97-AF65-F5344CB8AC3E}">
        <p14:creationId xmlns:p14="http://schemas.microsoft.com/office/powerpoint/2010/main" val="1401746094"/>
      </p:ext>
    </p:extLst>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0"/>
            <a:ext cx="8839200" cy="914400"/>
          </a:xfrm>
        </p:spPr>
        <p:txBody>
          <a:bodyPr>
            <a:noAutofit/>
          </a:bodyPr>
          <a:lstStyle/>
          <a:p>
            <a:r>
              <a:rPr lang="en-US" sz="1800" dirty="0"/>
              <a:t>BOTOX</a:t>
            </a:r>
            <a:r>
              <a:rPr lang="en-US" sz="1800" baseline="30000" dirty="0"/>
              <a:t>®</a:t>
            </a:r>
            <a:r>
              <a:rPr lang="en-US" sz="1800" dirty="0"/>
              <a:t> (onabotulinumtoxinA) &amp; BOTOX</a:t>
            </a:r>
            <a:r>
              <a:rPr lang="en-US" sz="1800" baseline="30000" dirty="0"/>
              <a:t>®</a:t>
            </a:r>
            <a:r>
              <a:rPr lang="en-US" sz="1800" dirty="0"/>
              <a:t> Cosmetic </a:t>
            </a:r>
            <a:r>
              <a:rPr lang="en-US" sz="1800" dirty="0" smtClean="0"/>
              <a:t>(</a:t>
            </a:r>
            <a:r>
              <a:rPr lang="en-US" sz="1800" dirty="0"/>
              <a:t>onabotulinumtoxinA) </a:t>
            </a:r>
            <a:r>
              <a:rPr lang="en-US" sz="1800" dirty="0" smtClean="0"/>
              <a:t>Important </a:t>
            </a:r>
            <a:r>
              <a:rPr lang="en-US" sz="1800" dirty="0"/>
              <a:t>Safety Information </a:t>
            </a:r>
            <a:r>
              <a:rPr lang="en-US" sz="1800" b="0" dirty="0" smtClean="0"/>
              <a:t>(</a:t>
            </a:r>
            <a:r>
              <a:rPr lang="en-US" sz="1800" b="0" dirty="0"/>
              <a:t>continued)</a:t>
            </a:r>
          </a:p>
        </p:txBody>
      </p:sp>
      <p:sp>
        <p:nvSpPr>
          <p:cNvPr id="3" name="Content Placeholder 2"/>
          <p:cNvSpPr>
            <a:spLocks noGrp="1"/>
          </p:cNvSpPr>
          <p:nvPr>
            <p:ph idx="4294967295"/>
          </p:nvPr>
        </p:nvSpPr>
        <p:spPr>
          <a:xfrm>
            <a:off x="463354" y="1027113"/>
            <a:ext cx="8640797" cy="4678362"/>
          </a:xfrm>
        </p:spPr>
        <p:txBody>
          <a:bodyPr>
            <a:noAutofit/>
          </a:bodyPr>
          <a:lstStyle/>
          <a:p>
            <a:pPr marL="0" indent="0">
              <a:spcBef>
                <a:spcPts val="200"/>
              </a:spcBef>
              <a:buNone/>
            </a:pPr>
            <a:r>
              <a:rPr lang="en-US" sz="1200" b="1" dirty="0">
                <a:latin typeface="Arial" panose="020B0604020202020204" pitchFamily="34" charset="0"/>
                <a:cs typeface="Arial" panose="020B0604020202020204" pitchFamily="34" charset="0"/>
              </a:rPr>
              <a:t>ADVERSE REACTIONS (cont.) </a:t>
            </a:r>
            <a:endParaRPr lang="en-US" sz="1200" b="1" dirty="0" smtClean="0">
              <a:latin typeface="Arial" panose="020B0604020202020204" pitchFamily="34" charset="0"/>
              <a:cs typeface="Arial" panose="020B0604020202020204" pitchFamily="34" charset="0"/>
            </a:endParaRPr>
          </a:p>
          <a:p>
            <a:pPr marL="0" indent="0">
              <a:spcBef>
                <a:spcPts val="200"/>
              </a:spcBef>
              <a:buNone/>
            </a:pPr>
            <a:r>
              <a:rPr lang="en-US" sz="1200" b="1" dirty="0" smtClean="0">
                <a:latin typeface="Arial" panose="020B0604020202020204" pitchFamily="34" charset="0"/>
                <a:cs typeface="Arial" panose="020B0604020202020204" pitchFamily="34" charset="0"/>
              </a:rPr>
              <a:t>Cervical Dystonia</a:t>
            </a:r>
            <a:endParaRPr lang="en-US" sz="1200" dirty="0">
              <a:latin typeface="Arial" panose="020B0604020202020204" pitchFamily="34" charset="0"/>
              <a:cs typeface="Arial" panose="020B0604020202020204" pitchFamily="34" charset="0"/>
            </a:endParaRPr>
          </a:p>
          <a:p>
            <a:pPr marL="0" indent="0">
              <a:spcBef>
                <a:spcPts val="200"/>
              </a:spcBef>
              <a:buNone/>
            </a:pPr>
            <a:r>
              <a:rPr lang="en-US" sz="1200" dirty="0" smtClean="0">
                <a:latin typeface="Arial" panose="020B0604020202020204" pitchFamily="34" charset="0"/>
                <a:cs typeface="Arial" panose="020B0604020202020204" pitchFamily="34" charset="0"/>
              </a:rPr>
              <a:t>The </a:t>
            </a:r>
            <a:r>
              <a:rPr lang="en-US" sz="1200" dirty="0">
                <a:latin typeface="Arial" panose="020B0604020202020204" pitchFamily="34" charset="0"/>
                <a:cs typeface="Arial" panose="020B0604020202020204" pitchFamily="34" charset="0"/>
              </a:rPr>
              <a:t>most frequently reported adverse reactions following injection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for cervical </a:t>
            </a:r>
            <a:r>
              <a:rPr lang="en-US" sz="1200" dirty="0">
                <a:latin typeface="Arial" panose="020B0604020202020204" pitchFamily="34" charset="0"/>
                <a:cs typeface="Arial" panose="020B0604020202020204" pitchFamily="34" charset="0"/>
              </a:rPr>
              <a:t>dystonia include dysphagia (19%), upper respiratory infection (12%), neck </a:t>
            </a:r>
            <a:r>
              <a:rPr lang="en-US" sz="1200" dirty="0" smtClean="0">
                <a:latin typeface="Arial" panose="020B0604020202020204" pitchFamily="34" charset="0"/>
                <a:cs typeface="Arial" panose="020B0604020202020204" pitchFamily="34" charset="0"/>
              </a:rPr>
              <a:t>pain (11</a:t>
            </a:r>
            <a:r>
              <a:rPr lang="en-US" sz="1200" dirty="0">
                <a:latin typeface="Arial" panose="020B0604020202020204" pitchFamily="34" charset="0"/>
                <a:cs typeface="Arial" panose="020B0604020202020204" pitchFamily="34" charset="0"/>
              </a:rPr>
              <a:t>%), and headache (11</a:t>
            </a:r>
            <a:r>
              <a:rPr lang="en-US" sz="1200" dirty="0" smtClean="0">
                <a:latin typeface="Arial" panose="020B0604020202020204" pitchFamily="34" charset="0"/>
                <a:cs typeface="Arial" panose="020B0604020202020204" pitchFamily="34" charset="0"/>
              </a:rPr>
              <a:t>%).</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Blepharospasm</a:t>
            </a:r>
            <a:endParaRPr lang="en-US" sz="1200" dirty="0">
              <a:latin typeface="Arial" panose="020B0604020202020204" pitchFamily="34" charset="0"/>
              <a:cs typeface="Arial" panose="020B0604020202020204" pitchFamily="34" charset="0"/>
            </a:endParaRPr>
          </a:p>
          <a:p>
            <a:pPr marL="0" indent="0">
              <a:spcBef>
                <a:spcPts val="200"/>
              </a:spcBef>
              <a:buNone/>
            </a:pPr>
            <a:r>
              <a:rPr lang="en-US" sz="1200" dirty="0">
                <a:latin typeface="Arial" panose="020B0604020202020204" pitchFamily="34" charset="0"/>
                <a:cs typeface="Arial" panose="020B0604020202020204" pitchFamily="34" charset="0"/>
              </a:rPr>
              <a:t>The most frequently reported adverse reactions following injection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for blepharospasm </a:t>
            </a:r>
            <a:r>
              <a:rPr lang="en-US" sz="1200" dirty="0">
                <a:latin typeface="Arial" panose="020B0604020202020204" pitchFamily="34" charset="0"/>
                <a:cs typeface="Arial" panose="020B0604020202020204" pitchFamily="34" charset="0"/>
              </a:rPr>
              <a:t>include ptosis (21%), superficial punctate keratitis (6%), and eye dryness (6</a:t>
            </a:r>
            <a:r>
              <a:rPr lang="en-US" sz="1200" dirty="0" smtClean="0">
                <a:latin typeface="Arial" panose="020B0604020202020204" pitchFamily="34" charset="0"/>
                <a:cs typeface="Arial" panose="020B0604020202020204" pitchFamily="34" charset="0"/>
              </a:rPr>
              <a:t>%).</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Strabismus</a:t>
            </a:r>
            <a:endParaRPr lang="en-US" sz="1200" dirty="0">
              <a:latin typeface="Arial" panose="020B0604020202020204" pitchFamily="34" charset="0"/>
              <a:cs typeface="Arial" panose="020B0604020202020204" pitchFamily="34" charset="0"/>
            </a:endParaRPr>
          </a:p>
          <a:p>
            <a:pPr marL="0" indent="0">
              <a:spcBef>
                <a:spcPts val="200"/>
              </a:spcBef>
              <a:buNone/>
            </a:pPr>
            <a:r>
              <a:rPr lang="en-US" sz="1200" dirty="0">
                <a:latin typeface="Arial" panose="020B0604020202020204" pitchFamily="34" charset="0"/>
                <a:cs typeface="Arial" panose="020B0604020202020204" pitchFamily="34" charset="0"/>
              </a:rPr>
              <a:t>The most frequently </a:t>
            </a:r>
            <a:r>
              <a:rPr lang="en-US" sz="1200" dirty="0" smtClean="0">
                <a:latin typeface="Arial" panose="020B0604020202020204" pitchFamily="34" charset="0"/>
                <a:cs typeface="Arial" panose="020B0604020202020204" pitchFamily="34" charset="0"/>
              </a:rPr>
              <a:t>reported </a:t>
            </a:r>
            <a:r>
              <a:rPr lang="en-US" sz="1200" dirty="0">
                <a:latin typeface="Arial" panose="020B0604020202020204" pitchFamily="34" charset="0"/>
                <a:cs typeface="Arial" panose="020B0604020202020204" pitchFamily="34" charset="0"/>
              </a:rPr>
              <a:t>adverse events following injection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for strabismus </a:t>
            </a:r>
            <a:r>
              <a:rPr lang="en-US" sz="1200" dirty="0">
                <a:latin typeface="Arial" panose="020B0604020202020204" pitchFamily="34" charset="0"/>
                <a:cs typeface="Arial" panose="020B0604020202020204" pitchFamily="34" charset="0"/>
              </a:rPr>
              <a:t>include ptosis (15.7%)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and </a:t>
            </a:r>
            <a:r>
              <a:rPr lang="en-US" sz="1200" dirty="0">
                <a:latin typeface="Arial" panose="020B0604020202020204" pitchFamily="34" charset="0"/>
                <a:cs typeface="Arial" panose="020B0604020202020204" pitchFamily="34" charset="0"/>
              </a:rPr>
              <a:t>vertical deviation (16.9</a:t>
            </a:r>
            <a:r>
              <a:rPr lang="en-US" sz="1200" dirty="0" smtClean="0">
                <a:latin typeface="Arial" panose="020B0604020202020204" pitchFamily="34" charset="0"/>
                <a:cs typeface="Arial" panose="020B0604020202020204" pitchFamily="34" charset="0"/>
              </a:rPr>
              <a:t>%).</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Primary </a:t>
            </a:r>
            <a:r>
              <a:rPr lang="en-US" sz="1200" b="1" dirty="0">
                <a:latin typeface="Arial" panose="020B0604020202020204" pitchFamily="34" charset="0"/>
                <a:cs typeface="Arial" panose="020B0604020202020204" pitchFamily="34" charset="0"/>
              </a:rPr>
              <a:t>Axillary Hyperhidrosis</a:t>
            </a:r>
            <a:endParaRPr lang="en-US" sz="1200" dirty="0">
              <a:latin typeface="Arial" panose="020B0604020202020204" pitchFamily="34" charset="0"/>
              <a:cs typeface="Arial" panose="020B0604020202020204" pitchFamily="34" charset="0"/>
            </a:endParaRPr>
          </a:p>
          <a:p>
            <a:pPr marL="0" indent="0">
              <a:spcBef>
                <a:spcPts val="200"/>
              </a:spcBef>
              <a:buNone/>
            </a:pPr>
            <a:r>
              <a:rPr lang="en-US" sz="1200" dirty="0">
                <a:latin typeface="Arial" panose="020B0604020202020204" pitchFamily="34" charset="0"/>
                <a:cs typeface="Arial" panose="020B0604020202020204" pitchFamily="34" charset="0"/>
              </a:rPr>
              <a:t>The most frequently reported adverse events (3%-10% of adult patients) </a:t>
            </a:r>
            <a:r>
              <a:rPr lang="en-US" sz="1200" dirty="0" smtClean="0">
                <a:latin typeface="Arial" panose="020B0604020202020204" pitchFamily="34" charset="0"/>
                <a:cs typeface="Arial" panose="020B0604020202020204" pitchFamily="34" charset="0"/>
              </a:rPr>
              <a:t>following injection </a:t>
            </a:r>
            <a:r>
              <a:rPr lang="en-US" sz="1200" dirty="0">
                <a:latin typeface="Arial" panose="020B0604020202020204" pitchFamily="34" charset="0"/>
                <a:cs typeface="Arial" panose="020B0604020202020204" pitchFamily="34" charset="0"/>
              </a:rPr>
              <a:t>of BOTOX</a:t>
            </a:r>
            <a:r>
              <a:rPr lang="en-US" sz="1200" baseline="300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for severe primary axillary hyperhidrosis include </a:t>
            </a:r>
            <a:r>
              <a:rPr lang="en-US" sz="1200" dirty="0" smtClean="0">
                <a:latin typeface="Arial" panose="020B0604020202020204" pitchFamily="34" charset="0"/>
                <a:cs typeface="Arial" panose="020B0604020202020204" pitchFamily="34" charset="0"/>
              </a:rPr>
              <a:t>injection-site pain </a:t>
            </a:r>
            <a:r>
              <a:rPr lang="en-US" sz="1200" dirty="0">
                <a:latin typeface="Arial" panose="020B0604020202020204" pitchFamily="34" charset="0"/>
                <a:cs typeface="Arial" panose="020B0604020202020204" pitchFamily="34" charset="0"/>
              </a:rPr>
              <a:t>and hemorrhage, non-axillary sweating, infection, pharyngitis, flu </a:t>
            </a:r>
            <a:r>
              <a:rPr lang="en-US" sz="1200" dirty="0" smtClean="0">
                <a:latin typeface="Arial" panose="020B0604020202020204" pitchFamily="34" charset="0"/>
                <a:cs typeface="Arial" panose="020B0604020202020204" pitchFamily="34" charset="0"/>
              </a:rPr>
              <a:t>syndrome, headache</a:t>
            </a:r>
            <a:r>
              <a:rPr lang="en-US" sz="1200" dirty="0">
                <a:latin typeface="Arial" panose="020B0604020202020204" pitchFamily="34" charset="0"/>
                <a:cs typeface="Arial" panose="020B0604020202020204" pitchFamily="34" charset="0"/>
              </a:rPr>
              <a:t>, fever, neck or back pain, pruritus, and </a:t>
            </a:r>
            <a:r>
              <a:rPr lang="en-US" sz="1200" dirty="0" smtClean="0">
                <a:latin typeface="Arial" panose="020B0604020202020204" pitchFamily="34" charset="0"/>
                <a:cs typeface="Arial" panose="020B0604020202020204" pitchFamily="34" charset="0"/>
              </a:rPr>
              <a:t>anxiety.</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Glabellar Lines</a:t>
            </a:r>
            <a:r>
              <a:rPr lang="en-US" sz="1200" dirty="0">
                <a:latin typeface="Arial" panose="020B0604020202020204" pitchFamily="34" charset="0"/>
                <a:cs typeface="Arial" panose="020B0604020202020204" pitchFamily="34" charset="0"/>
              </a:rPr>
              <a:t/>
            </a:r>
            <a:br>
              <a:rPr lang="en-US" sz="1200" dirty="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The </a:t>
            </a:r>
            <a:r>
              <a:rPr lang="en-US" sz="1200" dirty="0">
                <a:latin typeface="Arial" panose="020B0604020202020204" pitchFamily="34" charset="0"/>
                <a:cs typeface="Arial" panose="020B0604020202020204" pitchFamily="34" charset="0"/>
              </a:rPr>
              <a:t>most frequently reported adverse events following injection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Cosmetic was eyelid ptosis (3%).</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Lateral </a:t>
            </a:r>
            <a:r>
              <a:rPr lang="en-US" sz="1200" b="1" dirty="0">
                <a:latin typeface="Arial" panose="020B0604020202020204" pitchFamily="34" charset="0"/>
                <a:cs typeface="Arial" panose="020B0604020202020204" pitchFamily="34" charset="0"/>
              </a:rPr>
              <a:t>Canthal </a:t>
            </a:r>
            <a:r>
              <a:rPr lang="en-US" sz="1200" b="1" dirty="0" smtClean="0">
                <a:latin typeface="Arial" panose="020B0604020202020204" pitchFamily="34" charset="0"/>
                <a:cs typeface="Arial" panose="020B0604020202020204" pitchFamily="34" charset="0"/>
              </a:rPr>
              <a:t>Lines</a:t>
            </a:r>
            <a:br>
              <a:rPr lang="en-US" sz="1200" b="1"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The </a:t>
            </a:r>
            <a:r>
              <a:rPr lang="en-US" sz="1200" dirty="0">
                <a:latin typeface="Arial" panose="020B0604020202020204" pitchFamily="34" charset="0"/>
                <a:cs typeface="Arial" panose="020B0604020202020204" pitchFamily="34" charset="0"/>
              </a:rPr>
              <a:t>most frequently reported adverse event following injection of </a:t>
            </a:r>
            <a:r>
              <a:rPr lang="en-US" sz="1200" dirty="0" smtClean="0">
                <a:latin typeface="Arial" panose="020B0604020202020204" pitchFamily="34" charset="0"/>
                <a:cs typeface="Arial" panose="020B0604020202020204" pitchFamily="34" charset="0"/>
              </a:rPr>
              <a:t>BOTOX</a:t>
            </a:r>
            <a:r>
              <a:rPr lang="en-US" sz="1200" baseline="30000" dirty="0" smtClean="0">
                <a:latin typeface="Arial" panose="020B0604020202020204" pitchFamily="34" charset="0"/>
                <a:cs typeface="Arial" panose="020B0604020202020204" pitchFamily="34" charset="0"/>
              </a:rPr>
              <a:t>®</a:t>
            </a:r>
            <a:r>
              <a:rPr lang="en-US" sz="1200" dirty="0" smtClean="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Cosmetic for lateral canthal lines was eyelid </a:t>
            </a:r>
            <a:r>
              <a:rPr lang="en-US" sz="1200" dirty="0" smtClean="0">
                <a:latin typeface="Arial" panose="020B0604020202020204" pitchFamily="34" charset="0"/>
                <a:cs typeface="Arial" panose="020B0604020202020204" pitchFamily="34" charset="0"/>
              </a:rPr>
              <a:t>edema </a:t>
            </a:r>
            <a:r>
              <a:rPr lang="en-US" sz="1200" dirty="0">
                <a:latin typeface="Arial" panose="020B0604020202020204" pitchFamily="34" charset="0"/>
                <a:cs typeface="Arial" panose="020B0604020202020204" pitchFamily="34" charset="0"/>
              </a:rPr>
              <a:t>(1</a:t>
            </a:r>
            <a:r>
              <a:rPr lang="en-US" sz="1200" dirty="0" smtClean="0">
                <a:latin typeface="Arial" panose="020B0604020202020204" pitchFamily="34" charset="0"/>
                <a:cs typeface="Arial" panose="020B0604020202020204" pitchFamily="34" charset="0"/>
              </a:rPr>
              <a:t>%).</a:t>
            </a:r>
          </a:p>
          <a:p>
            <a:pPr marL="0" indent="0">
              <a:spcBef>
                <a:spcPts val="200"/>
              </a:spcBef>
              <a:buNone/>
            </a:pPr>
            <a:endParaRPr lang="en-US" sz="1200" dirty="0" smtClean="0">
              <a:latin typeface="Arial" panose="020B0604020202020204" pitchFamily="34" charset="0"/>
              <a:cs typeface="Arial" panose="020B0604020202020204" pitchFamily="34" charset="0"/>
            </a:endParaRPr>
          </a:p>
        </p:txBody>
      </p:sp>
      <p:sp>
        <p:nvSpPr>
          <p:cNvPr id="6" name="TextBox 5"/>
          <p:cNvSpPr txBox="1">
            <a:spLocks noChangeArrowheads="1"/>
          </p:cNvSpPr>
          <p:nvPr/>
        </p:nvSpPr>
        <p:spPr bwMode="auto">
          <a:xfrm>
            <a:off x="446088" y="5626100"/>
            <a:ext cx="828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buNone/>
            </a:pPr>
            <a:r>
              <a:rPr lang="en-US" sz="1200" b="1" dirty="0" smtClean="0"/>
              <a:t>Please see additional Important Safety Information on the next slide.</a:t>
            </a:r>
          </a:p>
        </p:txBody>
      </p:sp>
    </p:spTree>
    <p:extLst>
      <p:ext uri="{BB962C8B-B14F-4D97-AF65-F5344CB8AC3E}">
        <p14:creationId xmlns:p14="http://schemas.microsoft.com/office/powerpoint/2010/main" val="3599280984"/>
      </p:ext>
    </p:extLst>
  </p:cSld>
  <p:clrMapOvr>
    <a:masterClrMapping/>
  </p:clrMapOvr>
  <p:transition spd="med">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0"/>
            <a:ext cx="8839200" cy="914400"/>
          </a:xfrm>
        </p:spPr>
        <p:txBody>
          <a:bodyPr>
            <a:noAutofit/>
          </a:bodyPr>
          <a:lstStyle/>
          <a:p>
            <a:r>
              <a:rPr lang="en-US" sz="1800" dirty="0" smtClean="0"/>
              <a:t>BOTOX</a:t>
            </a:r>
            <a:r>
              <a:rPr lang="en-US" sz="1800" baseline="30000" dirty="0" smtClean="0"/>
              <a:t>®</a:t>
            </a:r>
            <a:r>
              <a:rPr lang="en-US" sz="1800" dirty="0" smtClean="0"/>
              <a:t> (onabotulinumtoxinA) &amp; BOTOX</a:t>
            </a:r>
            <a:r>
              <a:rPr lang="en-US" sz="1800" baseline="30000" dirty="0" smtClean="0"/>
              <a:t>®</a:t>
            </a:r>
            <a:r>
              <a:rPr lang="en-US" sz="1800" dirty="0" smtClean="0"/>
              <a:t> Cosmetic (onabotulinumtoxinA</a:t>
            </a:r>
            <a:r>
              <a:rPr lang="en-US" sz="1800" dirty="0"/>
              <a:t>) </a:t>
            </a:r>
            <a:r>
              <a:rPr lang="en-US" sz="1800" dirty="0" smtClean="0"/>
              <a:t>Important </a:t>
            </a:r>
            <a:r>
              <a:rPr lang="en-US" sz="1800" dirty="0"/>
              <a:t>Safety Information </a:t>
            </a:r>
            <a:r>
              <a:rPr lang="en-US" sz="1800" b="0" dirty="0" smtClean="0"/>
              <a:t>(continued)</a:t>
            </a:r>
            <a:endParaRPr lang="en-US" sz="1800" b="0" dirty="0"/>
          </a:p>
        </p:txBody>
      </p:sp>
      <p:sp>
        <p:nvSpPr>
          <p:cNvPr id="3" name="Content Placeholder 2"/>
          <p:cNvSpPr>
            <a:spLocks noGrp="1"/>
          </p:cNvSpPr>
          <p:nvPr>
            <p:ph idx="4294967295"/>
          </p:nvPr>
        </p:nvSpPr>
        <p:spPr>
          <a:xfrm>
            <a:off x="446088" y="1027113"/>
            <a:ext cx="8051800" cy="3304656"/>
          </a:xfrm>
        </p:spPr>
        <p:txBody>
          <a:bodyPr>
            <a:noAutofit/>
          </a:bodyPr>
          <a:lstStyle/>
          <a:p>
            <a:pPr marL="0" indent="0">
              <a:buNone/>
            </a:pPr>
            <a:r>
              <a:rPr lang="en-US" sz="1200" b="1" dirty="0">
                <a:latin typeface="Arial" panose="020B0604020202020204" pitchFamily="34" charset="0"/>
                <a:cs typeface="Arial" panose="020B0604020202020204" pitchFamily="34" charset="0"/>
              </a:rPr>
              <a:t>Post Marketing Experience</a:t>
            </a:r>
            <a:endParaRPr lang="en-US" sz="1200" dirty="0">
              <a:latin typeface="Arial" panose="020B0604020202020204" pitchFamily="34" charset="0"/>
              <a:cs typeface="Arial" panose="020B0604020202020204" pitchFamily="34" charset="0"/>
            </a:endParaRPr>
          </a:p>
          <a:p>
            <a:pPr marL="0" indent="0">
              <a:buNone/>
            </a:pPr>
            <a:r>
              <a:rPr lang="en-US" sz="1200" dirty="0" smtClean="0">
                <a:latin typeface="Arial" panose="020B0604020202020204" pitchFamily="34" charset="0"/>
                <a:cs typeface="Arial" panose="020B0604020202020204" pitchFamily="34" charset="0"/>
              </a:rPr>
              <a:t>There </a:t>
            </a:r>
            <a:r>
              <a:rPr lang="en-US" sz="1200" dirty="0">
                <a:latin typeface="Arial" panose="020B0604020202020204" pitchFamily="34" charset="0"/>
                <a:cs typeface="Arial" panose="020B0604020202020204" pitchFamily="34" charset="0"/>
              </a:rPr>
              <a:t>have been spontaneous reports of death, sometimes associated with dysphagia, pneumonia, and/or other significant debility or anaphylaxis, after treatment with botulinum toxin. There have also been reports of adverse events involving the cardiovascular system, including arrhythmia and myocardial infarction, some with fatal outcomes. Some of these patients had  risk factors including cardiovascular disease. The exact relationship of these events to the botulinum toxin injection has not been </a:t>
            </a:r>
            <a:r>
              <a:rPr lang="en-US" sz="1200" dirty="0" smtClean="0">
                <a:latin typeface="Arial" panose="020B0604020202020204" pitchFamily="34" charset="0"/>
                <a:cs typeface="Arial" panose="020B0604020202020204" pitchFamily="34" charset="0"/>
              </a:rPr>
              <a:t>established.</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DRUG </a:t>
            </a:r>
            <a:r>
              <a:rPr lang="en-US" sz="1200" b="1" dirty="0">
                <a:latin typeface="Arial" panose="020B0604020202020204" pitchFamily="34" charset="0"/>
                <a:cs typeface="Arial" panose="020B0604020202020204" pitchFamily="34" charset="0"/>
              </a:rPr>
              <a:t>INTERACTIONS</a:t>
            </a:r>
            <a:endParaRPr lang="en-US" sz="1200" dirty="0">
              <a:latin typeface="Arial" panose="020B0604020202020204" pitchFamily="34" charset="0"/>
              <a:cs typeface="Arial" panose="020B0604020202020204" pitchFamily="34" charset="0"/>
            </a:endParaRPr>
          </a:p>
          <a:p>
            <a:pPr marL="0" indent="0">
              <a:buNone/>
            </a:pPr>
            <a:r>
              <a:rPr lang="en-US" sz="1200" dirty="0">
                <a:latin typeface="Arial" panose="020B0604020202020204" pitchFamily="34" charset="0"/>
                <a:cs typeface="Arial" panose="020B0604020202020204" pitchFamily="34" charset="0"/>
              </a:rPr>
              <a:t>Co-administration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or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Cosmetic and aminoglycosides or </a:t>
            </a:r>
            <a:r>
              <a:rPr lang="en-US" sz="1200" dirty="0" smtClean="0">
                <a:latin typeface="Arial" panose="020B0604020202020204" pitchFamily="34" charset="0"/>
                <a:cs typeface="Arial" panose="020B0604020202020204" pitchFamily="34" charset="0"/>
              </a:rPr>
              <a:t>other agents </a:t>
            </a:r>
            <a:r>
              <a:rPr lang="en-US" sz="1200" dirty="0">
                <a:latin typeface="Arial" panose="020B0604020202020204" pitchFamily="34" charset="0"/>
                <a:cs typeface="Arial" panose="020B0604020202020204" pitchFamily="34" charset="0"/>
              </a:rPr>
              <a:t>interfering with neuromuscular transmission (e.g. curare-like compounds) </a:t>
            </a:r>
            <a:r>
              <a:rPr lang="en-US" sz="1200" dirty="0" smtClean="0">
                <a:latin typeface="Arial" panose="020B0604020202020204" pitchFamily="34" charset="0"/>
                <a:cs typeface="Arial" panose="020B0604020202020204" pitchFamily="34" charset="0"/>
              </a:rPr>
              <a:t>should only </a:t>
            </a:r>
            <a:r>
              <a:rPr lang="en-US" sz="1200" dirty="0">
                <a:latin typeface="Arial" panose="020B0604020202020204" pitchFamily="34" charset="0"/>
                <a:cs typeface="Arial" panose="020B0604020202020204" pitchFamily="34" charset="0"/>
              </a:rPr>
              <a:t>be performed with caution as the effect of the toxin may be potentiated. Use </a:t>
            </a:r>
            <a:r>
              <a:rPr lang="en-US" sz="1200" dirty="0" smtClean="0">
                <a:latin typeface="Arial" panose="020B0604020202020204" pitchFamily="34" charset="0"/>
                <a:cs typeface="Arial" panose="020B0604020202020204" pitchFamily="34" charset="0"/>
              </a:rPr>
              <a:t>of anticholinergic </a:t>
            </a:r>
            <a:r>
              <a:rPr lang="en-US" sz="1200" dirty="0">
                <a:latin typeface="Arial" panose="020B0604020202020204" pitchFamily="34" charset="0"/>
                <a:cs typeface="Arial" panose="020B0604020202020204" pitchFamily="34" charset="0"/>
              </a:rPr>
              <a:t>drugs after administration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or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Cosmetic </a:t>
            </a:r>
            <a:r>
              <a:rPr lang="en-US" sz="1200" dirty="0" smtClean="0">
                <a:latin typeface="Arial" panose="020B0604020202020204" pitchFamily="34" charset="0"/>
                <a:cs typeface="Arial" panose="020B0604020202020204" pitchFamily="34" charset="0"/>
              </a:rPr>
              <a:t>may potentiate </a:t>
            </a:r>
            <a:r>
              <a:rPr lang="en-US" sz="1200" dirty="0">
                <a:latin typeface="Arial" panose="020B0604020202020204" pitchFamily="34" charset="0"/>
                <a:cs typeface="Arial" panose="020B0604020202020204" pitchFamily="34" charset="0"/>
              </a:rPr>
              <a:t>systemic anticholinergic effects. The effect of administering </a:t>
            </a:r>
            <a:r>
              <a:rPr lang="en-US" sz="1200" dirty="0" smtClean="0">
                <a:latin typeface="Arial" panose="020B0604020202020204" pitchFamily="34" charset="0"/>
                <a:cs typeface="Arial" panose="020B0604020202020204" pitchFamily="34" charset="0"/>
              </a:rPr>
              <a:t>different botulinum </a:t>
            </a:r>
            <a:r>
              <a:rPr lang="en-US" sz="1200" dirty="0">
                <a:latin typeface="Arial" panose="020B0604020202020204" pitchFamily="34" charset="0"/>
                <a:cs typeface="Arial" panose="020B0604020202020204" pitchFamily="34" charset="0"/>
              </a:rPr>
              <a:t>neurotoxin products at the same time or within several months of each other is unknown. Excessive neuromuscular weakness may be exacerbated by administration of another botulinum toxin prior to the resolution of the effects of a previously administered botulinum toxin. Excessive weakness may also be exaggerated by administration of a muscle relaxant before or after administration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or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Cosmetic.</a:t>
            </a:r>
            <a:r>
              <a:rPr lang="en-US" sz="1200" dirty="0"/>
              <a:t/>
            </a:r>
            <a:br>
              <a:rPr lang="en-US" sz="1200" dirty="0"/>
            </a:br>
            <a:r>
              <a:rPr lang="en-US" sz="1200" dirty="0" smtClean="0"/>
              <a:t/>
            </a:r>
            <a:br>
              <a:rPr lang="en-US" sz="1200" dirty="0" smtClean="0"/>
            </a:br>
            <a:r>
              <a:rPr lang="en-US" sz="1200" b="1" dirty="0" smtClean="0">
                <a:latin typeface="Arial" panose="020B0604020202020204" pitchFamily="34" charset="0"/>
                <a:cs typeface="Arial" panose="020B0604020202020204" pitchFamily="34" charset="0"/>
              </a:rPr>
              <a:t>USE </a:t>
            </a:r>
            <a:r>
              <a:rPr lang="en-US" sz="1200" b="1" dirty="0">
                <a:latin typeface="Arial" panose="020B0604020202020204" pitchFamily="34" charset="0"/>
                <a:cs typeface="Arial" panose="020B0604020202020204" pitchFamily="34" charset="0"/>
              </a:rPr>
              <a:t>IN SPECIFIC POPULATIONS</a:t>
            </a:r>
            <a:endParaRPr lang="en-US" sz="1200" dirty="0">
              <a:latin typeface="Arial" panose="020B0604020202020204" pitchFamily="34" charset="0"/>
              <a:cs typeface="Arial" panose="020B0604020202020204" pitchFamily="34" charset="0"/>
            </a:endParaRPr>
          </a:p>
          <a:p>
            <a:pPr marL="0" indent="0">
              <a:buNone/>
            </a:pPr>
            <a:r>
              <a:rPr lang="en-US" sz="1200" dirty="0">
                <a:latin typeface="Arial" panose="020B0604020202020204" pitchFamily="34" charset="0"/>
                <a:cs typeface="Arial" panose="020B0604020202020204" pitchFamily="34" charset="0"/>
              </a:rPr>
              <a:t>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and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Cosmetic are not recommended for use in pregnant </a:t>
            </a:r>
            <a:r>
              <a:rPr lang="en-US" sz="1200" dirty="0" smtClean="0">
                <a:latin typeface="Arial" panose="020B0604020202020204" pitchFamily="34" charset="0"/>
                <a:cs typeface="Arial" panose="020B0604020202020204" pitchFamily="34" charset="0"/>
              </a:rPr>
              <a:t>women.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Cosmetic is not recommended for use in children</a:t>
            </a:r>
            <a:r>
              <a:rPr lang="en-US" sz="1200" dirty="0" smtClean="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It is not known whether </a:t>
            </a:r>
            <a:r>
              <a:rPr lang="en-US" sz="1200" dirty="0" smtClean="0">
                <a:latin typeface="Arial" panose="020B0604020202020204" pitchFamily="34" charset="0"/>
                <a:cs typeface="Arial" panose="020B0604020202020204" pitchFamily="34" charset="0"/>
              </a:rPr>
              <a:t>BOTOX</a:t>
            </a:r>
            <a:r>
              <a:rPr lang="en-US" sz="1200" baseline="30000" dirty="0" smtClean="0">
                <a:latin typeface="Arial" panose="020B0604020202020204" pitchFamily="34" charset="0"/>
                <a:cs typeface="Arial" panose="020B0604020202020204" pitchFamily="34" charset="0"/>
              </a:rPr>
              <a:t>®</a:t>
            </a:r>
            <a:r>
              <a:rPr lang="en-US" sz="1200" dirty="0" smtClean="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Cosmetic is excreted in human milk. Caution should be exercised </a:t>
            </a:r>
            <a:r>
              <a:rPr lang="en-US" sz="1200" dirty="0" smtClean="0">
                <a:latin typeface="Arial" panose="020B0604020202020204" pitchFamily="34" charset="0"/>
                <a:cs typeface="Arial" panose="020B0604020202020204" pitchFamily="34" charset="0"/>
              </a:rPr>
              <a:t>when BOTOX</a:t>
            </a:r>
            <a:r>
              <a:rPr lang="en-US" sz="1200" baseline="30000" dirty="0" smtClean="0">
                <a:latin typeface="Arial" panose="020B0604020202020204" pitchFamily="34" charset="0"/>
                <a:cs typeface="Arial" panose="020B0604020202020204" pitchFamily="34" charset="0"/>
              </a:rPr>
              <a:t>®</a:t>
            </a:r>
            <a:r>
              <a:rPr lang="en-US" sz="1200" dirty="0" smtClean="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Cosmetic is administered to a nursing woman.</a:t>
            </a:r>
          </a:p>
        </p:txBody>
      </p:sp>
      <p:sp>
        <p:nvSpPr>
          <p:cNvPr id="6" name="TextBox 5"/>
          <p:cNvSpPr txBox="1">
            <a:spLocks noChangeArrowheads="1"/>
          </p:cNvSpPr>
          <p:nvPr/>
        </p:nvSpPr>
        <p:spPr bwMode="auto">
          <a:xfrm>
            <a:off x="446088" y="5437376"/>
            <a:ext cx="82845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buNone/>
            </a:pPr>
            <a:r>
              <a:rPr lang="en-US" sz="1200" b="1" dirty="0"/>
              <a:t>Please see the full </a:t>
            </a:r>
            <a:r>
              <a:rPr lang="en-US" sz="1200" b="1" dirty="0" smtClean="0"/>
              <a:t>BOTOX</a:t>
            </a:r>
            <a:r>
              <a:rPr lang="en-US" sz="1200" baseline="30000" dirty="0" smtClean="0"/>
              <a:t>®</a:t>
            </a:r>
            <a:r>
              <a:rPr lang="en-US" sz="1200" b="1" dirty="0" smtClean="0"/>
              <a:t> and BOTOX</a:t>
            </a:r>
            <a:r>
              <a:rPr lang="en-US" sz="1200" baseline="30000" dirty="0" smtClean="0"/>
              <a:t>®</a:t>
            </a:r>
            <a:r>
              <a:rPr lang="en-US" sz="1200" b="1" dirty="0" smtClean="0"/>
              <a:t> Cosmetic Prescribing </a:t>
            </a:r>
            <a:r>
              <a:rPr lang="en-US" sz="1200" b="1" dirty="0"/>
              <a:t>Information, including Boxed Warning and Medication Guide available at this presentation.</a:t>
            </a:r>
          </a:p>
        </p:txBody>
      </p:sp>
    </p:spTree>
    <p:extLst>
      <p:ext uri="{BB962C8B-B14F-4D97-AF65-F5344CB8AC3E}">
        <p14:creationId xmlns:p14="http://schemas.microsoft.com/office/powerpoint/2010/main" val="3830121486"/>
      </p:ext>
    </p:extLst>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425" y="2601850"/>
            <a:ext cx="7772400" cy="492125"/>
          </a:xfrm>
        </p:spPr>
        <p:txBody>
          <a:bodyPr>
            <a:normAutofit fontScale="90000"/>
          </a:bodyPr>
          <a:lstStyle/>
          <a:p>
            <a:pPr>
              <a:defRPr/>
            </a:pPr>
            <a:r>
              <a:rPr lang="en-US" dirty="0"/>
              <a:t>Thank you</a:t>
            </a:r>
          </a:p>
        </p:txBody>
      </p:sp>
      <p:sp>
        <p:nvSpPr>
          <p:cNvPr id="53252" name="Text Box 4"/>
          <p:cNvSpPr txBox="1">
            <a:spLocks noChangeArrowheads="1"/>
          </p:cNvSpPr>
          <p:nvPr/>
        </p:nvSpPr>
        <p:spPr bwMode="auto">
          <a:xfrm>
            <a:off x="626486" y="4868954"/>
            <a:ext cx="8375010" cy="877163"/>
          </a:xfrm>
          <a:prstGeom prst="rect">
            <a:avLst/>
          </a:prstGeom>
          <a:noFill/>
          <a:ln w="9525">
            <a:noFill/>
            <a:miter lim="800000"/>
            <a:headEnd/>
            <a:tailEnd/>
          </a:ln>
        </p:spPr>
        <p:txBody>
          <a:bodyPr wrap="square">
            <a:spAutoFit/>
          </a:bodyPr>
          <a:lstStyle/>
          <a:p>
            <a:r>
              <a:rPr lang="en-US" sz="1000" dirty="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2014 </a:t>
            </a:r>
            <a:r>
              <a:rPr lang="en-US" sz="1000" dirty="0">
                <a:latin typeface="Arial" panose="020B0604020202020204" pitchFamily="34" charset="0"/>
                <a:cs typeface="Arial" panose="020B0604020202020204" pitchFamily="34" charset="0"/>
              </a:rPr>
              <a:t>Allergan, Inc. All Rights </a:t>
            </a:r>
            <a:r>
              <a:rPr lang="en-US" sz="1000" dirty="0" smtClean="0">
                <a:latin typeface="Arial" panose="020B0604020202020204" pitchFamily="34" charset="0"/>
                <a:cs typeface="Arial" panose="020B0604020202020204" pitchFamily="34" charset="0"/>
              </a:rPr>
              <a:t>Reserved.</a:t>
            </a: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 marks owned by Allergan, Inc. ELVIS is a trademark of Scientivity, </a:t>
            </a:r>
            <a:r>
              <a:rPr lang="en-US" sz="1000" dirty="0" smtClean="0">
                <a:latin typeface="Arial" panose="020B0604020202020204" pitchFamily="34" charset="0"/>
                <a:cs typeface="Arial" panose="020B0604020202020204" pitchFamily="34" charset="0"/>
              </a:rPr>
              <a:t>LLC</a:t>
            </a:r>
            <a:r>
              <a:rPr lang="en-US" sz="1000" i="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Myobloc</a:t>
            </a:r>
            <a:r>
              <a:rPr lang="en-US" sz="1000" baseline="30000" dirty="0" smtClean="0">
                <a:latin typeface="Arial" panose="020B0604020202020204" pitchFamily="34" charset="0"/>
                <a:cs typeface="Arial" panose="020B0604020202020204" pitchFamily="34" charset="0"/>
              </a:rPr>
              <a:t>®</a:t>
            </a:r>
            <a:r>
              <a:rPr lang="en-US" sz="1000" dirty="0" smtClean="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is a registered trademark of Solstice Neurosciences, </a:t>
            </a:r>
            <a:r>
              <a:rPr lang="en-US" sz="1000" dirty="0" smtClean="0">
                <a:latin typeface="Arial" panose="020B0604020202020204" pitchFamily="34" charset="0"/>
                <a:cs typeface="Arial" panose="020B0604020202020204" pitchFamily="34" charset="0"/>
              </a:rPr>
              <a:t>LLC. Dysport</a:t>
            </a:r>
            <a:r>
              <a:rPr lang="en-US" sz="1000" baseline="30000" dirty="0" smtClean="0">
                <a:latin typeface="Arial" panose="020B0604020202020204" pitchFamily="34" charset="0"/>
                <a:cs typeface="Arial" panose="020B0604020202020204" pitchFamily="34" charset="0"/>
              </a:rPr>
              <a:t>®</a:t>
            </a:r>
            <a:r>
              <a:rPr lang="en-US" sz="1000" dirty="0" smtClean="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is a registered trademark of Ipsen Biopharm Ltd</a:t>
            </a:r>
            <a:r>
              <a:rPr lang="en-US" sz="1000" dirty="0" smtClean="0">
                <a:latin typeface="Arial" panose="020B0604020202020204" pitchFamily="34" charset="0"/>
                <a:cs typeface="Arial" panose="020B0604020202020204" pitchFamily="34" charset="0"/>
              </a:rPr>
              <a:t>. Xeomin</a:t>
            </a:r>
            <a:r>
              <a:rPr lang="en-US" sz="1000" baseline="30000" dirty="0" smtClean="0">
                <a:latin typeface="Arial" panose="020B0604020202020204" pitchFamily="34" charset="0"/>
                <a:cs typeface="Arial" panose="020B0604020202020204" pitchFamily="34" charset="0"/>
              </a:rPr>
              <a:t>®</a:t>
            </a:r>
            <a:r>
              <a:rPr lang="en-US" sz="1000" dirty="0" smtClean="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is a registered trademark of Merz Pharma GmbH &amp; Co KGaA.</a:t>
            </a:r>
          </a:p>
          <a:p>
            <a:r>
              <a:rPr lang="en-US" sz="1000" dirty="0" smtClean="0">
                <a:latin typeface="Arial" panose="020B0604020202020204" pitchFamily="34" charset="0"/>
                <a:cs typeface="Arial" panose="020B0604020202020204" pitchFamily="34" charset="0"/>
              </a:rPr>
              <a:t>www.allergan.com  </a:t>
            </a:r>
          </a:p>
          <a:p>
            <a:r>
              <a:rPr lang="en-US" sz="1000" dirty="0">
                <a:latin typeface="Arial" panose="020B0604020202020204" pitchFamily="34" charset="0"/>
                <a:cs typeface="Arial" panose="020B0604020202020204" pitchFamily="34" charset="0"/>
              </a:rPr>
              <a:t>APC54YQ14</a:t>
            </a:r>
            <a:endParaRPr lang="en-GB" sz="1000" dirty="0">
              <a:latin typeface="Arial" panose="020B0604020202020204" pitchFamily="34" charset="0"/>
              <a:cs typeface="Arial" panose="020B0604020202020204" pitchFamily="34" charset="0"/>
            </a:endParaRPr>
          </a:p>
        </p:txBody>
      </p:sp>
      <p:sp>
        <p:nvSpPr>
          <p:cNvPr id="6" name="Rectangle 3"/>
          <p:cNvSpPr>
            <a:spLocks noChangeArrowheads="1"/>
          </p:cNvSpPr>
          <p:nvPr/>
        </p:nvSpPr>
        <p:spPr bwMode="auto">
          <a:xfrm>
            <a:off x="626486" y="4100341"/>
            <a:ext cx="7888122" cy="584775"/>
          </a:xfrm>
          <a:prstGeom prst="rect">
            <a:avLst/>
          </a:prstGeom>
          <a:noFill/>
          <a:ln w="9525">
            <a:noFill/>
            <a:miter lim="800000"/>
            <a:headEnd/>
            <a:tailEnd/>
          </a:ln>
        </p:spPr>
        <p:txBody>
          <a:bodyPr wrap="square">
            <a:spAutoFit/>
          </a:bodyPr>
          <a:lstStyle/>
          <a:p>
            <a:r>
              <a:rPr lang="en-US" sz="1600" b="1" dirty="0">
                <a:latin typeface="Arial" panose="020B0604020202020204" pitchFamily="34" charset="0"/>
                <a:cs typeface="Arial" panose="020B0604020202020204" pitchFamily="34" charset="0"/>
              </a:rPr>
              <a:t>Please see BOTOX</a:t>
            </a:r>
            <a:r>
              <a:rPr lang="en-US" sz="1600" b="1" baseline="300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 full Prescribing Information, including Boxed Warning and Medication Guide available at this presentation.</a:t>
            </a:r>
          </a:p>
        </p:txBody>
      </p:sp>
    </p:spTree>
    <p:extLst>
      <p:ext uri="{BB962C8B-B14F-4D97-AF65-F5344CB8AC3E}">
        <p14:creationId xmlns:p14="http://schemas.microsoft.com/office/powerpoint/2010/main" val="103665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050" y="0"/>
            <a:ext cx="8718550" cy="914400"/>
          </a:xfrm>
        </p:spPr>
        <p:txBody>
          <a:bodyPr>
            <a:noAutofit/>
          </a:bodyPr>
          <a:lstStyle/>
          <a:p>
            <a:r>
              <a:rPr lang="en-US" sz="1800" dirty="0" smtClean="0"/>
              <a:t>BOTOX</a:t>
            </a:r>
            <a:r>
              <a:rPr lang="en-US" sz="1800" baseline="30000" dirty="0" smtClean="0"/>
              <a:t>®</a:t>
            </a:r>
            <a:r>
              <a:rPr lang="en-US" sz="1800" dirty="0" smtClean="0"/>
              <a:t> (onabotulinumtoxinA) &amp; BOTOX</a:t>
            </a:r>
            <a:r>
              <a:rPr lang="en-US" sz="1800" baseline="30000" dirty="0" smtClean="0"/>
              <a:t>®</a:t>
            </a:r>
            <a:r>
              <a:rPr lang="en-US" sz="1800" dirty="0" smtClean="0"/>
              <a:t> Cosmetic (onabotulinumtoxinA) Important </a:t>
            </a:r>
            <a:r>
              <a:rPr lang="en-US" sz="1800" dirty="0"/>
              <a:t>Safety </a:t>
            </a:r>
            <a:r>
              <a:rPr lang="en-US" sz="1800" dirty="0" smtClean="0"/>
              <a:t>Information </a:t>
            </a:r>
            <a:r>
              <a:rPr lang="en-US" sz="1800" b="0" dirty="0" smtClean="0"/>
              <a:t>(continued)</a:t>
            </a:r>
            <a:endParaRPr lang="en-US" sz="1800" b="0" dirty="0"/>
          </a:p>
        </p:txBody>
      </p:sp>
      <p:sp>
        <p:nvSpPr>
          <p:cNvPr id="3" name="Content Placeholder 2"/>
          <p:cNvSpPr>
            <a:spLocks noGrp="1"/>
          </p:cNvSpPr>
          <p:nvPr>
            <p:ph idx="4294967295"/>
          </p:nvPr>
        </p:nvSpPr>
        <p:spPr>
          <a:xfrm>
            <a:off x="452438" y="1027113"/>
            <a:ext cx="8527736" cy="4678362"/>
          </a:xfrm>
        </p:spPr>
        <p:txBody>
          <a:bodyPr>
            <a:noAutofit/>
          </a:bodyPr>
          <a:lstStyle/>
          <a:p>
            <a:pPr marL="0" indent="0">
              <a:spcBef>
                <a:spcPts val="300"/>
              </a:spcBef>
              <a:buNone/>
            </a:pPr>
            <a:r>
              <a:rPr lang="en-US" sz="1200" b="1" dirty="0" smtClean="0">
                <a:latin typeface="Arial" panose="020B0604020202020204" pitchFamily="34" charset="0"/>
                <a:cs typeface="Arial" panose="020B0604020202020204" pitchFamily="34" charset="0"/>
              </a:rPr>
              <a:t>Urinary </a:t>
            </a:r>
            <a:r>
              <a:rPr lang="en-US" sz="1200" b="1" dirty="0">
                <a:latin typeface="Arial" panose="020B0604020202020204" pitchFamily="34" charset="0"/>
                <a:cs typeface="Arial" panose="020B0604020202020204" pitchFamily="34" charset="0"/>
              </a:rPr>
              <a:t>Tract Infections in Patients with Overactive Bladder</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dirty="0">
                <a:latin typeface="Arial" panose="020B0604020202020204" pitchFamily="34" charset="0"/>
                <a:cs typeface="Arial" panose="020B0604020202020204" pitchFamily="34" charset="0"/>
              </a:rPr>
              <a:t>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increases the incidence of urinary tract infection. Clinical trials for </a:t>
            </a:r>
            <a:r>
              <a:rPr lang="en-US" sz="1200" dirty="0" smtClean="0">
                <a:latin typeface="Arial" panose="020B0604020202020204" pitchFamily="34" charset="0"/>
                <a:cs typeface="Arial" panose="020B0604020202020204" pitchFamily="34" charset="0"/>
              </a:rPr>
              <a:t>overactive bladder </a:t>
            </a:r>
            <a:r>
              <a:rPr lang="en-US" sz="1200" dirty="0">
                <a:latin typeface="Arial" panose="020B0604020202020204" pitchFamily="34" charset="0"/>
                <a:cs typeface="Arial" panose="020B0604020202020204" pitchFamily="34" charset="0"/>
              </a:rPr>
              <a:t>excluded patients with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more </a:t>
            </a:r>
            <a:r>
              <a:rPr lang="en-US" sz="1200" dirty="0">
                <a:latin typeface="Arial" panose="020B0604020202020204" pitchFamily="34" charset="0"/>
                <a:cs typeface="Arial" panose="020B0604020202020204" pitchFamily="34" charset="0"/>
              </a:rPr>
              <a:t>than 2 UTIs in the past 6 months and those </a:t>
            </a:r>
            <a:r>
              <a:rPr lang="en-US" sz="1200" dirty="0" smtClean="0">
                <a:latin typeface="Arial" panose="020B0604020202020204" pitchFamily="34" charset="0"/>
                <a:cs typeface="Arial" panose="020B0604020202020204" pitchFamily="34" charset="0"/>
              </a:rPr>
              <a:t>taking antibiotics </a:t>
            </a:r>
            <a:r>
              <a:rPr lang="en-US" sz="1200" dirty="0">
                <a:latin typeface="Arial" panose="020B0604020202020204" pitchFamily="34" charset="0"/>
                <a:cs typeface="Arial" panose="020B0604020202020204" pitchFamily="34" charset="0"/>
              </a:rPr>
              <a:t>chronically due to recurrent UTIs. Use of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for the treatment </a:t>
            </a:r>
            <a:r>
              <a:rPr lang="en-US" sz="1200" dirty="0" smtClean="0">
                <a:latin typeface="Arial" panose="020B0604020202020204" pitchFamily="34" charset="0"/>
                <a:cs typeface="Arial" panose="020B0604020202020204" pitchFamily="34" charset="0"/>
              </a:rPr>
              <a:t>of overactive </a:t>
            </a:r>
            <a:r>
              <a:rPr lang="en-US" sz="1200" dirty="0">
                <a:latin typeface="Arial" panose="020B0604020202020204" pitchFamily="34" charset="0"/>
                <a:cs typeface="Arial" panose="020B0604020202020204" pitchFamily="34" charset="0"/>
              </a:rPr>
              <a:t>bladder in such patients and in patients with multiple recurrent UTIs </a:t>
            </a:r>
            <a:r>
              <a:rPr lang="en-US" sz="1200" dirty="0" smtClean="0">
                <a:latin typeface="Arial" panose="020B0604020202020204" pitchFamily="34" charset="0"/>
                <a:cs typeface="Arial" panose="020B0604020202020204" pitchFamily="34" charset="0"/>
              </a:rPr>
              <a:t>during treatment </a:t>
            </a:r>
            <a:r>
              <a:rPr lang="en-US" sz="1200" dirty="0">
                <a:latin typeface="Arial" panose="020B0604020202020204" pitchFamily="34" charset="0"/>
                <a:cs typeface="Arial" panose="020B0604020202020204" pitchFamily="34" charset="0"/>
              </a:rPr>
              <a:t>should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only be </a:t>
            </a:r>
            <a:r>
              <a:rPr lang="en-US" sz="1200" dirty="0">
                <a:latin typeface="Arial" panose="020B0604020202020204" pitchFamily="34" charset="0"/>
                <a:cs typeface="Arial" panose="020B0604020202020204" pitchFamily="34" charset="0"/>
              </a:rPr>
              <a:t>considered when the benefit is likely to outweigh the </a:t>
            </a:r>
            <a:r>
              <a:rPr lang="en-US" sz="1200" dirty="0" smtClean="0">
                <a:latin typeface="Arial" panose="020B0604020202020204" pitchFamily="34" charset="0"/>
                <a:cs typeface="Arial" panose="020B0604020202020204" pitchFamily="34" charset="0"/>
              </a:rPr>
              <a:t>potential risk.</a:t>
            </a:r>
            <a:r>
              <a:rPr lang="en-US" sz="1200" dirty="0"/>
              <a:t/>
            </a:r>
            <a:br>
              <a:rPr lang="en-US" sz="1200" dirty="0"/>
            </a:br>
            <a:r>
              <a:rPr lang="en-US" sz="1200" dirty="0" smtClean="0"/>
              <a:t/>
            </a:r>
            <a:br>
              <a:rPr lang="en-US" sz="1200" dirty="0" smtClean="0"/>
            </a:br>
            <a:r>
              <a:rPr lang="en-US" sz="1200" b="1" dirty="0" smtClean="0">
                <a:latin typeface="Arial" panose="020B0604020202020204" pitchFamily="34" charset="0"/>
                <a:cs typeface="Arial" panose="020B0604020202020204" pitchFamily="34" charset="0"/>
              </a:rPr>
              <a:t>Urinary </a:t>
            </a:r>
            <a:r>
              <a:rPr lang="en-US" sz="1200" b="1" dirty="0">
                <a:latin typeface="Arial" panose="020B0604020202020204" pitchFamily="34" charset="0"/>
                <a:cs typeface="Arial" panose="020B0604020202020204" pitchFamily="34" charset="0"/>
              </a:rPr>
              <a:t>Retention in Patients Treated for Bladder Dysfunction</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dirty="0">
                <a:latin typeface="Arial" panose="020B0604020202020204" pitchFamily="34" charset="0"/>
                <a:cs typeface="Arial" panose="020B0604020202020204" pitchFamily="34" charset="0"/>
              </a:rPr>
              <a:t>Due to the risk of urinary retention, treat only patients who are willing and able to </a:t>
            </a:r>
            <a:r>
              <a:rPr lang="en-US" sz="1200" dirty="0" smtClean="0">
                <a:latin typeface="Arial" panose="020B0604020202020204" pitchFamily="34" charset="0"/>
                <a:cs typeface="Arial" panose="020B0604020202020204" pitchFamily="34" charset="0"/>
              </a:rPr>
              <a:t>initiate catheterization </a:t>
            </a:r>
            <a:r>
              <a:rPr lang="en-US" sz="1200" dirty="0">
                <a:latin typeface="Arial" panose="020B0604020202020204" pitchFamily="34" charset="0"/>
                <a:cs typeface="Arial" panose="020B0604020202020204" pitchFamily="34" charset="0"/>
              </a:rPr>
              <a:t>post-treatment,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if </a:t>
            </a:r>
            <a:r>
              <a:rPr lang="en-US" sz="1200" dirty="0">
                <a:latin typeface="Arial" panose="020B0604020202020204" pitchFamily="34" charset="0"/>
                <a:cs typeface="Arial" panose="020B0604020202020204" pitchFamily="34" charset="0"/>
              </a:rPr>
              <a:t>required, for urinary </a:t>
            </a:r>
            <a:r>
              <a:rPr lang="en-US" sz="1200" dirty="0" smtClean="0">
                <a:latin typeface="Arial" panose="020B0604020202020204" pitchFamily="34" charset="0"/>
                <a:cs typeface="Arial" panose="020B0604020202020204" pitchFamily="34" charset="0"/>
              </a:rPr>
              <a:t>retention. </a:t>
            </a:r>
          </a:p>
          <a:p>
            <a:pPr marL="0" indent="0">
              <a:spcBef>
                <a:spcPts val="300"/>
              </a:spcBef>
              <a:buNone/>
            </a:pPr>
            <a:r>
              <a:rPr lang="en-US" sz="1200" dirty="0" smtClean="0">
                <a:latin typeface="Arial" panose="020B0604020202020204" pitchFamily="34" charset="0"/>
                <a:cs typeface="Arial" panose="020B0604020202020204" pitchFamily="34" charset="0"/>
              </a:rPr>
              <a:t>In </a:t>
            </a:r>
            <a:r>
              <a:rPr lang="en-US" sz="1200" dirty="0">
                <a:latin typeface="Arial" panose="020B0604020202020204" pitchFamily="34" charset="0"/>
                <a:cs typeface="Arial" panose="020B0604020202020204" pitchFamily="34" charset="0"/>
              </a:rPr>
              <a:t>patients who are not catheterizing, post-void residual (PVR) urine volume should </a:t>
            </a:r>
            <a:r>
              <a:rPr lang="en-US" sz="1200" dirty="0" smtClean="0">
                <a:latin typeface="Arial" panose="020B0604020202020204" pitchFamily="34" charset="0"/>
                <a:cs typeface="Arial" panose="020B0604020202020204" pitchFamily="34" charset="0"/>
              </a:rPr>
              <a:t>be assessed </a:t>
            </a:r>
            <a:r>
              <a:rPr lang="en-US" sz="1200" dirty="0">
                <a:latin typeface="Arial" panose="020B0604020202020204" pitchFamily="34" charset="0"/>
                <a:cs typeface="Arial" panose="020B0604020202020204" pitchFamily="34" charset="0"/>
              </a:rPr>
              <a:t>within 2 weeks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post-treatment </a:t>
            </a:r>
            <a:r>
              <a:rPr lang="en-US" sz="1200" dirty="0">
                <a:latin typeface="Arial" panose="020B0604020202020204" pitchFamily="34" charset="0"/>
                <a:cs typeface="Arial" panose="020B0604020202020204" pitchFamily="34" charset="0"/>
              </a:rPr>
              <a:t>and periodically as medically appropriate up </a:t>
            </a:r>
            <a:r>
              <a:rPr lang="en-US" sz="1200" dirty="0" smtClean="0">
                <a:latin typeface="Arial" panose="020B0604020202020204" pitchFamily="34" charset="0"/>
                <a:cs typeface="Arial" panose="020B0604020202020204" pitchFamily="34" charset="0"/>
              </a:rPr>
              <a:t>to 12 </a:t>
            </a:r>
            <a:r>
              <a:rPr lang="en-US" sz="1200" dirty="0">
                <a:latin typeface="Arial" panose="020B0604020202020204" pitchFamily="34" charset="0"/>
                <a:cs typeface="Arial" panose="020B0604020202020204" pitchFamily="34" charset="0"/>
              </a:rPr>
              <a:t>weeks, particularly in patients with multiple sclerosis or diabetes mellitus. </a:t>
            </a:r>
            <a:r>
              <a:rPr lang="en-US" sz="1200" dirty="0" smtClean="0">
                <a:latin typeface="Arial" panose="020B0604020202020204" pitchFamily="34" charset="0"/>
                <a:cs typeface="Arial" panose="020B0604020202020204" pitchFamily="34" charset="0"/>
              </a:rPr>
              <a:t>Depending on </a:t>
            </a:r>
            <a:r>
              <a:rPr lang="en-US" sz="1200" dirty="0">
                <a:latin typeface="Arial" panose="020B0604020202020204" pitchFamily="34" charset="0"/>
                <a:cs typeface="Arial" panose="020B0604020202020204" pitchFamily="34" charset="0"/>
              </a:rPr>
              <a:t>patient symptoms, institute catheterization if PVR urine volume exceeds 200 mL </a:t>
            </a:r>
            <a:r>
              <a:rPr lang="en-US" sz="1200" dirty="0" smtClean="0">
                <a:latin typeface="Arial" panose="020B0604020202020204" pitchFamily="34" charset="0"/>
                <a:cs typeface="Arial" panose="020B0604020202020204" pitchFamily="34" charset="0"/>
              </a:rPr>
              <a:t>and continue </a:t>
            </a:r>
            <a:r>
              <a:rPr lang="en-US" sz="1200" dirty="0">
                <a:latin typeface="Arial" panose="020B0604020202020204" pitchFamily="34" charset="0"/>
                <a:cs typeface="Arial" panose="020B0604020202020204" pitchFamily="34" charset="0"/>
              </a:rPr>
              <a:t>until PVR falls below 200 mL. Instruct patients to contact their physician if </a:t>
            </a:r>
            <a:r>
              <a:rPr lang="en-US" sz="1200" dirty="0" smtClean="0">
                <a:latin typeface="Arial" panose="020B0604020202020204" pitchFamily="34" charset="0"/>
                <a:cs typeface="Arial" panose="020B0604020202020204" pitchFamily="34" charset="0"/>
              </a:rPr>
              <a:t>they experience </a:t>
            </a:r>
            <a:r>
              <a:rPr lang="en-US" sz="1200" dirty="0">
                <a:latin typeface="Arial" panose="020B0604020202020204" pitchFamily="34" charset="0"/>
                <a:cs typeface="Arial" panose="020B0604020202020204" pitchFamily="34" charset="0"/>
              </a:rPr>
              <a:t>difficulty in voiding as catheterization may be required</a:t>
            </a:r>
            <a:r>
              <a:rPr lang="en-US" sz="1200" dirty="0" smtClean="0">
                <a:latin typeface="Arial" panose="020B0604020202020204" pitchFamily="34" charset="0"/>
                <a:cs typeface="Arial" panose="020B0604020202020204" pitchFamily="34" charset="0"/>
              </a:rPr>
              <a:t>.</a:t>
            </a:r>
            <a:br>
              <a:rPr lang="en-US" sz="1200" dirty="0" smtClean="0">
                <a:latin typeface="Arial" panose="020B0604020202020204" pitchFamily="34" charset="0"/>
                <a:cs typeface="Arial" panose="020B0604020202020204" pitchFamily="34" charset="0"/>
              </a:rPr>
            </a:br>
            <a:r>
              <a:rPr lang="en-US" sz="1200" i="1" dirty="0" smtClean="0">
                <a:latin typeface="Arial" panose="020B0604020202020204" pitchFamily="34" charset="0"/>
                <a:cs typeface="Arial" panose="020B0604020202020204" pitchFamily="34" charset="0"/>
              </a:rPr>
              <a:t>Overactive </a:t>
            </a:r>
            <a:r>
              <a:rPr lang="en-US" sz="1200" i="1" dirty="0">
                <a:latin typeface="Arial" panose="020B0604020202020204" pitchFamily="34" charset="0"/>
                <a:cs typeface="Arial" panose="020B0604020202020204" pitchFamily="34" charset="0"/>
              </a:rPr>
              <a:t>Bladder</a:t>
            </a:r>
            <a:endParaRPr lang="en-US" sz="1200" dirty="0">
              <a:latin typeface="Arial" panose="020B0604020202020204" pitchFamily="34" charset="0"/>
              <a:cs typeface="Arial" panose="020B0604020202020204" pitchFamily="34" charset="0"/>
            </a:endParaRPr>
          </a:p>
          <a:p>
            <a:pPr marL="0" indent="0">
              <a:spcBef>
                <a:spcPts val="300"/>
              </a:spcBef>
              <a:buNone/>
            </a:pPr>
            <a:r>
              <a:rPr lang="en-US" sz="1200" dirty="0">
                <a:latin typeface="Arial" panose="020B0604020202020204" pitchFamily="34" charset="0"/>
                <a:cs typeface="Arial" panose="020B0604020202020204" pitchFamily="34" charset="0"/>
              </a:rPr>
              <a:t>In clinical trials, 6.5% of patients (36/552) initiated clean intermittent catheterization </a:t>
            </a:r>
            <a:r>
              <a:rPr lang="en-US" sz="1200" dirty="0" smtClean="0">
                <a:latin typeface="Arial" panose="020B0604020202020204" pitchFamily="34" charset="0"/>
                <a:cs typeface="Arial" panose="020B0604020202020204" pitchFamily="34" charset="0"/>
              </a:rPr>
              <a:t>for urinary </a:t>
            </a:r>
            <a:r>
              <a:rPr lang="en-US" sz="1200" dirty="0">
                <a:latin typeface="Arial" panose="020B0604020202020204" pitchFamily="34" charset="0"/>
                <a:cs typeface="Arial" panose="020B0604020202020204" pitchFamily="34" charset="0"/>
              </a:rPr>
              <a:t>retention following treatment with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100 Units as compared to 0.4% </a:t>
            </a:r>
            <a:r>
              <a:rPr lang="en-US" sz="1200" dirty="0" smtClean="0">
                <a:latin typeface="Arial" panose="020B0604020202020204" pitchFamily="34" charset="0"/>
                <a:cs typeface="Arial" panose="020B0604020202020204" pitchFamily="34" charset="0"/>
              </a:rPr>
              <a:t>of patients </a:t>
            </a:r>
            <a:r>
              <a:rPr lang="en-US" sz="1200" dirty="0">
                <a:latin typeface="Arial" panose="020B0604020202020204" pitchFamily="34" charset="0"/>
                <a:cs typeface="Arial" panose="020B0604020202020204" pitchFamily="34" charset="0"/>
              </a:rPr>
              <a:t>(2/542) treated with placebo. The median duration </a:t>
            </a:r>
            <a:r>
              <a:rPr lang="en-US" sz="1200" dirty="0" smtClean="0">
                <a:latin typeface="Arial" panose="020B0604020202020204" pitchFamily="34" charset="0"/>
                <a:cs typeface="Arial" panose="020B0604020202020204" pitchFamily="34" charset="0"/>
              </a:rPr>
              <a:t>of catheterization </a:t>
            </a:r>
            <a:r>
              <a:rPr lang="en-US" sz="1200" dirty="0">
                <a:latin typeface="Arial" panose="020B0604020202020204" pitchFamily="34" charset="0"/>
                <a:cs typeface="Arial" panose="020B0604020202020204" pitchFamily="34" charset="0"/>
              </a:rPr>
              <a:t>for patients treated with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100 Units was 63 days (minimum 1 day to maximum 214 days)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as </a:t>
            </a:r>
            <a:r>
              <a:rPr lang="en-US" sz="1200" dirty="0">
                <a:latin typeface="Arial" panose="020B0604020202020204" pitchFamily="34" charset="0"/>
                <a:cs typeface="Arial" panose="020B0604020202020204" pitchFamily="34" charset="0"/>
              </a:rPr>
              <a:t>compared to a median duration 11 days (minimum 3 days to maximum 18 days) for patients receiving placebo.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Patients </a:t>
            </a:r>
            <a:r>
              <a:rPr lang="en-US" sz="1200" dirty="0">
                <a:latin typeface="Arial" panose="020B0604020202020204" pitchFamily="34" charset="0"/>
                <a:cs typeface="Arial" panose="020B0604020202020204" pitchFamily="34" charset="0"/>
              </a:rPr>
              <a:t>with diabetes mellitus treated with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were more likely to develop urinary retention than non-diabetics.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In </a:t>
            </a:r>
            <a:r>
              <a:rPr lang="en-US" sz="1200" dirty="0">
                <a:latin typeface="Arial" panose="020B0604020202020204" pitchFamily="34" charset="0"/>
                <a:cs typeface="Arial" panose="020B0604020202020204" pitchFamily="34" charset="0"/>
              </a:rPr>
              <a:t>clinical trials, 12.3% of patients (10/81) with diabetes developed urinary retention following treatment with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100 </a:t>
            </a:r>
            <a:r>
              <a:rPr lang="en-US" sz="1200" dirty="0">
                <a:latin typeface="Arial" panose="020B0604020202020204" pitchFamily="34" charset="0"/>
                <a:cs typeface="Arial" panose="020B0604020202020204" pitchFamily="34" charset="0"/>
              </a:rPr>
              <a:t>Units vs. 0% patients (0/69) treated with placebo. In patients without diabetes, 6.3% of patients (33/526) developed urinary retention following treatment with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100 Units vs. 0.6% of patients (3/516) treated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with </a:t>
            </a:r>
            <a:r>
              <a:rPr lang="en-US" sz="1200" dirty="0">
                <a:latin typeface="Arial" panose="020B0604020202020204" pitchFamily="34" charset="0"/>
                <a:cs typeface="Arial" panose="020B0604020202020204" pitchFamily="34" charset="0"/>
              </a:rPr>
              <a:t>placebo</a:t>
            </a:r>
            <a:r>
              <a:rPr lang="en-US" sz="1200" dirty="0" smtClean="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p:txBody>
      </p:sp>
      <p:sp>
        <p:nvSpPr>
          <p:cNvPr id="6" name="TextBox 5"/>
          <p:cNvSpPr txBox="1">
            <a:spLocks noChangeArrowheads="1"/>
          </p:cNvSpPr>
          <p:nvPr/>
        </p:nvSpPr>
        <p:spPr bwMode="auto">
          <a:xfrm>
            <a:off x="448056" y="5641848"/>
            <a:ext cx="828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buNone/>
            </a:pPr>
            <a:r>
              <a:rPr lang="en-US" sz="1200" b="1" dirty="0" smtClean="0"/>
              <a:t>Please see additional Important Safety Information on the next slide.</a:t>
            </a:r>
          </a:p>
        </p:txBody>
      </p:sp>
    </p:spTree>
    <p:extLst>
      <p:ext uri="{BB962C8B-B14F-4D97-AF65-F5344CB8AC3E}">
        <p14:creationId xmlns:p14="http://schemas.microsoft.com/office/powerpoint/2010/main" val="1168469354"/>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0"/>
            <a:ext cx="8723376" cy="914400"/>
          </a:xfrm>
        </p:spPr>
        <p:txBody>
          <a:bodyPr>
            <a:noAutofit/>
          </a:bodyPr>
          <a:lstStyle/>
          <a:p>
            <a:r>
              <a:rPr lang="en-US" sz="1800" dirty="0" smtClean="0"/>
              <a:t>BOTOX</a:t>
            </a:r>
            <a:r>
              <a:rPr lang="en-US" sz="1800" baseline="30000" dirty="0" smtClean="0"/>
              <a:t>®</a:t>
            </a:r>
            <a:r>
              <a:rPr lang="en-US" sz="1800" dirty="0" smtClean="0"/>
              <a:t> (onabotulinumtoxinA) &amp; BOTOX</a:t>
            </a:r>
            <a:r>
              <a:rPr lang="en-US" sz="1800" baseline="30000" dirty="0" smtClean="0"/>
              <a:t>®</a:t>
            </a:r>
            <a:r>
              <a:rPr lang="en-US" sz="1800" dirty="0" smtClean="0"/>
              <a:t> Cosmetic (onabotulinumtoxinA) Important </a:t>
            </a:r>
            <a:r>
              <a:rPr lang="en-US" sz="1800" dirty="0"/>
              <a:t>Safety </a:t>
            </a:r>
            <a:r>
              <a:rPr lang="en-US" sz="1800" dirty="0" smtClean="0"/>
              <a:t>Information </a:t>
            </a:r>
            <a:r>
              <a:rPr lang="en-US" sz="1800" b="0" dirty="0" smtClean="0"/>
              <a:t>(continued)</a:t>
            </a:r>
            <a:endParaRPr lang="en-US" sz="1800" b="0" dirty="0"/>
          </a:p>
        </p:txBody>
      </p:sp>
      <p:sp>
        <p:nvSpPr>
          <p:cNvPr id="3" name="Content Placeholder 2"/>
          <p:cNvSpPr>
            <a:spLocks noGrp="1"/>
          </p:cNvSpPr>
          <p:nvPr>
            <p:ph idx="4294967295"/>
          </p:nvPr>
        </p:nvSpPr>
        <p:spPr>
          <a:xfrm>
            <a:off x="452438" y="1027113"/>
            <a:ext cx="8312150" cy="4678362"/>
          </a:xfrm>
        </p:spPr>
        <p:txBody>
          <a:bodyPr>
            <a:noAutofit/>
          </a:bodyPr>
          <a:lstStyle/>
          <a:p>
            <a:pPr marL="0" indent="0">
              <a:spcBef>
                <a:spcPts val="100"/>
              </a:spcBef>
              <a:buNone/>
            </a:pPr>
            <a:r>
              <a:rPr lang="en-US" sz="1200" i="1" dirty="0" smtClean="0">
                <a:latin typeface="Arial" panose="020B0604020202020204" pitchFamily="34" charset="0"/>
                <a:cs typeface="Arial" panose="020B0604020202020204" pitchFamily="34" charset="0"/>
              </a:rPr>
              <a:t>Detrusor </a:t>
            </a:r>
            <a:r>
              <a:rPr lang="en-US" sz="1200" i="1" dirty="0">
                <a:latin typeface="Arial" panose="020B0604020202020204" pitchFamily="34" charset="0"/>
                <a:cs typeface="Arial" panose="020B0604020202020204" pitchFamily="34" charset="0"/>
              </a:rPr>
              <a:t>Overactivity Associated With a Neurologic Condition</a:t>
            </a:r>
            <a:endParaRPr lang="en-US" sz="1200" dirty="0">
              <a:latin typeface="Arial" panose="020B0604020202020204" pitchFamily="34" charset="0"/>
              <a:cs typeface="Arial" panose="020B0604020202020204" pitchFamily="34" charset="0"/>
            </a:endParaRPr>
          </a:p>
          <a:p>
            <a:pPr marL="0" indent="0">
              <a:spcBef>
                <a:spcPts val="100"/>
              </a:spcBef>
              <a:buNone/>
            </a:pPr>
            <a:r>
              <a:rPr lang="en-US" sz="1200" dirty="0">
                <a:latin typeface="Arial" panose="020B0604020202020204" pitchFamily="34" charset="0"/>
                <a:cs typeface="Arial" panose="020B0604020202020204" pitchFamily="34" charset="0"/>
              </a:rPr>
              <a:t>In clinical trials, 30.6% of patients (33/108) who were not using clean </a:t>
            </a:r>
            <a:r>
              <a:rPr lang="en-US" sz="1200" dirty="0" smtClean="0">
                <a:latin typeface="Arial" panose="020B0604020202020204" pitchFamily="34" charset="0"/>
                <a:cs typeface="Arial" panose="020B0604020202020204" pitchFamily="34" charset="0"/>
              </a:rPr>
              <a:t>intermittent catheterization </a:t>
            </a:r>
            <a:r>
              <a:rPr lang="en-US" sz="1200" dirty="0">
                <a:latin typeface="Arial" panose="020B0604020202020204" pitchFamily="34" charset="0"/>
                <a:cs typeface="Arial" panose="020B0604020202020204" pitchFamily="34" charset="0"/>
              </a:rPr>
              <a:t>(CIC) prior to injection, required catheterization for urinary </a:t>
            </a:r>
            <a:r>
              <a:rPr lang="en-US" sz="1200" dirty="0" smtClean="0">
                <a:latin typeface="Arial" panose="020B0604020202020204" pitchFamily="34" charset="0"/>
                <a:cs typeface="Arial" panose="020B0604020202020204" pitchFamily="34" charset="0"/>
              </a:rPr>
              <a:t>retention following </a:t>
            </a:r>
            <a:r>
              <a:rPr lang="en-US" sz="1200" dirty="0">
                <a:latin typeface="Arial" panose="020B0604020202020204" pitchFamily="34" charset="0"/>
                <a:cs typeface="Arial" panose="020B0604020202020204" pitchFamily="34" charset="0"/>
              </a:rPr>
              <a:t>treatment with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200 Units as compared to 6.7% of patients (</a:t>
            </a:r>
            <a:r>
              <a:rPr lang="en-US" sz="1200" dirty="0" smtClean="0">
                <a:latin typeface="Arial" panose="020B0604020202020204" pitchFamily="34" charset="0"/>
                <a:cs typeface="Arial" panose="020B0604020202020204" pitchFamily="34" charset="0"/>
              </a:rPr>
              <a:t>7/104) treated </a:t>
            </a:r>
            <a:r>
              <a:rPr lang="en-US" sz="1200" dirty="0">
                <a:latin typeface="Arial" panose="020B0604020202020204" pitchFamily="34" charset="0"/>
                <a:cs typeface="Arial" panose="020B0604020202020204" pitchFamily="34" charset="0"/>
              </a:rPr>
              <a:t>with placebo. The median duration of post-injection catheterization for </a:t>
            </a:r>
            <a:r>
              <a:rPr lang="en-US" sz="1200" dirty="0" smtClean="0">
                <a:latin typeface="Arial" panose="020B0604020202020204" pitchFamily="34" charset="0"/>
                <a:cs typeface="Arial" panose="020B0604020202020204" pitchFamily="34" charset="0"/>
              </a:rPr>
              <a:t>these patients </a:t>
            </a:r>
            <a:r>
              <a:rPr lang="en-US" sz="1200" dirty="0">
                <a:latin typeface="Arial" panose="020B0604020202020204" pitchFamily="34" charset="0"/>
                <a:cs typeface="Arial" panose="020B0604020202020204" pitchFamily="34" charset="0"/>
              </a:rPr>
              <a:t>treated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with BOTOX</a:t>
            </a:r>
            <a:r>
              <a:rPr lang="en-US" sz="1200" baseline="30000" dirty="0" smtClean="0">
                <a:latin typeface="Arial" panose="020B0604020202020204" pitchFamily="34" charset="0"/>
                <a:cs typeface="Arial" panose="020B0604020202020204" pitchFamily="34" charset="0"/>
              </a:rPr>
              <a:t>®</a:t>
            </a:r>
            <a:r>
              <a:rPr lang="en-US" sz="1200" dirty="0" smtClean="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200 Units (n=33) was 289 days (minimum 1 day </a:t>
            </a:r>
            <a:r>
              <a:rPr lang="en-US" sz="1200" dirty="0" smtClean="0">
                <a:latin typeface="Arial" panose="020B0604020202020204" pitchFamily="34" charset="0"/>
                <a:cs typeface="Arial" panose="020B0604020202020204" pitchFamily="34" charset="0"/>
              </a:rPr>
              <a:t>to maximum </a:t>
            </a:r>
            <a:r>
              <a:rPr lang="en-US" sz="1200" dirty="0">
                <a:latin typeface="Arial" panose="020B0604020202020204" pitchFamily="34" charset="0"/>
                <a:cs typeface="Arial" panose="020B0604020202020204" pitchFamily="34" charset="0"/>
              </a:rPr>
              <a:t>530 days) as compared to a median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duration </a:t>
            </a:r>
            <a:r>
              <a:rPr lang="en-US" sz="1200" dirty="0">
                <a:latin typeface="Arial" panose="020B0604020202020204" pitchFamily="34" charset="0"/>
                <a:cs typeface="Arial" panose="020B0604020202020204" pitchFamily="34" charset="0"/>
              </a:rPr>
              <a:t>358 days (minimum 2 days </a:t>
            </a:r>
            <a:r>
              <a:rPr lang="en-US" sz="1200" dirty="0" smtClean="0">
                <a:latin typeface="Arial" panose="020B0604020202020204" pitchFamily="34" charset="0"/>
                <a:cs typeface="Arial" panose="020B0604020202020204" pitchFamily="34" charset="0"/>
              </a:rPr>
              <a:t>to maximum </a:t>
            </a:r>
            <a:r>
              <a:rPr lang="en-US" sz="1200" dirty="0">
                <a:latin typeface="Arial" panose="020B0604020202020204" pitchFamily="34" charset="0"/>
                <a:cs typeface="Arial" panose="020B0604020202020204" pitchFamily="34" charset="0"/>
              </a:rPr>
              <a:t>379 days) for patients receiving placebo (n=7).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Among </a:t>
            </a:r>
            <a:r>
              <a:rPr lang="en-US" sz="1200" dirty="0">
                <a:latin typeface="Arial" panose="020B0604020202020204" pitchFamily="34" charset="0"/>
                <a:cs typeface="Arial" panose="020B0604020202020204" pitchFamily="34" charset="0"/>
              </a:rPr>
              <a:t>patients not using CIC at baseline, those with MS were more likely to require CIC post-injection than those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with SCI.</a:t>
            </a:r>
          </a:p>
          <a:p>
            <a:pPr marL="0" indent="0">
              <a:spcBef>
                <a:spcPts val="1000"/>
              </a:spcBef>
              <a:buNone/>
            </a:pPr>
            <a:r>
              <a:rPr lang="en-US" sz="1200" b="1" dirty="0" smtClean="0">
                <a:latin typeface="Arial" panose="020B0604020202020204" pitchFamily="34" charset="0"/>
                <a:cs typeface="Arial" panose="020B0604020202020204" pitchFamily="34" charset="0"/>
              </a:rPr>
              <a:t>Human </a:t>
            </a:r>
            <a:r>
              <a:rPr lang="en-US" sz="1200" b="1" dirty="0">
                <a:latin typeface="Arial" panose="020B0604020202020204" pitchFamily="34" charset="0"/>
                <a:cs typeface="Arial" panose="020B0604020202020204" pitchFamily="34" charset="0"/>
              </a:rPr>
              <a:t>Albumin and Transmission of Viral Diseases</a:t>
            </a:r>
            <a:endParaRPr lang="en-US" sz="1200" dirty="0">
              <a:latin typeface="Arial" panose="020B0604020202020204" pitchFamily="34" charset="0"/>
              <a:cs typeface="Arial" panose="020B0604020202020204" pitchFamily="34" charset="0"/>
            </a:endParaRPr>
          </a:p>
          <a:p>
            <a:pPr marL="0" indent="0">
              <a:spcBef>
                <a:spcPts val="100"/>
              </a:spcBef>
              <a:buNone/>
            </a:pPr>
            <a:r>
              <a:rPr lang="en-US" sz="1200" dirty="0">
                <a:latin typeface="Arial" panose="020B0604020202020204" pitchFamily="34" charset="0"/>
                <a:cs typeface="Arial" panose="020B0604020202020204" pitchFamily="34" charset="0"/>
              </a:rPr>
              <a:t>This product contains albumin, a derivative of human blood. Based on effective </a:t>
            </a:r>
            <a:r>
              <a:rPr lang="en-US" sz="1200" dirty="0" smtClean="0">
                <a:latin typeface="Arial" panose="020B0604020202020204" pitchFamily="34" charset="0"/>
                <a:cs typeface="Arial" panose="020B0604020202020204" pitchFamily="34" charset="0"/>
              </a:rPr>
              <a:t>donor screening </a:t>
            </a:r>
            <a:r>
              <a:rPr lang="en-US" sz="1200" dirty="0">
                <a:latin typeface="Arial" panose="020B0604020202020204" pitchFamily="34" charset="0"/>
                <a:cs typeface="Arial" panose="020B0604020202020204" pitchFamily="34" charset="0"/>
              </a:rPr>
              <a:t>and product manufacturing processes, it carries an extremely remote risk </a:t>
            </a:r>
            <a:r>
              <a:rPr lang="en-US" sz="1200" dirty="0" smtClean="0">
                <a:latin typeface="Arial" panose="020B0604020202020204" pitchFamily="34" charset="0"/>
                <a:cs typeface="Arial" panose="020B0604020202020204" pitchFamily="34" charset="0"/>
              </a:rPr>
              <a:t>for transmission </a:t>
            </a:r>
            <a:r>
              <a:rPr lang="en-US" sz="1200" dirty="0">
                <a:latin typeface="Arial" panose="020B0604020202020204" pitchFamily="34" charset="0"/>
                <a:cs typeface="Arial" panose="020B0604020202020204" pitchFamily="34" charset="0"/>
              </a:rPr>
              <a:t>of viral diseases. A theoretical risk for transmission of </a:t>
            </a:r>
            <a:r>
              <a:rPr lang="en-US" sz="1200" dirty="0" smtClean="0">
                <a:latin typeface="Arial" panose="020B0604020202020204" pitchFamily="34" charset="0"/>
                <a:cs typeface="Arial" panose="020B0604020202020204" pitchFamily="34" charset="0"/>
              </a:rPr>
              <a:t>Creutzfeldt-Jakob disease </a:t>
            </a:r>
            <a:r>
              <a:rPr lang="en-US" sz="1200" dirty="0">
                <a:latin typeface="Arial" panose="020B0604020202020204" pitchFamily="34" charset="0"/>
                <a:cs typeface="Arial" panose="020B0604020202020204" pitchFamily="34" charset="0"/>
              </a:rPr>
              <a:t>(CJD) is also considered extremely remote. No cases of transmission of </a:t>
            </a:r>
            <a:r>
              <a:rPr lang="en-US" sz="1200" dirty="0" smtClean="0">
                <a:latin typeface="Arial" panose="020B0604020202020204" pitchFamily="34" charset="0"/>
                <a:cs typeface="Arial" panose="020B0604020202020204" pitchFamily="34" charset="0"/>
              </a:rPr>
              <a:t>viral diseases </a:t>
            </a:r>
            <a:r>
              <a:rPr lang="en-US" sz="1200" dirty="0">
                <a:latin typeface="Arial" panose="020B0604020202020204" pitchFamily="34" charset="0"/>
                <a:cs typeface="Arial" panose="020B0604020202020204" pitchFamily="34" charset="0"/>
              </a:rPr>
              <a:t>or CJD have ever been reported for </a:t>
            </a:r>
            <a:r>
              <a:rPr lang="en-US" sz="1200" dirty="0" smtClean="0">
                <a:latin typeface="Arial" panose="020B0604020202020204" pitchFamily="34" charset="0"/>
                <a:cs typeface="Arial" panose="020B0604020202020204" pitchFamily="34" charset="0"/>
              </a:rPr>
              <a:t>albumin.</a:t>
            </a:r>
          </a:p>
          <a:p>
            <a:pPr marL="0" indent="0">
              <a:spcBef>
                <a:spcPts val="1000"/>
              </a:spcBef>
              <a:buNone/>
            </a:pPr>
            <a:r>
              <a:rPr lang="en-US" sz="1200" b="1" dirty="0" smtClean="0">
                <a:latin typeface="Arial" panose="020B0604020202020204" pitchFamily="34" charset="0"/>
                <a:cs typeface="Arial" panose="020B0604020202020204" pitchFamily="34" charset="0"/>
              </a:rPr>
              <a:t>Pre-existing </a:t>
            </a:r>
            <a:r>
              <a:rPr lang="en-US" sz="1200" b="1" dirty="0">
                <a:latin typeface="Arial" panose="020B0604020202020204" pitchFamily="34" charset="0"/>
                <a:cs typeface="Arial" panose="020B0604020202020204" pitchFamily="34" charset="0"/>
              </a:rPr>
              <a:t>Conditions at the Injection </a:t>
            </a:r>
            <a:r>
              <a:rPr lang="en-US" sz="1200" b="1" dirty="0" smtClean="0">
                <a:latin typeface="Arial" panose="020B0604020202020204" pitchFamily="34" charset="0"/>
                <a:cs typeface="Arial" panose="020B0604020202020204" pitchFamily="34" charset="0"/>
              </a:rPr>
              <a:t>Site</a:t>
            </a:r>
            <a:endParaRPr lang="en-US" sz="1200" dirty="0">
              <a:latin typeface="Arial" panose="020B0604020202020204" pitchFamily="34" charset="0"/>
              <a:cs typeface="Arial" panose="020B0604020202020204" pitchFamily="34" charset="0"/>
            </a:endParaRPr>
          </a:p>
          <a:p>
            <a:pPr marL="0" indent="0">
              <a:spcBef>
                <a:spcPts val="0"/>
              </a:spcBef>
              <a:buNone/>
            </a:pPr>
            <a:r>
              <a:rPr lang="en-US" sz="1200" dirty="0" smtClean="0">
                <a:latin typeface="Arial" panose="020B0604020202020204" pitchFamily="34" charset="0"/>
                <a:cs typeface="Arial" panose="020B0604020202020204" pitchFamily="34" charset="0"/>
              </a:rPr>
              <a:t>Caution </a:t>
            </a:r>
            <a:r>
              <a:rPr lang="en-US" sz="1200" dirty="0">
                <a:latin typeface="Arial" panose="020B0604020202020204" pitchFamily="34" charset="0"/>
                <a:cs typeface="Arial" panose="020B0604020202020204" pitchFamily="34" charset="0"/>
              </a:rPr>
              <a:t>should be used when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Cosmetic treatment is used in the presence </a:t>
            </a:r>
            <a:r>
              <a:rPr lang="en-US" sz="1200" dirty="0" smtClean="0">
                <a:latin typeface="Arial" panose="020B0604020202020204" pitchFamily="34" charset="0"/>
                <a:cs typeface="Arial" panose="020B0604020202020204" pitchFamily="34" charset="0"/>
              </a:rPr>
              <a:t>of inflammation </a:t>
            </a:r>
            <a:r>
              <a:rPr lang="en-US" sz="1200" dirty="0">
                <a:latin typeface="Arial" panose="020B0604020202020204" pitchFamily="34" charset="0"/>
                <a:cs typeface="Arial" panose="020B0604020202020204" pitchFamily="34" charset="0"/>
              </a:rPr>
              <a:t>at the proposed injection site(s) or when excessive weakness or atrophy </a:t>
            </a:r>
            <a:r>
              <a:rPr lang="en-US" sz="1200" dirty="0" smtClean="0">
                <a:latin typeface="Arial" panose="020B0604020202020204" pitchFamily="34" charset="0"/>
                <a:cs typeface="Arial" panose="020B0604020202020204" pitchFamily="34" charset="0"/>
              </a:rPr>
              <a:t>is present </a:t>
            </a:r>
            <a:r>
              <a:rPr lang="en-US" sz="1200" dirty="0">
                <a:latin typeface="Arial" panose="020B0604020202020204" pitchFamily="34" charset="0"/>
                <a:cs typeface="Arial" panose="020B0604020202020204" pitchFamily="34" charset="0"/>
              </a:rPr>
              <a:t>in the target muscle(s</a:t>
            </a:r>
            <a:r>
              <a:rPr lang="en-US" sz="1200" dirty="0" smtClean="0">
                <a:latin typeface="Arial" panose="020B0604020202020204" pitchFamily="34" charset="0"/>
                <a:cs typeface="Arial" panose="020B0604020202020204" pitchFamily="34" charset="0"/>
              </a:rPr>
              <a:t>).</a:t>
            </a:r>
          </a:p>
          <a:p>
            <a:pPr marL="0" indent="0">
              <a:spcBef>
                <a:spcPts val="1000"/>
              </a:spcBef>
              <a:buNone/>
            </a:pPr>
            <a:r>
              <a:rPr lang="en-US" sz="1200" b="1" dirty="0" smtClean="0">
                <a:latin typeface="Arial" panose="020B0604020202020204" pitchFamily="34" charset="0"/>
                <a:cs typeface="Arial" panose="020B0604020202020204" pitchFamily="34" charset="0"/>
              </a:rPr>
              <a:t>ADVERSE </a:t>
            </a:r>
            <a:r>
              <a:rPr lang="en-US" sz="1200" b="1" dirty="0">
                <a:latin typeface="Arial" panose="020B0604020202020204" pitchFamily="34" charset="0"/>
                <a:cs typeface="Arial" panose="020B0604020202020204" pitchFamily="34" charset="0"/>
              </a:rPr>
              <a:t>REACTIONS</a:t>
            </a:r>
            <a:endParaRPr lang="en-US" sz="1200" dirty="0">
              <a:latin typeface="Arial" panose="020B0604020202020204" pitchFamily="34" charset="0"/>
              <a:cs typeface="Arial" panose="020B0604020202020204" pitchFamily="34" charset="0"/>
            </a:endParaRPr>
          </a:p>
          <a:p>
            <a:pPr marL="0" indent="0">
              <a:spcBef>
                <a:spcPts val="100"/>
              </a:spcBef>
              <a:buNone/>
            </a:pPr>
            <a:r>
              <a:rPr lang="en-US" sz="1200" dirty="0">
                <a:latin typeface="Arial" panose="020B0604020202020204" pitchFamily="34" charset="0"/>
                <a:cs typeface="Arial" panose="020B0604020202020204" pitchFamily="34" charset="0"/>
              </a:rPr>
              <a:t>The following adverse reactions to BOTOX</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for injection are discussed in greater </a:t>
            </a:r>
            <a:r>
              <a:rPr lang="en-US" sz="1200" dirty="0" smtClean="0">
                <a:latin typeface="Arial" panose="020B0604020202020204" pitchFamily="34" charset="0"/>
                <a:cs typeface="Arial" panose="020B0604020202020204" pitchFamily="34" charset="0"/>
              </a:rPr>
              <a:t>detail in </a:t>
            </a:r>
            <a:r>
              <a:rPr lang="en-US" sz="1200" dirty="0">
                <a:latin typeface="Arial" panose="020B0604020202020204" pitchFamily="34" charset="0"/>
                <a:cs typeface="Arial" panose="020B0604020202020204" pitchFamily="34" charset="0"/>
              </a:rPr>
              <a:t>the following sections: Spread of Toxin Effect (see Boxed Warning); </a:t>
            </a:r>
            <a:r>
              <a:rPr lang="en-US" sz="1200" dirty="0" smtClean="0">
                <a:latin typeface="Arial" panose="020B0604020202020204" pitchFamily="34" charset="0"/>
                <a:cs typeface="Arial" panose="020B0604020202020204" pitchFamily="34" charset="0"/>
              </a:rPr>
              <a:t>Hypersensitivity Reactions </a:t>
            </a:r>
            <a:r>
              <a:rPr lang="en-US" sz="1200" dirty="0">
                <a:latin typeface="Arial" panose="020B0604020202020204" pitchFamily="34" charset="0"/>
                <a:cs typeface="Arial" panose="020B0604020202020204" pitchFamily="34" charset="0"/>
              </a:rPr>
              <a:t>(see </a:t>
            </a:r>
            <a:r>
              <a:rPr lang="en-US" sz="1200" i="1" dirty="0">
                <a:latin typeface="Arial" panose="020B0604020202020204" pitchFamily="34" charset="0"/>
                <a:cs typeface="Arial" panose="020B0604020202020204" pitchFamily="34" charset="0"/>
              </a:rPr>
              <a:t>Contraindications </a:t>
            </a:r>
            <a:r>
              <a:rPr lang="en-US" sz="1200" dirty="0">
                <a:latin typeface="Arial" panose="020B0604020202020204" pitchFamily="34" charset="0"/>
                <a:cs typeface="Arial" panose="020B0604020202020204" pitchFamily="34" charset="0"/>
              </a:rPr>
              <a:t>and </a:t>
            </a:r>
            <a:r>
              <a:rPr lang="en-US" sz="1200" i="1" dirty="0">
                <a:latin typeface="Arial" panose="020B0604020202020204" pitchFamily="34" charset="0"/>
                <a:cs typeface="Arial" panose="020B0604020202020204" pitchFamily="34" charset="0"/>
              </a:rPr>
              <a:t>Warnings and Precautions</a:t>
            </a:r>
            <a:r>
              <a:rPr lang="en-US" sz="1200" dirty="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Dysphagia and Breathing Difficulties in Treatment of Cervical Dystonia (see </a:t>
            </a:r>
            <a:r>
              <a:rPr lang="en-US" sz="1200" i="1" dirty="0" smtClean="0">
                <a:latin typeface="Arial" panose="020B0604020202020204" pitchFamily="34" charset="0"/>
                <a:cs typeface="Arial" panose="020B0604020202020204" pitchFamily="34" charset="0"/>
              </a:rPr>
              <a:t>Warnings and Precautions</a:t>
            </a:r>
            <a:r>
              <a:rPr lang="en-US" sz="1200" dirty="0" smtClean="0">
                <a:latin typeface="Arial" panose="020B0604020202020204" pitchFamily="34" charset="0"/>
                <a:cs typeface="Arial" panose="020B0604020202020204" pitchFamily="34" charset="0"/>
              </a:rPr>
              <a:t>); Bronchitis </a:t>
            </a:r>
            <a:r>
              <a:rPr lang="en-US" sz="1200" dirty="0">
                <a:latin typeface="Arial" panose="020B0604020202020204" pitchFamily="34" charset="0"/>
                <a:cs typeface="Arial" panose="020B0604020202020204" pitchFamily="34" charset="0"/>
              </a:rPr>
              <a:t>and </a:t>
            </a:r>
            <a:r>
              <a:rPr lang="en-US" sz="1200" dirty="0" smtClean="0">
                <a:latin typeface="Arial" panose="020B0604020202020204" pitchFamily="34" charset="0"/>
                <a:cs typeface="Arial" panose="020B0604020202020204" pitchFamily="34" charset="0"/>
              </a:rPr>
              <a:t>Upper Respiratory </a:t>
            </a:r>
            <a:r>
              <a:rPr lang="en-US" sz="1200" dirty="0">
                <a:latin typeface="Arial" panose="020B0604020202020204" pitchFamily="34" charset="0"/>
                <a:cs typeface="Arial" panose="020B0604020202020204" pitchFamily="34" charset="0"/>
              </a:rPr>
              <a:t>Tract Infections in Patients Treated for </a:t>
            </a:r>
            <a:r>
              <a:rPr lang="en-US" sz="1200" dirty="0" smtClean="0">
                <a:latin typeface="Arial" panose="020B0604020202020204" pitchFamily="34" charset="0"/>
                <a:cs typeface="Arial" panose="020B0604020202020204" pitchFamily="34" charset="0"/>
              </a:rPr>
              <a:t>Spasticity (</a:t>
            </a:r>
            <a:r>
              <a:rPr lang="en-US" sz="1200" dirty="0">
                <a:latin typeface="Arial" panose="020B0604020202020204" pitchFamily="34" charset="0"/>
                <a:cs typeface="Arial" panose="020B0604020202020204" pitchFamily="34" charset="0"/>
              </a:rPr>
              <a:t>see </a:t>
            </a:r>
            <a:r>
              <a:rPr lang="en-US" sz="1200" i="1" dirty="0">
                <a:latin typeface="Arial" panose="020B0604020202020204" pitchFamily="34" charset="0"/>
                <a:cs typeface="Arial" panose="020B0604020202020204" pitchFamily="34" charset="0"/>
              </a:rPr>
              <a:t>Warnings </a:t>
            </a:r>
            <a:r>
              <a:rPr lang="en-US" sz="1200" i="1" dirty="0" smtClean="0">
                <a:latin typeface="Arial" panose="020B0604020202020204" pitchFamily="34" charset="0"/>
                <a:cs typeface="Arial" panose="020B0604020202020204" pitchFamily="34" charset="0"/>
              </a:rPr>
              <a:t>and</a:t>
            </a:r>
            <a:r>
              <a:rPr lang="en-US" sz="1200" dirty="0">
                <a:latin typeface="Arial" panose="020B0604020202020204" pitchFamily="34" charset="0"/>
                <a:cs typeface="Arial" panose="020B0604020202020204" pitchFamily="34" charset="0"/>
              </a:rPr>
              <a:t> </a:t>
            </a:r>
            <a:r>
              <a:rPr lang="en-US" sz="1200" i="1" dirty="0" smtClean="0">
                <a:latin typeface="Arial" panose="020B0604020202020204" pitchFamily="34" charset="0"/>
                <a:cs typeface="Arial" panose="020B0604020202020204" pitchFamily="34" charset="0"/>
              </a:rPr>
              <a:t>Precautions</a:t>
            </a:r>
            <a:r>
              <a:rPr lang="en-US" sz="1200" dirty="0" smtClean="0">
                <a:latin typeface="Arial" panose="020B0604020202020204" pitchFamily="34" charset="0"/>
                <a:cs typeface="Arial" panose="020B0604020202020204" pitchFamily="34" charset="0"/>
              </a:rPr>
              <a:t>) and Urinary Retention in Patients treated for Bladder Dysfunction (see </a:t>
            </a:r>
            <a:r>
              <a:rPr lang="en-US" sz="1200" i="1" dirty="0" smtClean="0">
                <a:latin typeface="Arial" panose="020B0604020202020204" pitchFamily="34" charset="0"/>
                <a:cs typeface="Arial" panose="020B0604020202020204" pitchFamily="34" charset="0"/>
              </a:rPr>
              <a:t>Warnings and Precautions</a:t>
            </a:r>
            <a:r>
              <a:rPr lang="en-US" sz="1200" dirty="0" smtClean="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p:txBody>
      </p:sp>
      <p:sp>
        <p:nvSpPr>
          <p:cNvPr id="6" name="TextBox 5"/>
          <p:cNvSpPr txBox="1">
            <a:spLocks noChangeArrowheads="1"/>
          </p:cNvSpPr>
          <p:nvPr/>
        </p:nvSpPr>
        <p:spPr bwMode="auto">
          <a:xfrm>
            <a:off x="448056" y="5641848"/>
            <a:ext cx="8284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buNone/>
            </a:pPr>
            <a:r>
              <a:rPr lang="en-US" sz="1200" b="1" dirty="0" smtClean="0"/>
              <a:t>Please see additional Important Safety Information on the next slide.</a:t>
            </a:r>
          </a:p>
        </p:txBody>
      </p:sp>
    </p:spTree>
    <p:extLst>
      <p:ext uri="{BB962C8B-B14F-4D97-AF65-F5344CB8AC3E}">
        <p14:creationId xmlns:p14="http://schemas.microsoft.com/office/powerpoint/2010/main" val="3356515648"/>
      </p:ext>
    </p:extLst>
  </p:cSld>
  <p:clrMapOvr>
    <a:masterClrMapping/>
  </p:clrMapOvr>
  <p:transition spd="med">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PTXSS_ISORIGINAL" val="136232"/>
  <p:tag name="PTXSS_ORIGID" val="136224"/>
</p:tagLst>
</file>

<file path=ppt/tags/tag11.xml><?xml version="1.0" encoding="utf-8"?>
<p:tagLst xmlns:a="http://schemas.openxmlformats.org/drawingml/2006/main" xmlns:r="http://schemas.openxmlformats.org/officeDocument/2006/relationships" xmlns:p="http://schemas.openxmlformats.org/presentationml/2006/main">
  <p:tag name="PTXSS_ISORIGINAL" val="1185807"/>
  <p:tag name="PTXSS_ORIGID" val="1185805"/>
</p:tagLst>
</file>

<file path=ppt/tags/tag12.xml><?xml version="1.0" encoding="utf-8"?>
<p:tagLst xmlns:a="http://schemas.openxmlformats.org/drawingml/2006/main" xmlns:r="http://schemas.openxmlformats.org/officeDocument/2006/relationships" xmlns:p="http://schemas.openxmlformats.org/presentationml/2006/main">
  <p:tag name="PTXSS_ISORIGINAL" val="136230"/>
  <p:tag name="PTXSS_ORIGID" val="136213"/>
</p:tagLst>
</file>

<file path=ppt/tags/tag13.xml><?xml version="1.0" encoding="utf-8"?>
<p:tagLst xmlns:a="http://schemas.openxmlformats.org/drawingml/2006/main" xmlns:r="http://schemas.openxmlformats.org/officeDocument/2006/relationships" xmlns:p="http://schemas.openxmlformats.org/presentationml/2006/main">
  <p:tag name="PTXSS_ISORIGINAL" val="136231"/>
  <p:tag name="PTXSS_ORIGID" val="136217"/>
</p:tagLst>
</file>

<file path=ppt/tags/tag14.xml><?xml version="1.0" encoding="utf-8"?>
<p:tagLst xmlns:a="http://schemas.openxmlformats.org/drawingml/2006/main" xmlns:r="http://schemas.openxmlformats.org/officeDocument/2006/relationships" xmlns:p="http://schemas.openxmlformats.org/presentationml/2006/main">
  <p:tag name="PTXSS_ISORIGINAL" val="136232"/>
  <p:tag name="PTXSS_ORIGID" val="136224"/>
</p:tagLst>
</file>

<file path=ppt/tags/tag15.xml><?xml version="1.0" encoding="utf-8"?>
<p:tagLst xmlns:a="http://schemas.openxmlformats.org/drawingml/2006/main" xmlns:r="http://schemas.openxmlformats.org/officeDocument/2006/relationships" xmlns:p="http://schemas.openxmlformats.org/presentationml/2006/main">
  <p:tag name="PTXSS_ISORIGINAL" val="1185807"/>
  <p:tag name="PTXSS_ORIGID" val="1185805"/>
</p:tagLst>
</file>

<file path=ppt/tags/tag16.xml><?xml version="1.0" encoding="utf-8"?>
<p:tagLst xmlns:a="http://schemas.openxmlformats.org/drawingml/2006/main" xmlns:r="http://schemas.openxmlformats.org/officeDocument/2006/relationships" xmlns:p="http://schemas.openxmlformats.org/presentationml/2006/main">
  <p:tag name="PTXSS_ISORIGINAL" val="136230"/>
  <p:tag name="PTXSS_ORIGID" val="136213"/>
</p:tagLst>
</file>

<file path=ppt/tags/tag17.xml><?xml version="1.0" encoding="utf-8"?>
<p:tagLst xmlns:a="http://schemas.openxmlformats.org/drawingml/2006/main" xmlns:r="http://schemas.openxmlformats.org/officeDocument/2006/relationships" xmlns:p="http://schemas.openxmlformats.org/presentationml/2006/main">
  <p:tag name="PTXSS_ISORIGINAL" val="136231"/>
  <p:tag name="PTXSS_ORIGID" val="136217"/>
</p:tagLst>
</file>

<file path=ppt/tags/tag18.xml><?xml version="1.0" encoding="utf-8"?>
<p:tagLst xmlns:a="http://schemas.openxmlformats.org/drawingml/2006/main" xmlns:r="http://schemas.openxmlformats.org/officeDocument/2006/relationships" xmlns:p="http://schemas.openxmlformats.org/presentationml/2006/main">
  <p:tag name="PTXSS_ISORIGINAL" val="136232"/>
  <p:tag name="PTXSS_ORIGID" val="136224"/>
</p:tagLst>
</file>

<file path=ppt/tags/tag19.xml><?xml version="1.0" encoding="utf-8"?>
<p:tagLst xmlns:a="http://schemas.openxmlformats.org/drawingml/2006/main" xmlns:r="http://schemas.openxmlformats.org/officeDocument/2006/relationships" xmlns:p="http://schemas.openxmlformats.org/presentationml/2006/main">
  <p:tag name="PTXSS_ISORIGINAL" val="1185807"/>
  <p:tag name="PTXSS_ORIGID" val="1185805"/>
</p:tagLst>
</file>

<file path=ppt/tags/tag2.xml><?xml version="1.0" encoding="utf-8"?>
<p:tagLst xmlns:a="http://schemas.openxmlformats.org/drawingml/2006/main" xmlns:r="http://schemas.openxmlformats.org/officeDocument/2006/relationships" xmlns:p="http://schemas.openxmlformats.org/presentationml/2006/main">
  <p:tag name="PPTXSS_ORIGINAL" val="926778,Rectangle 4659250,625,Slide370"/>
  <p:tag name="PPTXSS_SETTINGS" val="0,10,10,150,50,3,True,False"/>
  <p:tag name="PTXSS_ORIGID" val="926780"/>
</p:tagLst>
</file>

<file path=ppt/tags/tag3.xml><?xml version="1.0" encoding="utf-8"?>
<p:tagLst xmlns:a="http://schemas.openxmlformats.org/drawingml/2006/main" xmlns:r="http://schemas.openxmlformats.org/officeDocument/2006/relationships" xmlns:p="http://schemas.openxmlformats.org/presentationml/2006/main">
  <p:tag name="PPTXSS_ORIGINAL" val="926767,Group 47,625,Slide370"/>
  <p:tag name="PPTXSS_SETTINGS" val="0,10,10,150,50,3,True,False"/>
  <p:tag name="PTXSS_ORIGID" val="926768"/>
</p:tagLst>
</file>

<file path=ppt/tags/tag4.xml><?xml version="1.0" encoding="utf-8"?>
<p:tagLst xmlns:a="http://schemas.openxmlformats.org/drawingml/2006/main" xmlns:r="http://schemas.openxmlformats.org/officeDocument/2006/relationships" xmlns:p="http://schemas.openxmlformats.org/presentationml/2006/main">
  <p:tag name="PPTXSS_ORIGINAL" val="926744,Rectangle 4659240,625,Slide370"/>
  <p:tag name="PPTXSS_SETTINGS" val="0,10,10,150,50,3,True,False"/>
  <p:tag name="PTXSS_ORIGID" val="926749"/>
</p:tagLst>
</file>

<file path=ppt/tags/tag5.xml><?xml version="1.0" encoding="utf-8"?>
<p:tagLst xmlns:a="http://schemas.openxmlformats.org/drawingml/2006/main" xmlns:r="http://schemas.openxmlformats.org/officeDocument/2006/relationships" xmlns:p="http://schemas.openxmlformats.org/presentationml/2006/main">
  <p:tag name="PPTXSS_ORIGINAL" val="926752,Group 32,625,Slide370"/>
  <p:tag name="PPTXSS_SETTINGS" val="0,10,10,150,50,3,True,False"/>
  <p:tag name="PTXSS_ORIGID" val="926753"/>
</p:tagLst>
</file>

<file path=ppt/tags/tag6.xml><?xml version="1.0" encoding="utf-8"?>
<p:tagLst xmlns:a="http://schemas.openxmlformats.org/drawingml/2006/main" xmlns:r="http://schemas.openxmlformats.org/officeDocument/2006/relationships" xmlns:p="http://schemas.openxmlformats.org/presentationml/2006/main">
  <p:tag name="AUDIO_IMPORT" val="U:\projects\Davic\Vistor Nitty\EDITING\sec_10_nit_v2\Sec10007.wav"/>
  <p:tag name="AUDIO_ID" val="569"/>
  <p:tag name="ELAPSEDTIME" val="25.496"/>
</p:tagLst>
</file>

<file path=ppt/tags/tag7.xml><?xml version="1.0" encoding="utf-8"?>
<p:tagLst xmlns:a="http://schemas.openxmlformats.org/drawingml/2006/main" xmlns:r="http://schemas.openxmlformats.org/officeDocument/2006/relationships" xmlns:p="http://schemas.openxmlformats.org/presentationml/2006/main">
  <p:tag name="AUDIO_IMPORT" val="U:\projects\Davic\Vistor Nitty\EDITING\sec_10_nit_v2\Sec10007.wav"/>
  <p:tag name="AUDIO_ID" val="569"/>
  <p:tag name="ELAPSEDTIME" val="25.496"/>
</p:tagLst>
</file>

<file path=ppt/tags/tag8.xml><?xml version="1.0" encoding="utf-8"?>
<p:tagLst xmlns:a="http://schemas.openxmlformats.org/drawingml/2006/main" xmlns:r="http://schemas.openxmlformats.org/officeDocument/2006/relationships" xmlns:p="http://schemas.openxmlformats.org/presentationml/2006/main">
  <p:tag name="PTXSS_ISORIGINAL" val="136230"/>
  <p:tag name="PTXSS_ORIGID" val="136213"/>
</p:tagLst>
</file>

<file path=ppt/tags/tag9.xml><?xml version="1.0" encoding="utf-8"?>
<p:tagLst xmlns:a="http://schemas.openxmlformats.org/drawingml/2006/main" xmlns:r="http://schemas.openxmlformats.org/officeDocument/2006/relationships" xmlns:p="http://schemas.openxmlformats.org/presentationml/2006/main">
  <p:tag name="PTXSS_ISORIGINAL" val="136231"/>
  <p:tag name="PTXSS_ORIGID" val="136217"/>
</p:tagLst>
</file>

<file path=ppt/theme/theme1.xml><?xml version="1.0" encoding="utf-8"?>
<a:theme xmlns:a="http://schemas.openxmlformats.org/drawingml/2006/main" name="Office Theme">
  <a:themeElements>
    <a:clrScheme name="Managed Care 2014 Template">
      <a:dk1>
        <a:sysClr val="windowText" lastClr="000000"/>
      </a:dk1>
      <a:lt1>
        <a:srgbClr val="FFFFFF"/>
      </a:lt1>
      <a:dk2>
        <a:srgbClr val="216DB6"/>
      </a:dk2>
      <a:lt2>
        <a:srgbClr val="A5A5A5"/>
      </a:lt2>
      <a:accent1>
        <a:srgbClr val="216DB6"/>
      </a:accent1>
      <a:accent2>
        <a:srgbClr val="00C8C3"/>
      </a:accent2>
      <a:accent3>
        <a:srgbClr val="990033"/>
      </a:accent3>
      <a:accent4>
        <a:srgbClr val="8064A2"/>
      </a:accent4>
      <a:accent5>
        <a:srgbClr val="9BBB59"/>
      </a:accent5>
      <a:accent6>
        <a:srgbClr val="FF9900"/>
      </a:accent6>
      <a:hlink>
        <a:srgbClr val="216DB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Managed Care 2014 Template">
      <a:dk1>
        <a:sysClr val="windowText" lastClr="000000"/>
      </a:dk1>
      <a:lt1>
        <a:srgbClr val="FFFFFF"/>
      </a:lt1>
      <a:dk2>
        <a:srgbClr val="216DB6"/>
      </a:dk2>
      <a:lt2>
        <a:srgbClr val="A5A5A5"/>
      </a:lt2>
      <a:accent1>
        <a:srgbClr val="216DB6"/>
      </a:accent1>
      <a:accent2>
        <a:srgbClr val="00C8C3"/>
      </a:accent2>
      <a:accent3>
        <a:srgbClr val="990033"/>
      </a:accent3>
      <a:accent4>
        <a:srgbClr val="8064A2"/>
      </a:accent4>
      <a:accent5>
        <a:srgbClr val="9BBB59"/>
      </a:accent5>
      <a:accent6>
        <a:srgbClr val="FF9900"/>
      </a:accent6>
      <a:hlink>
        <a:srgbClr val="216DB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Managed Care 2014 Template">
      <a:dk1>
        <a:sysClr val="windowText" lastClr="000000"/>
      </a:dk1>
      <a:lt1>
        <a:srgbClr val="FFFFFF"/>
      </a:lt1>
      <a:dk2>
        <a:srgbClr val="216DB6"/>
      </a:dk2>
      <a:lt2>
        <a:srgbClr val="A5A5A5"/>
      </a:lt2>
      <a:accent1>
        <a:srgbClr val="216DB6"/>
      </a:accent1>
      <a:accent2>
        <a:srgbClr val="00C8C3"/>
      </a:accent2>
      <a:accent3>
        <a:srgbClr val="990033"/>
      </a:accent3>
      <a:accent4>
        <a:srgbClr val="8064A2"/>
      </a:accent4>
      <a:accent5>
        <a:srgbClr val="9BBB59"/>
      </a:accent5>
      <a:accent6>
        <a:srgbClr val="FF9900"/>
      </a:accent6>
      <a:hlink>
        <a:srgbClr val="216DB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Managed Care 2014 Template">
      <a:dk1>
        <a:sysClr val="windowText" lastClr="000000"/>
      </a:dk1>
      <a:lt1>
        <a:srgbClr val="FFFFFF"/>
      </a:lt1>
      <a:dk2>
        <a:srgbClr val="216DB6"/>
      </a:dk2>
      <a:lt2>
        <a:srgbClr val="A5A5A5"/>
      </a:lt2>
      <a:accent1>
        <a:srgbClr val="216DB6"/>
      </a:accent1>
      <a:accent2>
        <a:srgbClr val="00C8C3"/>
      </a:accent2>
      <a:accent3>
        <a:srgbClr val="990033"/>
      </a:accent3>
      <a:accent4>
        <a:srgbClr val="8064A2"/>
      </a:accent4>
      <a:accent5>
        <a:srgbClr val="9BBB59"/>
      </a:accent5>
      <a:accent6>
        <a:srgbClr val="FF9900"/>
      </a:accent6>
      <a:hlink>
        <a:srgbClr val="216DB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Managed Care 2014 Template">
      <a:dk1>
        <a:sysClr val="windowText" lastClr="000000"/>
      </a:dk1>
      <a:lt1>
        <a:srgbClr val="FFFFFF"/>
      </a:lt1>
      <a:dk2>
        <a:srgbClr val="216DB6"/>
      </a:dk2>
      <a:lt2>
        <a:srgbClr val="A5A5A5"/>
      </a:lt2>
      <a:accent1>
        <a:srgbClr val="216DB6"/>
      </a:accent1>
      <a:accent2>
        <a:srgbClr val="00C8C3"/>
      </a:accent2>
      <a:accent3>
        <a:srgbClr val="990033"/>
      </a:accent3>
      <a:accent4>
        <a:srgbClr val="8064A2"/>
      </a:accent4>
      <a:accent5>
        <a:srgbClr val="9BBB59"/>
      </a:accent5>
      <a:accent6>
        <a:srgbClr val="FF9900"/>
      </a:accent6>
      <a:hlink>
        <a:srgbClr val="216DB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Managed Care 2014 Template">
      <a:dk1>
        <a:sysClr val="windowText" lastClr="000000"/>
      </a:dk1>
      <a:lt1>
        <a:srgbClr val="FFFFFF"/>
      </a:lt1>
      <a:dk2>
        <a:srgbClr val="216DB6"/>
      </a:dk2>
      <a:lt2>
        <a:srgbClr val="A5A5A5"/>
      </a:lt2>
      <a:accent1>
        <a:srgbClr val="216DB6"/>
      </a:accent1>
      <a:accent2>
        <a:srgbClr val="00C8C3"/>
      </a:accent2>
      <a:accent3>
        <a:srgbClr val="990033"/>
      </a:accent3>
      <a:accent4>
        <a:srgbClr val="8064A2"/>
      </a:accent4>
      <a:accent5>
        <a:srgbClr val="9BBB59"/>
      </a:accent5>
      <a:accent6>
        <a:srgbClr val="FF9900"/>
      </a:accent6>
      <a:hlink>
        <a:srgbClr val="216DB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1230</TotalTime>
  <Words>9768</Words>
  <Application>Microsoft Office PowerPoint</Application>
  <PresentationFormat>On-screen Show (4:3)</PresentationFormat>
  <Paragraphs>1237</Paragraphs>
  <Slides>79</Slides>
  <Notes>77</Notes>
  <HiddenSlides>0</HiddenSlides>
  <MMClips>0</MMClips>
  <ScaleCrop>false</ScaleCrop>
  <HeadingPairs>
    <vt:vector size="4" baseType="variant">
      <vt:variant>
        <vt:lpstr>Theme</vt:lpstr>
      </vt:variant>
      <vt:variant>
        <vt:i4>6</vt:i4>
      </vt:variant>
      <vt:variant>
        <vt:lpstr>Slide Titles</vt:lpstr>
      </vt:variant>
      <vt:variant>
        <vt:i4>79</vt:i4>
      </vt:variant>
    </vt:vector>
  </HeadingPairs>
  <TitlesOfParts>
    <vt:vector size="85" baseType="lpstr">
      <vt:lpstr>Office Theme</vt:lpstr>
      <vt:lpstr>1_Office Theme</vt:lpstr>
      <vt:lpstr>2_Office Theme</vt:lpstr>
      <vt:lpstr>3_Office Theme</vt:lpstr>
      <vt:lpstr>4_Office Theme</vt:lpstr>
      <vt:lpstr>5_Office Theme</vt:lpstr>
      <vt:lpstr>Commitment to the  Botulinum Toxin Class</vt:lpstr>
      <vt:lpstr>BOTOX® (onabotulinumtoxinA) &amp; BOTOX® Cosmetic (onabotulinumtoxinA) Important Safety Information</vt:lpstr>
      <vt:lpstr>BOTOX® (onabotulinumtoxinA) &amp; BOTOX® Cosmetic (onabotulinumtoxinA) Important Safety Information</vt:lpstr>
      <vt:lpstr>BOTOX® (onabotulinumtoxinA) &amp; BOTOX® Cosmetic (onabotulinumtoxinA) Important Safety Information (continued)</vt:lpstr>
      <vt:lpstr>BOTOX® (onabotulinumtoxinA) &amp; BOTOX® Cosmetic (onabotulinumtoxinA) Important Safety Information (continued)</vt:lpstr>
      <vt:lpstr>BOTOX® (onabotulinumtoxinA) &amp; BOTOX® Cosmetic (onabotulinumtoxinA) Important Safety Information (continued)</vt:lpstr>
      <vt:lpstr>BOTOX® (onabotulinumtoxinA) &amp; BOTOX® Cosmetic (onabotulinumtoxinA) Important Safety Information (continued)</vt:lpstr>
      <vt:lpstr>BOTOX® (onabotulinumtoxinA) &amp; BOTOX® Cosmetic (onabotulinumtoxinA) Important Safety Information (continued)</vt:lpstr>
      <vt:lpstr>BOTOX® (onabotulinumtoxinA) &amp; BOTOX® Cosmetic (onabotulinumtoxinA) Important Safety Information (continued)</vt:lpstr>
      <vt:lpstr>BOTOX® (onabotulinumtoxinA) &amp; BOTOX® Cosmetic (onabotulinumtoxinA) Important Safety Information (continued)</vt:lpstr>
      <vt:lpstr>BOTOX® (onabotulinumtoxinA) &amp; BOTOX® Cosmetic (onabotulinumtoxinA) Important Safety Information (continued)</vt:lpstr>
      <vt:lpstr>BOTOX® (onabotulinumtoxinA) &amp; BOTOX® Cosmetic (onabotulinumtoxinA) Important Safety Information (continued)</vt:lpstr>
      <vt:lpstr>Allergan Leadership in Neurotoxin Therapy</vt:lpstr>
      <vt:lpstr>History of BOTOX® and BOTOX® Cosmetic (onabotulinumtoxinA)  </vt:lpstr>
      <vt:lpstr>Neurosciences Physician Training (2014)1 Chronic Migraine – Upper Limb Spasticity – Cervical Dystonia</vt:lpstr>
      <vt:lpstr>Neurosciences Physician Training 20141 (cont’d.) Chronic Migraine – Upper Limb Spasticity – Cervical Dystonia</vt:lpstr>
      <vt:lpstr>Neurosciences Physician Training 20141 (cont’d.) Chronic Migraine – Upper Limb Spasticity – Cervical Dystonia</vt:lpstr>
      <vt:lpstr>Allergan – Leadership in Patient Support Groups1</vt:lpstr>
      <vt:lpstr>BOTOX® (onabotulinumtoxinA): A Complex  Molecular Structure</vt:lpstr>
      <vt:lpstr>Differences Exist Between BoNT Products</vt:lpstr>
      <vt:lpstr>Unit Potency Differences Create Non-Interchangeability Among Toxins</vt:lpstr>
      <vt:lpstr>Cervical Dystonia Market Share for BOTOX® (onabotulinumtoxinA) Patients Remains High and Majority of Doses Are Under 200 Units</vt:lpstr>
      <vt:lpstr>Commitment to the Botulinum Toxin Class: Upper Limb Spasticity Module</vt:lpstr>
      <vt:lpstr>Upper Limb Spasticity: A Debilitating Condition</vt:lpstr>
      <vt:lpstr>Location and Dosing: Upper Limb Spasticity1</vt:lpstr>
      <vt:lpstr>Summary of BOTOX® (onabotulinumtoxinA)  Study Design1</vt:lpstr>
      <vt:lpstr>Incidence of Adverse Events in Doses Up to 360 Units</vt:lpstr>
      <vt:lpstr>Efficacy and Safety of BOTOX® (onabotulinumtoxinA) for the Treatment  of Upper Limb Spasticity Evaluated in Three Randomized, Multicenter, Double-blind, Placebo-controlled Studies1</vt:lpstr>
      <vt:lpstr>Thank you</vt:lpstr>
      <vt:lpstr>Commitment to the Botulinum Toxin Class: OAB Module</vt:lpstr>
      <vt:lpstr>Diagnosis of Overactive Bladder (OAB) is Based  Upon the Presence of Hallmark Symptoms</vt:lpstr>
      <vt:lpstr>Administration of BOTOX® (onabotulinumtoxinA)</vt:lpstr>
      <vt:lpstr>Summary of BOTOX® (onabotulinumtoxinA)  Study Design</vt:lpstr>
      <vt:lpstr>Summary of BOTOX® (onabotulinumtoxinA) Clinical Trial Data1</vt:lpstr>
      <vt:lpstr>Adverse Reactions Reported by ≥2% of BOTOX®  treated Patients and More Often  than in Placebo-treated Patients Within the First 12 Weeks after Intradetrusor Injection, in Double-blind, Placebo-controlled Clinical Trials in Patients with OAB1 </vt:lpstr>
      <vt:lpstr>Thank you</vt:lpstr>
      <vt:lpstr>Commitment to the Botulinum Toxin Class: Cervical Dystonia Module</vt:lpstr>
      <vt:lpstr>Location and Dosing: Cervical Dystonia1,2</vt:lpstr>
      <vt:lpstr>Design of Phase 3 BOTOX® (onabotulinumtoxinA) Pivotal Study1</vt:lpstr>
      <vt:lpstr>BOTOX® (onabotulinumtoxinA) Provided Significant Benefit in Cervical Dystonia Patients1,2</vt:lpstr>
      <vt:lpstr>Significant Improvements in Neck Pain </vt:lpstr>
      <vt:lpstr>Cervical Dystonia Market Share for BOTOX® (onabotulinumtoxinA) Patients Remains High and Majority of Doses Are Under 200 Units</vt:lpstr>
      <vt:lpstr>Thank you</vt:lpstr>
      <vt:lpstr>Commitment to the Botulinum  Toxin Class: NDO Module</vt:lpstr>
      <vt:lpstr>Over 4.4 Million Americans with a Neurologic Condition Have Detrusor Overactivity1</vt:lpstr>
      <vt:lpstr>Administration of BOTOX® (onabotulinumtoxinA)</vt:lpstr>
      <vt:lpstr>Design of Phase 3 BOTOX® (onabotulinumtoxinA) Pivotal Studies1</vt:lpstr>
      <vt:lpstr>Mean Reduction From Baseline in Weekly  Urinary Incontinence Episodes</vt:lpstr>
      <vt:lpstr>Adverse Reactions Reported by &gt;2% of BOTOX® treated Patients and More Frequent than in Placebo-treated Patients Within the First 12 Weeks after Intradetrusor  Injection in Double-blind, Placebo-controlled Clinical Trials1*</vt:lpstr>
      <vt:lpstr>Thank you</vt:lpstr>
      <vt:lpstr>Commitment to the Botulinum  Toxin Class: Chronic Migraine Module</vt:lpstr>
      <vt:lpstr>Chronic Migraine:  A Severe and Disabling Headache Disorder</vt:lpstr>
      <vt:lpstr>Location and Dosing: Chronic Migraine</vt:lpstr>
      <vt:lpstr>Summary of BOTOX® (onabotulinumtoxinA)  Study Design1</vt:lpstr>
      <vt:lpstr>Results of BOTOX® (onabotulinumtoxinA) Clinical Studies for the Treatment of Chronic Migraine Patients</vt:lpstr>
      <vt:lpstr>Adverse Reactions Reported by &gt;2% of BOTOX® (onabotulinumtoxinA) treated Patients and More Frequent than in Placebo-treated Patients in Two Chronic Migraine Double-blind, Placebo-controlled Clinical Trials1* </vt:lpstr>
      <vt:lpstr>Thank you</vt:lpstr>
      <vt:lpstr>Commitment to the Botulinum Toxin Class: Differentiation Module</vt:lpstr>
      <vt:lpstr>FDA Recommends Increased Safety Measures  for Botulinum Toxin Products</vt:lpstr>
      <vt:lpstr>Dose Conversion Is Not Established</vt:lpstr>
      <vt:lpstr>Recognized Importance of Non-Interchangeability and Non-Conversion for  BoNTs</vt:lpstr>
      <vt:lpstr>Recognized  Importance of Differences in Unit Potency for BoNTs</vt:lpstr>
      <vt:lpstr>Product Prescribing Information Shows Differences in Dosing  for BoNTs Based on Approved Indications (Cervical Dystonia)</vt:lpstr>
      <vt:lpstr>Thank you</vt:lpstr>
      <vt:lpstr>Summary</vt:lpstr>
      <vt:lpstr>Summary (continued)</vt:lpstr>
      <vt:lpstr>Considerations for an Evidence-Based Medical Policy: BOTOX®  (onabotulinumtoxinA)</vt:lpstr>
      <vt:lpstr>BOTOX® (onabotulinumtoxinA) &amp; BOTOX® Cosmetic (onabotulinumtoxinA) Important Safety Information</vt:lpstr>
      <vt:lpstr>BOTOX® (onabotulinumtoxinA) &amp; BOTOX® Cosmetic (onabotulinumtoxinA) Important Safety Information</vt:lpstr>
      <vt:lpstr>BOTOX® (onabotulinumtoxinA) &amp; BOTOX® Cosmetic (onabotulinumtoxinA) Important Safety Information (continued)</vt:lpstr>
      <vt:lpstr>BOTOX® (onabotulinumtoxinA) &amp; BOTOX® Cosmetic (onabotulinumtoxinA) Important Safety Information (continued)</vt:lpstr>
      <vt:lpstr>BOTOX® (onabotulinumtoxinA) &amp; BOTOX® Cosmetic (onabotulinumtoxinA) Important Safety Information (continued)</vt:lpstr>
      <vt:lpstr>BOTOX® (onabotulinumtoxinA) &amp; BOTOX® Cosmetic (onabotulinumtoxinA) Important Safety Information (continued)</vt:lpstr>
      <vt:lpstr>BOTOX® (onabotulinumtoxinA) &amp; BOTOX® Cosmetic (onabotulinumtoxinA) Important Safety Information (continued)</vt:lpstr>
      <vt:lpstr>BOTOX® (onabotulinumtoxinA) &amp; BOTOX® Cosmetic (onabotulinumtoxinA) Important Safety Information (continued)</vt:lpstr>
      <vt:lpstr>BOTOX® (onabotulinumtoxinA) &amp; BOTOX® Cosmetic (onabotulinumtoxinA) Important Safety Information (continued)</vt:lpstr>
      <vt:lpstr>BOTOX® (onabotulinumtoxinA) &amp; BOTOX® Cosmetic (onabotulinumtoxinA) Important Safety Information (continued)</vt:lpstr>
      <vt:lpstr>BOTOX® (onabotulinumtoxinA) &amp; BOTOX® Cosmetic (onabotulinumtoxinA) Important Safety Information (continued)</vt:lpstr>
      <vt:lpstr>Thank you</vt:lpstr>
    </vt:vector>
  </TitlesOfParts>
  <Company>Allergan,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Morris_Patty</dc:creator>
  <cp:lastModifiedBy>CB</cp:lastModifiedBy>
  <cp:revision>178</cp:revision>
  <cp:lastPrinted>2015-02-17T19:47:00Z</cp:lastPrinted>
  <dcterms:created xsi:type="dcterms:W3CDTF">2014-01-15T01:03:02Z</dcterms:created>
  <dcterms:modified xsi:type="dcterms:W3CDTF">2015-03-05T21:59:15Z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140235_MM_External Template_2014</vt:lpwstr>
  </property>
  <property fmtid="{D5CDD505-2E9C-101B-9397-08002B2CF9AE}" pid="4" name="ArticulateGUID">
    <vt:lpwstr>AF5920AF-92CD-4E08-BA1C-1E0A52BA1544</vt:lpwstr>
  </property>
  <property fmtid="{D5CDD505-2E9C-101B-9397-08002B2CF9AE}" pid="5" name="ArticulateProjectFull">
    <vt:lpwstr>\\cofile121\Presentation Services\2014_Jobs\140235_MM_External_Template\140235_MM_External Template_2014_rev1.ppta</vt:lpwstr>
  </property>
</Properties>
</file>